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ink/ink1.xml" ContentType="application/inkml+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ink/ink2.xml" ContentType="application/inkml+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ink/ink3.xml" ContentType="application/inkml+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ink/ink4.xml" ContentType="application/inkml+xml"/>
  <Override PartName="/ppt/notesSlides/notesSlide3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ink/ink5.xml" ContentType="application/inkml+xml"/>
  <Override PartName="/ppt/notesSlides/notesSlide3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6.xml" ContentType="application/vnd.openxmlformats-officedocument.drawingml.chartshape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omments/comment2.xml" ContentType="application/vnd.openxmlformats-officedocument.presentationml.comment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01.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108"/>
  </p:notesMasterIdLst>
  <p:sldIdLst>
    <p:sldId id="256" r:id="rId2"/>
    <p:sldId id="277" r:id="rId3"/>
    <p:sldId id="278" r:id="rId4"/>
    <p:sldId id="280" r:id="rId5"/>
    <p:sldId id="281" r:id="rId6"/>
    <p:sldId id="288" r:id="rId7"/>
    <p:sldId id="282" r:id="rId8"/>
    <p:sldId id="289" r:id="rId9"/>
    <p:sldId id="308" r:id="rId10"/>
    <p:sldId id="290" r:id="rId11"/>
    <p:sldId id="291" r:id="rId12"/>
    <p:sldId id="292" r:id="rId13"/>
    <p:sldId id="257" r:id="rId14"/>
    <p:sldId id="293" r:id="rId15"/>
    <p:sldId id="295" r:id="rId16"/>
    <p:sldId id="260" r:id="rId17"/>
    <p:sldId id="262" r:id="rId18"/>
    <p:sldId id="315" r:id="rId19"/>
    <p:sldId id="318" r:id="rId20"/>
    <p:sldId id="314" r:id="rId21"/>
    <p:sldId id="309" r:id="rId22"/>
    <p:sldId id="319" r:id="rId23"/>
    <p:sldId id="271" r:id="rId24"/>
    <p:sldId id="389" r:id="rId25"/>
    <p:sldId id="320" r:id="rId26"/>
    <p:sldId id="321" r:id="rId27"/>
    <p:sldId id="322" r:id="rId28"/>
    <p:sldId id="332" r:id="rId29"/>
    <p:sldId id="347" r:id="rId30"/>
    <p:sldId id="348" r:id="rId31"/>
    <p:sldId id="349" r:id="rId32"/>
    <p:sldId id="350" r:id="rId33"/>
    <p:sldId id="351" r:id="rId34"/>
    <p:sldId id="323" r:id="rId35"/>
    <p:sldId id="355" r:id="rId36"/>
    <p:sldId id="356" r:id="rId37"/>
    <p:sldId id="298" r:id="rId38"/>
    <p:sldId id="325" r:id="rId39"/>
    <p:sldId id="369" r:id="rId40"/>
    <p:sldId id="370" r:id="rId41"/>
    <p:sldId id="371" r:id="rId42"/>
    <p:sldId id="372" r:id="rId43"/>
    <p:sldId id="373" r:id="rId44"/>
    <p:sldId id="374" r:id="rId45"/>
    <p:sldId id="390" r:id="rId46"/>
    <p:sldId id="391" r:id="rId47"/>
    <p:sldId id="392" r:id="rId48"/>
    <p:sldId id="376" r:id="rId49"/>
    <p:sldId id="375" r:id="rId50"/>
    <p:sldId id="368" r:id="rId51"/>
    <p:sldId id="364" r:id="rId52"/>
    <p:sldId id="307" r:id="rId53"/>
    <p:sldId id="359" r:id="rId54"/>
    <p:sldId id="363" r:id="rId55"/>
    <p:sldId id="362" r:id="rId56"/>
    <p:sldId id="300" r:id="rId57"/>
    <p:sldId id="377" r:id="rId58"/>
    <p:sldId id="378" r:id="rId59"/>
    <p:sldId id="380" r:id="rId60"/>
    <p:sldId id="381" r:id="rId61"/>
    <p:sldId id="382" r:id="rId62"/>
    <p:sldId id="379" r:id="rId63"/>
    <p:sldId id="304" r:id="rId64"/>
    <p:sldId id="383" r:id="rId65"/>
    <p:sldId id="384" r:id="rId66"/>
    <p:sldId id="386" r:id="rId67"/>
    <p:sldId id="387" r:id="rId68"/>
    <p:sldId id="301" r:id="rId69"/>
    <p:sldId id="302" r:id="rId70"/>
    <p:sldId id="330" r:id="rId71"/>
    <p:sldId id="267" r:id="rId72"/>
    <p:sldId id="346" r:id="rId73"/>
    <p:sldId id="336" r:id="rId74"/>
    <p:sldId id="324" r:id="rId75"/>
    <p:sldId id="297" r:id="rId76"/>
    <p:sldId id="340" r:id="rId77"/>
    <p:sldId id="341" r:id="rId78"/>
    <p:sldId id="268" r:id="rId79"/>
    <p:sldId id="337" r:id="rId80"/>
    <p:sldId id="338" r:id="rId81"/>
    <p:sldId id="331" r:id="rId82"/>
    <p:sldId id="345" r:id="rId83"/>
    <p:sldId id="344" r:id="rId84"/>
    <p:sldId id="269" r:id="rId85"/>
    <p:sldId id="394" r:id="rId86"/>
    <p:sldId id="393" r:id="rId87"/>
    <p:sldId id="367" r:id="rId88"/>
    <p:sldId id="328" r:id="rId89"/>
    <p:sldId id="365" r:id="rId90"/>
    <p:sldId id="284" r:id="rId91"/>
    <p:sldId id="296" r:id="rId92"/>
    <p:sldId id="287" r:id="rId93"/>
    <p:sldId id="285" r:id="rId94"/>
    <p:sldId id="286" r:id="rId95"/>
    <p:sldId id="342" r:id="rId96"/>
    <p:sldId id="343" r:id="rId97"/>
    <p:sldId id="326" r:id="rId98"/>
    <p:sldId id="327" r:id="rId99"/>
    <p:sldId id="335" r:id="rId100"/>
    <p:sldId id="358" r:id="rId101"/>
    <p:sldId id="299" r:id="rId102"/>
    <p:sldId id="305" r:id="rId103"/>
    <p:sldId id="334" r:id="rId104"/>
    <p:sldId id="306" r:id="rId105"/>
    <p:sldId id="339" r:id="rId106"/>
    <p:sldId id="283"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Mitchell" initials="WM" lastIdx="4" clrIdx="0">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86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73585" autoAdjust="0"/>
  </p:normalViewPr>
  <p:slideViewPr>
    <p:cSldViewPr snapToGrid="0">
      <p:cViewPr varScale="1">
        <p:scale>
          <a:sx n="78" d="100"/>
          <a:sy n="78" d="100"/>
        </p:scale>
        <p:origin x="210" y="90"/>
      </p:cViewPr>
      <p:guideLst/>
    </p:cSldViewPr>
  </p:slideViewPr>
  <p:outlineViewPr>
    <p:cViewPr>
      <p:scale>
        <a:sx n="33" d="100"/>
        <a:sy n="33" d="100"/>
      </p:scale>
      <p:origin x="0" y="-285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6.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18382253274681"/>
          <c:y val="0"/>
          <c:w val="0.44215817653075057"/>
          <c:h val="0.95359261893427794"/>
        </c:manualLayout>
      </c:layout>
      <c:pie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1E41-48A8-BB47-83A87FFD3A02}"/>
              </c:ext>
            </c:extLst>
          </c:dPt>
          <c:dPt>
            <c:idx val="1"/>
            <c:bubble3D val="0"/>
            <c:spPr>
              <a:solidFill>
                <a:schemeClr val="accent2"/>
              </a:solidFill>
              <a:ln>
                <a:noFill/>
              </a:ln>
              <a:effectLst/>
            </c:spPr>
            <c:extLst>
              <c:ext xmlns:c16="http://schemas.microsoft.com/office/drawing/2014/chart" uri="{C3380CC4-5D6E-409C-BE32-E72D297353CC}">
                <c16:uniqueId val="{00000003-1E41-48A8-BB47-83A87FFD3A02}"/>
              </c:ext>
            </c:extLst>
          </c:dPt>
          <c:dPt>
            <c:idx val="2"/>
            <c:bubble3D val="0"/>
            <c:spPr>
              <a:solidFill>
                <a:schemeClr val="accent3"/>
              </a:solidFill>
              <a:ln>
                <a:noFill/>
              </a:ln>
              <a:effectLst/>
            </c:spPr>
            <c:extLst>
              <c:ext xmlns:c16="http://schemas.microsoft.com/office/drawing/2014/chart" uri="{C3380CC4-5D6E-409C-BE32-E72D297353CC}">
                <c16:uniqueId val="{00000005-1E41-48A8-BB47-83A87FFD3A02}"/>
              </c:ext>
            </c:extLst>
          </c:dPt>
          <c:dPt>
            <c:idx val="3"/>
            <c:bubble3D val="0"/>
            <c:spPr>
              <a:solidFill>
                <a:schemeClr val="accent4"/>
              </a:solidFill>
              <a:ln>
                <a:noFill/>
              </a:ln>
              <a:effectLst/>
            </c:spPr>
            <c:extLst>
              <c:ext xmlns:c16="http://schemas.microsoft.com/office/drawing/2014/chart" uri="{C3380CC4-5D6E-409C-BE32-E72D297353CC}">
                <c16:uniqueId val="{00000007-1E41-48A8-BB47-83A87FFD3A02}"/>
              </c:ext>
            </c:extLst>
          </c:dPt>
          <c:dPt>
            <c:idx val="4"/>
            <c:bubble3D val="0"/>
            <c:spPr>
              <a:solidFill>
                <a:schemeClr val="accent5"/>
              </a:solidFill>
              <a:ln>
                <a:noFill/>
              </a:ln>
              <a:effectLst/>
            </c:spPr>
            <c:extLst>
              <c:ext xmlns:c16="http://schemas.microsoft.com/office/drawing/2014/chart" uri="{C3380CC4-5D6E-409C-BE32-E72D297353CC}">
                <c16:uniqueId val="{00000009-1E41-48A8-BB47-83A87FFD3A02}"/>
              </c:ext>
            </c:extLst>
          </c:dPt>
          <c:dPt>
            <c:idx val="5"/>
            <c:bubble3D val="0"/>
            <c:spPr>
              <a:solidFill>
                <a:schemeClr val="accent6"/>
              </a:solidFill>
              <a:ln>
                <a:noFill/>
              </a:ln>
              <a:effectLst/>
            </c:spPr>
            <c:extLst>
              <c:ext xmlns:c16="http://schemas.microsoft.com/office/drawing/2014/chart" uri="{C3380CC4-5D6E-409C-BE32-E72D297353CC}">
                <c16:uniqueId val="{0000000B-1E41-48A8-BB47-83A87FFD3A02}"/>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1E41-48A8-BB47-83A87FFD3A02}"/>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1E41-48A8-BB47-83A87FFD3A02}"/>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1E41-48A8-BB47-83A87FFD3A02}"/>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1E41-48A8-BB47-83A87FFD3A02}"/>
              </c:ext>
            </c:extLst>
          </c:dPt>
          <c:dPt>
            <c:idx val="10"/>
            <c:bubble3D val="0"/>
            <c:spPr>
              <a:solidFill>
                <a:schemeClr val="accent5">
                  <a:lumMod val="60000"/>
                </a:schemeClr>
              </a:solidFill>
              <a:ln>
                <a:noFill/>
              </a:ln>
              <a:effectLst/>
            </c:spPr>
            <c:extLst>
              <c:ext xmlns:c16="http://schemas.microsoft.com/office/drawing/2014/chart" uri="{C3380CC4-5D6E-409C-BE32-E72D297353CC}">
                <c16:uniqueId val="{00000015-1E41-48A8-BB47-83A87FFD3A02}"/>
              </c:ext>
            </c:extLst>
          </c:dPt>
          <c:dPt>
            <c:idx val="11"/>
            <c:bubble3D val="0"/>
            <c:spPr>
              <a:solidFill>
                <a:schemeClr val="accent6">
                  <a:lumMod val="60000"/>
                </a:schemeClr>
              </a:solidFill>
              <a:ln>
                <a:noFill/>
              </a:ln>
              <a:effectLst/>
            </c:spPr>
            <c:extLst>
              <c:ext xmlns:c16="http://schemas.microsoft.com/office/drawing/2014/chart" uri="{C3380CC4-5D6E-409C-BE32-E72D297353CC}">
                <c16:uniqueId val="{00000017-1E41-48A8-BB47-83A87FFD3A02}"/>
              </c:ext>
            </c:extLst>
          </c:dPt>
          <c:dPt>
            <c:idx val="12"/>
            <c:bubble3D val="0"/>
            <c:spPr>
              <a:solidFill>
                <a:schemeClr val="accent1">
                  <a:lumMod val="80000"/>
                  <a:lumOff val="20000"/>
                </a:schemeClr>
              </a:solidFill>
              <a:ln>
                <a:noFill/>
              </a:ln>
              <a:effectLst/>
            </c:spPr>
            <c:extLst>
              <c:ext xmlns:c16="http://schemas.microsoft.com/office/drawing/2014/chart" uri="{C3380CC4-5D6E-409C-BE32-E72D297353CC}">
                <c16:uniqueId val="{00000019-1E41-48A8-BB47-83A87FFD3A02}"/>
              </c:ext>
            </c:extLst>
          </c:dPt>
          <c:dLbls>
            <c:dLbl>
              <c:idx val="8"/>
              <c:layout>
                <c:manualLayout>
                  <c:x val="3.0477077249146601E-2"/>
                  <c:y val="4.9191657833097528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E41-48A8-BB47-83A87FFD3A02}"/>
                </c:ext>
              </c:extLst>
            </c:dLbl>
            <c:dLbl>
              <c:idx val="9"/>
              <c:layout>
                <c:manualLayout>
                  <c:x val="-2.297689241309625E-2"/>
                  <c:y val="3.5907884488836262E-3"/>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1E41-48A8-BB47-83A87FFD3A02}"/>
                </c:ext>
              </c:extLst>
            </c:dLbl>
            <c:dLbl>
              <c:idx val="10"/>
              <c:layout>
                <c:manualLayout>
                  <c:x val="2.3421269084322207E-2"/>
                  <c:y val="4.1239838398283643E-3"/>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1E41-48A8-BB47-83A87FFD3A02}"/>
                </c:ext>
              </c:extLst>
            </c:dLbl>
            <c:dLbl>
              <c:idx val="11"/>
              <c:layout>
                <c:manualLayout>
                  <c:x val="2.0222219141621312E-2"/>
                  <c:y val="8.7585623402666568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1E41-48A8-BB47-83A87FFD3A02}"/>
                </c:ext>
              </c:extLst>
            </c:dLbl>
            <c:dLbl>
              <c:idx val="12"/>
              <c:layout>
                <c:manualLayout>
                  <c:x val="8.8178117259990391E-2"/>
                  <c:y val="0"/>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9-1E41-48A8-BB47-83A87FFD3A02}"/>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noFill/>
                  <a:ln>
                    <a:noFill/>
                  </a:ln>
                </c15:spPr>
              </c:ext>
            </c:extLst>
          </c:dLbls>
          <c:cat>
            <c:strRef>
              <c:f>FN_EmoDataMod!$B$506:$B$518</c:f>
              <c:strCache>
                <c:ptCount val="13"/>
                <c:pt idx="0">
                  <c:v>Amused / Interested</c:v>
                </c:pt>
                <c:pt idx="1">
                  <c:v>Alert / Attentive</c:v>
                </c:pt>
                <c:pt idx="2">
                  <c:v>Tense</c:v>
                </c:pt>
                <c:pt idx="3">
                  <c:v>Fearful / Afraid</c:v>
                </c:pt>
                <c:pt idx="4">
                  <c:v>Excited / Enthused</c:v>
                </c:pt>
                <c:pt idx="5">
                  <c:v>Nervous / Jittery</c:v>
                </c:pt>
                <c:pt idx="6">
                  <c:v>Shocked / Surprised</c:v>
                </c:pt>
                <c:pt idx="7">
                  <c:v>Irritable / Annoyed</c:v>
                </c:pt>
                <c:pt idx="8">
                  <c:v>Panicked</c:v>
                </c:pt>
                <c:pt idx="9">
                  <c:v>Overwhelmed</c:v>
                </c:pt>
                <c:pt idx="10">
                  <c:v>Upset / Distressed</c:v>
                </c:pt>
                <c:pt idx="11">
                  <c:v>Disgusted/ Grossed Out</c:v>
                </c:pt>
                <c:pt idx="12">
                  <c:v>Hostile / Aggressive</c:v>
                </c:pt>
              </c:strCache>
            </c:strRef>
          </c:cat>
          <c:val>
            <c:numRef>
              <c:f>FN_EmoDataMod!$C$506:$C$518</c:f>
              <c:numCache>
                <c:formatCode>General</c:formatCode>
                <c:ptCount val="13"/>
                <c:pt idx="0">
                  <c:v>228</c:v>
                </c:pt>
                <c:pt idx="1">
                  <c:v>182</c:v>
                </c:pt>
                <c:pt idx="2">
                  <c:v>119</c:v>
                </c:pt>
                <c:pt idx="3">
                  <c:v>114</c:v>
                </c:pt>
                <c:pt idx="4">
                  <c:v>113</c:v>
                </c:pt>
                <c:pt idx="5">
                  <c:v>110</c:v>
                </c:pt>
                <c:pt idx="6">
                  <c:v>107</c:v>
                </c:pt>
                <c:pt idx="7">
                  <c:v>50</c:v>
                </c:pt>
                <c:pt idx="8">
                  <c:v>43</c:v>
                </c:pt>
                <c:pt idx="9">
                  <c:v>39</c:v>
                </c:pt>
                <c:pt idx="10">
                  <c:v>28</c:v>
                </c:pt>
                <c:pt idx="11">
                  <c:v>24</c:v>
                </c:pt>
                <c:pt idx="12">
                  <c:v>6</c:v>
                </c:pt>
              </c:numCache>
            </c:numRef>
          </c:val>
          <c:extLst>
            <c:ext xmlns:c16="http://schemas.microsoft.com/office/drawing/2014/chart" uri="{C3380CC4-5D6E-409C-BE32-E72D297353CC}">
              <c16:uniqueId val="{0000001A-1E41-48A8-BB47-83A87FFD3A0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53540135545074"/>
          <c:y val="3.8950109421951304E-2"/>
          <c:w val="0.87432141125984564"/>
          <c:h val="0.80955707897103468"/>
        </c:manualLayout>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0059-4705-A924-FFE588AE030D}"/>
              </c:ext>
            </c:extLst>
          </c:dPt>
          <c:errBars>
            <c:errBarType val="both"/>
            <c:errValType val="percentage"/>
            <c:noEndCap val="0"/>
            <c:val val="5"/>
            <c:spPr>
              <a:noFill/>
              <a:ln w="9525" cap="flat" cmpd="sng" algn="ctr">
                <a:solidFill>
                  <a:schemeClr val="tx1">
                    <a:lumMod val="65000"/>
                    <a:lumOff val="35000"/>
                  </a:schemeClr>
                </a:solidFill>
                <a:round/>
              </a:ln>
              <a:effectLst/>
            </c:spPr>
          </c:errBars>
          <c:cat>
            <c:strRef>
              <c:f>FN_Hypo3.sub!$C$7:$D$7</c:f>
              <c:strCache>
                <c:ptCount val="2"/>
                <c:pt idx="0">
                  <c:v>Positive</c:v>
                </c:pt>
                <c:pt idx="1">
                  <c:v>Negative</c:v>
                </c:pt>
              </c:strCache>
            </c:strRef>
          </c:cat>
          <c:val>
            <c:numRef>
              <c:f>FN_Hypo3.sub!$C$8:$D$8</c:f>
              <c:numCache>
                <c:formatCode>General</c:formatCode>
                <c:ptCount val="2"/>
                <c:pt idx="0">
                  <c:v>1.8219166243113611</c:v>
                </c:pt>
                <c:pt idx="1">
                  <c:v>3.6033113546206983</c:v>
                </c:pt>
              </c:numCache>
            </c:numRef>
          </c:val>
          <c:extLst>
            <c:ext xmlns:c16="http://schemas.microsoft.com/office/drawing/2014/chart" uri="{C3380CC4-5D6E-409C-BE32-E72D297353CC}">
              <c16:uniqueId val="{00000000-4A1E-472A-A0FF-13CB933C38D9}"/>
            </c:ext>
          </c:extLst>
        </c:ser>
        <c:dLbls>
          <c:showLegendKey val="0"/>
          <c:showVal val="0"/>
          <c:showCatName val="0"/>
          <c:showSerName val="0"/>
          <c:showPercent val="0"/>
          <c:showBubbleSize val="0"/>
        </c:dLbls>
        <c:gapWidth val="219"/>
        <c:overlap val="-27"/>
        <c:axId val="580282064"/>
        <c:axId val="580283024"/>
      </c:barChart>
      <c:catAx>
        <c:axId val="580282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80283024"/>
        <c:crossesAt val="0"/>
        <c:auto val="1"/>
        <c:lblAlgn val="ctr"/>
        <c:lblOffset val="100"/>
        <c:noMultiLvlLbl val="0"/>
      </c:catAx>
      <c:valAx>
        <c:axId val="580283024"/>
        <c:scaling>
          <c:orientation val="minMax"/>
          <c:max val="7"/>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b="0" i="0" baseline="0" dirty="0">
                    <a:effectLst/>
                  </a:rPr>
                  <a:t>Average Intensity Response (1-7 Scale)</a:t>
                </a:r>
                <a:endParaRPr lang="en-US" sz="1800" dirty="0">
                  <a:effectLst/>
                </a:endParaRPr>
              </a:p>
            </c:rich>
          </c:tx>
          <c:layout>
            <c:manualLayout>
              <c:xMode val="edge"/>
              <c:yMode val="edge"/>
              <c:x val="0"/>
              <c:y val="2.6497965535947264E-2"/>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80282064"/>
        <c:crosses val="autoZero"/>
        <c:crossBetween val="between"/>
        <c:majorUnit val="1"/>
        <c:min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FN_EmoDataMod!$K$506</c:f>
              <c:strCache>
                <c:ptCount val="1"/>
                <c:pt idx="0">
                  <c:v>Positive </c:v>
                </c:pt>
              </c:strCache>
            </c:strRef>
          </c:tx>
          <c:spPr>
            <a:solidFill>
              <a:schemeClr val="accent1"/>
            </a:solidFill>
            <a:ln>
              <a:noFill/>
            </a:ln>
            <a:effectLst/>
          </c:spPr>
          <c:invertIfNegative val="0"/>
          <c:cat>
            <c:strRef>
              <c:f>FN_EmoDataMod!$L$505</c:f>
              <c:strCache>
                <c:ptCount val="1"/>
                <c:pt idx="0">
                  <c:v>PRESENCE</c:v>
                </c:pt>
              </c:strCache>
            </c:strRef>
          </c:cat>
          <c:val>
            <c:numRef>
              <c:f>FN_EmoDataMod!$L$506</c:f>
              <c:numCache>
                <c:formatCode>General</c:formatCode>
                <c:ptCount val="1"/>
                <c:pt idx="0">
                  <c:v>850.69790328768943</c:v>
                </c:pt>
              </c:numCache>
            </c:numRef>
          </c:val>
          <c:extLst>
            <c:ext xmlns:c16="http://schemas.microsoft.com/office/drawing/2014/chart" uri="{C3380CC4-5D6E-409C-BE32-E72D297353CC}">
              <c16:uniqueId val="{00000000-909C-4F02-8047-D72FD4B5F6ED}"/>
            </c:ext>
          </c:extLst>
        </c:ser>
        <c:ser>
          <c:idx val="1"/>
          <c:order val="1"/>
          <c:tx>
            <c:strRef>
              <c:f>FN_EmoDataMod!$K$507</c:f>
              <c:strCache>
                <c:ptCount val="1"/>
                <c:pt idx="0">
                  <c:v>Negative</c:v>
                </c:pt>
              </c:strCache>
            </c:strRef>
          </c:tx>
          <c:spPr>
            <a:solidFill>
              <a:schemeClr val="accent2"/>
            </a:solidFill>
            <a:ln>
              <a:noFill/>
            </a:ln>
            <a:effectLst/>
          </c:spPr>
          <c:invertIfNegative val="0"/>
          <c:cat>
            <c:strRef>
              <c:f>FN_EmoDataMod!$L$505</c:f>
              <c:strCache>
                <c:ptCount val="1"/>
                <c:pt idx="0">
                  <c:v>PRESENCE</c:v>
                </c:pt>
              </c:strCache>
            </c:strRef>
          </c:cat>
          <c:val>
            <c:numRef>
              <c:f>FN_EmoDataMod!$L$507</c:f>
              <c:numCache>
                <c:formatCode>General</c:formatCode>
                <c:ptCount val="1"/>
                <c:pt idx="0">
                  <c:v>312.30209833888404</c:v>
                </c:pt>
              </c:numCache>
            </c:numRef>
          </c:val>
          <c:extLst>
            <c:ext xmlns:c16="http://schemas.microsoft.com/office/drawing/2014/chart" uri="{C3380CC4-5D6E-409C-BE32-E72D297353CC}">
              <c16:uniqueId val="{00000001-909C-4F02-8047-D72FD4B5F6ED}"/>
            </c:ext>
          </c:extLst>
        </c:ser>
        <c:dLbls>
          <c:showLegendKey val="0"/>
          <c:showVal val="0"/>
          <c:showCatName val="0"/>
          <c:showSerName val="0"/>
          <c:showPercent val="0"/>
          <c:showBubbleSize val="0"/>
        </c:dLbls>
        <c:gapWidth val="219"/>
        <c:overlap val="-27"/>
        <c:axId val="244911824"/>
        <c:axId val="244918544"/>
      </c:barChart>
      <c:catAx>
        <c:axId val="244911824"/>
        <c:scaling>
          <c:orientation val="minMax"/>
        </c:scaling>
        <c:delete val="1"/>
        <c:axPos val="b"/>
        <c:numFmt formatCode="General" sourceLinked="1"/>
        <c:majorTickMark val="none"/>
        <c:minorTickMark val="none"/>
        <c:tickLblPos val="nextTo"/>
        <c:crossAx val="244918544"/>
        <c:crosses val="autoZero"/>
        <c:auto val="1"/>
        <c:lblAlgn val="ctr"/>
        <c:lblOffset val="100"/>
        <c:noMultiLvlLbl val="0"/>
      </c:catAx>
      <c:valAx>
        <c:axId val="244918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dirty="0"/>
                  <a:t>Number of Indications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4491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Frequency of Regulation</a:t>
            </a:r>
            <a:r>
              <a:rPr lang="en-US" baseline="0" dirty="0"/>
              <a:t> Strategies (n = 210)</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DD02-4F49-B493-FC252E3A64A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DD02-4F49-B493-FC252E3A64A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DD02-4F49-B493-FC252E3A64A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FN_IRR.Data!$J$360:$J$362</c:f>
              <c:strCache>
                <c:ptCount val="3"/>
                <c:pt idx="0">
                  <c:v>Response Modulation</c:v>
                </c:pt>
                <c:pt idx="1">
                  <c:v>Cognitive Change</c:v>
                </c:pt>
                <c:pt idx="2">
                  <c:v>Attentional Deployment</c:v>
                </c:pt>
              </c:strCache>
            </c:strRef>
          </c:cat>
          <c:val>
            <c:numRef>
              <c:f>FN_IRR.Data!$L$360:$L$362</c:f>
              <c:numCache>
                <c:formatCode>General</c:formatCode>
                <c:ptCount val="3"/>
                <c:pt idx="0">
                  <c:v>2.8571428571428571E-2</c:v>
                </c:pt>
                <c:pt idx="1">
                  <c:v>0.28095238095238095</c:v>
                </c:pt>
                <c:pt idx="2">
                  <c:v>0.69047619047619047</c:v>
                </c:pt>
              </c:numCache>
            </c:numRef>
          </c:val>
          <c:extLst>
            <c:ext xmlns:c16="http://schemas.microsoft.com/office/drawing/2014/chart" uri="{C3380CC4-5D6E-409C-BE32-E72D297353CC}">
              <c16:uniqueId val="{00000006-DD02-4F49-B493-FC252E3A64A3}"/>
            </c:ext>
          </c:extLst>
        </c:ser>
        <c:dLbls>
          <c:showLegendKey val="0"/>
          <c:showVal val="0"/>
          <c:showCatName val="0"/>
          <c:showSerName val="0"/>
          <c:showPercent val="1"/>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482382800660208E-2"/>
          <c:y val="0.11950863812060519"/>
          <c:w val="0.89376221505771924"/>
          <c:h val="0.71373580997170039"/>
        </c:manualLayout>
      </c:layout>
      <c:barChart>
        <c:barDir val="col"/>
        <c:grouping val="clustered"/>
        <c:varyColors val="0"/>
        <c:ser>
          <c:idx val="0"/>
          <c:order val="0"/>
          <c:tx>
            <c:strRef>
              <c:f>FN_EmoDataMod!$K$506</c:f>
              <c:strCache>
                <c:ptCount val="1"/>
                <c:pt idx="0">
                  <c:v>Positive </c:v>
                </c:pt>
              </c:strCache>
            </c:strRef>
          </c:tx>
          <c:spPr>
            <a:solidFill>
              <a:schemeClr val="accent1"/>
            </a:solidFill>
            <a:ln>
              <a:noFill/>
            </a:ln>
            <a:effectLst/>
          </c:spPr>
          <c:invertIfNegative val="0"/>
          <c:cat>
            <c:strRef>
              <c:f>FN_EmoDataMod!$P$505:$Q$505</c:f>
              <c:strCache>
                <c:ptCount val="2"/>
                <c:pt idx="0">
                  <c:v>AVG. INTENSE</c:v>
                </c:pt>
                <c:pt idx="1">
                  <c:v>AVG. REG.</c:v>
                </c:pt>
              </c:strCache>
            </c:strRef>
          </c:cat>
          <c:val>
            <c:numRef>
              <c:f>FN_EmoDataMod!$P$506:$Q$506</c:f>
              <c:numCache>
                <c:formatCode>0.00</c:formatCode>
                <c:ptCount val="2"/>
                <c:pt idx="0">
                  <c:v>5.9024856596558317</c:v>
                </c:pt>
                <c:pt idx="1">
                  <c:v>1.7992351816443595</c:v>
                </c:pt>
              </c:numCache>
            </c:numRef>
          </c:val>
          <c:extLst>
            <c:ext xmlns:c16="http://schemas.microsoft.com/office/drawing/2014/chart" uri="{C3380CC4-5D6E-409C-BE32-E72D297353CC}">
              <c16:uniqueId val="{00000000-7B1E-43DE-A8AF-151B7CCF258E}"/>
            </c:ext>
          </c:extLst>
        </c:ser>
        <c:ser>
          <c:idx val="1"/>
          <c:order val="1"/>
          <c:tx>
            <c:strRef>
              <c:f>FN_EmoDataMod!$K$507</c:f>
              <c:strCache>
                <c:ptCount val="1"/>
                <c:pt idx="0">
                  <c:v>Negative</c:v>
                </c:pt>
              </c:strCache>
            </c:strRef>
          </c:tx>
          <c:spPr>
            <a:solidFill>
              <a:schemeClr val="accent2"/>
            </a:solidFill>
            <a:ln>
              <a:noFill/>
            </a:ln>
            <a:effectLst/>
          </c:spPr>
          <c:invertIfNegative val="0"/>
          <c:cat>
            <c:strRef>
              <c:f>FN_EmoDataMod!$P$505:$Q$505</c:f>
              <c:strCache>
                <c:ptCount val="2"/>
                <c:pt idx="0">
                  <c:v>AVG. INTENSE</c:v>
                </c:pt>
                <c:pt idx="1">
                  <c:v>AVG. REG.</c:v>
                </c:pt>
              </c:strCache>
            </c:strRef>
          </c:cat>
          <c:val>
            <c:numRef>
              <c:f>FN_EmoDataMod!$P$507:$Q$507</c:f>
              <c:numCache>
                <c:formatCode>0.00</c:formatCode>
                <c:ptCount val="2"/>
                <c:pt idx="0">
                  <c:v>5.4078125000000004</c:v>
                </c:pt>
                <c:pt idx="1">
                  <c:v>3.6421874999999999</c:v>
                </c:pt>
              </c:numCache>
            </c:numRef>
          </c:val>
          <c:extLst>
            <c:ext xmlns:c16="http://schemas.microsoft.com/office/drawing/2014/chart" uri="{C3380CC4-5D6E-409C-BE32-E72D297353CC}">
              <c16:uniqueId val="{00000001-7B1E-43DE-A8AF-151B7CCF258E}"/>
            </c:ext>
          </c:extLst>
        </c:ser>
        <c:dLbls>
          <c:showLegendKey val="0"/>
          <c:showVal val="0"/>
          <c:showCatName val="0"/>
          <c:showSerName val="0"/>
          <c:showPercent val="0"/>
          <c:showBubbleSize val="0"/>
        </c:dLbls>
        <c:gapWidth val="219"/>
        <c:overlap val="-27"/>
        <c:axId val="244911824"/>
        <c:axId val="244918544"/>
      </c:barChart>
      <c:catAx>
        <c:axId val="244911824"/>
        <c:scaling>
          <c:orientation val="minMax"/>
        </c:scaling>
        <c:delete val="1"/>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Average</a:t>
                </a:r>
                <a:r>
                  <a:rPr lang="en-US" sz="2000" baseline="0" dirty="0"/>
                  <a:t> Emotional Experience                             Average Regulation Attempt</a:t>
                </a:r>
                <a:endParaRPr lang="en-US" sz="2000" dirty="0"/>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44918544"/>
        <c:crosses val="autoZero"/>
        <c:auto val="1"/>
        <c:lblAlgn val="ctr"/>
        <c:lblOffset val="100"/>
        <c:noMultiLvlLbl val="0"/>
      </c:catAx>
      <c:valAx>
        <c:axId val="244918544"/>
        <c:scaling>
          <c:orientation val="minMax"/>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1800" dirty="0"/>
                  <a:t>Average Intensity Response (1-7</a:t>
                </a:r>
                <a:r>
                  <a:rPr lang="en-US" sz="1800" baseline="0" dirty="0"/>
                  <a:t> Scale)</a:t>
                </a:r>
                <a:endParaRPr lang="en-US" sz="1800" dirty="0"/>
              </a:p>
            </c:rich>
          </c:tx>
          <c:layout>
            <c:manualLayout>
              <c:xMode val="edge"/>
              <c:yMode val="edge"/>
              <c:x val="0"/>
              <c:y val="8.951386958022009E-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4491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18382253274681"/>
          <c:y val="0"/>
          <c:w val="0.44215817653075057"/>
          <c:h val="0.95359261893427794"/>
        </c:manualLayout>
      </c:layout>
      <c:pieChart>
        <c:varyColors val="1"/>
        <c:ser>
          <c:idx val="0"/>
          <c:order val="0"/>
          <c:dPt>
            <c:idx val="0"/>
            <c:bubble3D val="0"/>
            <c:spPr>
              <a:solidFill>
                <a:srgbClr val="C00000"/>
              </a:solidFill>
              <a:ln>
                <a:solidFill>
                  <a:srgbClr val="C00000"/>
                </a:solidFill>
              </a:ln>
              <a:effectLst/>
            </c:spPr>
            <c:extLst>
              <c:ext xmlns:c16="http://schemas.microsoft.com/office/drawing/2014/chart" uri="{C3380CC4-5D6E-409C-BE32-E72D297353CC}">
                <c16:uniqueId val="{00000001-1E41-48A8-BB47-83A87FFD3A02}"/>
              </c:ext>
            </c:extLst>
          </c:dPt>
          <c:dPt>
            <c:idx val="1"/>
            <c:bubble3D val="0"/>
            <c:spPr>
              <a:solidFill>
                <a:srgbClr val="FF0000"/>
              </a:solidFill>
              <a:ln>
                <a:solidFill>
                  <a:srgbClr val="FF0000"/>
                </a:solidFill>
              </a:ln>
              <a:effectLst/>
            </c:spPr>
            <c:extLst>
              <c:ext xmlns:c16="http://schemas.microsoft.com/office/drawing/2014/chart" uri="{C3380CC4-5D6E-409C-BE32-E72D297353CC}">
                <c16:uniqueId val="{00000003-1E41-48A8-BB47-83A87FFD3A02}"/>
              </c:ext>
            </c:extLst>
          </c:dPt>
          <c:dPt>
            <c:idx val="2"/>
            <c:bubble3D val="0"/>
            <c:spPr>
              <a:solidFill>
                <a:schemeClr val="accent3"/>
              </a:solidFill>
              <a:ln>
                <a:noFill/>
              </a:ln>
              <a:effectLst/>
            </c:spPr>
            <c:extLst>
              <c:ext xmlns:c16="http://schemas.microsoft.com/office/drawing/2014/chart" uri="{C3380CC4-5D6E-409C-BE32-E72D297353CC}">
                <c16:uniqueId val="{00000005-1E41-48A8-BB47-83A87FFD3A02}"/>
              </c:ext>
            </c:extLst>
          </c:dPt>
          <c:dPt>
            <c:idx val="3"/>
            <c:bubble3D val="0"/>
            <c:spPr>
              <a:solidFill>
                <a:schemeClr val="accent4"/>
              </a:solidFill>
              <a:ln>
                <a:noFill/>
              </a:ln>
              <a:effectLst/>
            </c:spPr>
            <c:extLst>
              <c:ext xmlns:c16="http://schemas.microsoft.com/office/drawing/2014/chart" uri="{C3380CC4-5D6E-409C-BE32-E72D297353CC}">
                <c16:uniqueId val="{00000007-1E41-48A8-BB47-83A87FFD3A02}"/>
              </c:ext>
            </c:extLst>
          </c:dPt>
          <c:dPt>
            <c:idx val="4"/>
            <c:bubble3D val="0"/>
            <c:spPr>
              <a:solidFill>
                <a:schemeClr val="accent5"/>
              </a:solidFill>
              <a:ln>
                <a:noFill/>
              </a:ln>
              <a:effectLst/>
            </c:spPr>
            <c:extLst>
              <c:ext xmlns:c16="http://schemas.microsoft.com/office/drawing/2014/chart" uri="{C3380CC4-5D6E-409C-BE32-E72D297353CC}">
                <c16:uniqueId val="{00000009-1E41-48A8-BB47-83A87FFD3A02}"/>
              </c:ext>
            </c:extLst>
          </c:dPt>
          <c:dPt>
            <c:idx val="5"/>
            <c:bubble3D val="0"/>
            <c:spPr>
              <a:solidFill>
                <a:schemeClr val="accent6"/>
              </a:solidFill>
              <a:ln>
                <a:noFill/>
              </a:ln>
              <a:effectLst/>
            </c:spPr>
            <c:extLst>
              <c:ext xmlns:c16="http://schemas.microsoft.com/office/drawing/2014/chart" uri="{C3380CC4-5D6E-409C-BE32-E72D297353CC}">
                <c16:uniqueId val="{0000000B-1E41-48A8-BB47-83A87FFD3A02}"/>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1E41-48A8-BB47-83A87FFD3A02}"/>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1E41-48A8-BB47-83A87FFD3A02}"/>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1E41-48A8-BB47-83A87FFD3A02}"/>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1E41-48A8-BB47-83A87FFD3A02}"/>
              </c:ext>
            </c:extLst>
          </c:dPt>
          <c:dPt>
            <c:idx val="10"/>
            <c:bubble3D val="0"/>
            <c:spPr>
              <a:solidFill>
                <a:schemeClr val="accent5">
                  <a:lumMod val="60000"/>
                </a:schemeClr>
              </a:solidFill>
              <a:ln>
                <a:noFill/>
              </a:ln>
              <a:effectLst/>
            </c:spPr>
            <c:extLst>
              <c:ext xmlns:c16="http://schemas.microsoft.com/office/drawing/2014/chart" uri="{C3380CC4-5D6E-409C-BE32-E72D297353CC}">
                <c16:uniqueId val="{00000015-1E41-48A8-BB47-83A87FFD3A02}"/>
              </c:ext>
            </c:extLst>
          </c:dPt>
          <c:dPt>
            <c:idx val="11"/>
            <c:bubble3D val="0"/>
            <c:spPr>
              <a:solidFill>
                <a:schemeClr val="accent6">
                  <a:lumMod val="60000"/>
                </a:schemeClr>
              </a:solidFill>
              <a:ln>
                <a:noFill/>
              </a:ln>
              <a:effectLst/>
            </c:spPr>
            <c:extLst>
              <c:ext xmlns:c16="http://schemas.microsoft.com/office/drawing/2014/chart" uri="{C3380CC4-5D6E-409C-BE32-E72D297353CC}">
                <c16:uniqueId val="{00000017-1E41-48A8-BB47-83A87FFD3A02}"/>
              </c:ext>
            </c:extLst>
          </c:dPt>
          <c:dPt>
            <c:idx val="12"/>
            <c:bubble3D val="0"/>
            <c:spPr>
              <a:solidFill>
                <a:schemeClr val="accent1">
                  <a:lumMod val="80000"/>
                  <a:lumOff val="20000"/>
                </a:schemeClr>
              </a:solidFill>
              <a:ln>
                <a:noFill/>
              </a:ln>
              <a:effectLst/>
            </c:spPr>
            <c:extLst>
              <c:ext xmlns:c16="http://schemas.microsoft.com/office/drawing/2014/chart" uri="{C3380CC4-5D6E-409C-BE32-E72D297353CC}">
                <c16:uniqueId val="{00000019-1E41-48A8-BB47-83A87FFD3A02}"/>
              </c:ext>
            </c:extLst>
          </c:dPt>
          <c:dLbls>
            <c:dLbl>
              <c:idx val="8"/>
              <c:layout>
                <c:manualLayout>
                  <c:x val="3.0477077249146601E-2"/>
                  <c:y val="4.9191657833097528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E41-48A8-BB47-83A87FFD3A02}"/>
                </c:ext>
              </c:extLst>
            </c:dLbl>
            <c:dLbl>
              <c:idx val="9"/>
              <c:layout>
                <c:manualLayout>
                  <c:x val="-2.297689241309625E-2"/>
                  <c:y val="3.5907884488836262E-3"/>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1E41-48A8-BB47-83A87FFD3A02}"/>
                </c:ext>
              </c:extLst>
            </c:dLbl>
            <c:dLbl>
              <c:idx val="10"/>
              <c:layout>
                <c:manualLayout>
                  <c:x val="2.3421269084322207E-2"/>
                  <c:y val="4.1239838398283643E-3"/>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1E41-48A8-BB47-83A87FFD3A02}"/>
                </c:ext>
              </c:extLst>
            </c:dLbl>
            <c:dLbl>
              <c:idx val="11"/>
              <c:layout>
                <c:manualLayout>
                  <c:x val="2.0222219141621312E-2"/>
                  <c:y val="8.7585623402666568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1E41-48A8-BB47-83A87FFD3A02}"/>
                </c:ext>
              </c:extLst>
            </c:dLbl>
            <c:dLbl>
              <c:idx val="12"/>
              <c:layout>
                <c:manualLayout>
                  <c:x val="8.8178117259990391E-2"/>
                  <c:y val="0"/>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9-1E41-48A8-BB47-83A87FFD3A02}"/>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noFill/>
                  <a:ln>
                    <a:noFill/>
                  </a:ln>
                </c15:spPr>
              </c:ext>
            </c:extLst>
          </c:dLbls>
          <c:cat>
            <c:strRef>
              <c:f>FN_EmoDataMod!$B$506:$B$518</c:f>
              <c:strCache>
                <c:ptCount val="13"/>
                <c:pt idx="0">
                  <c:v>Amused / Interested</c:v>
                </c:pt>
                <c:pt idx="1">
                  <c:v>Alert / Attentive</c:v>
                </c:pt>
                <c:pt idx="2">
                  <c:v>Tense</c:v>
                </c:pt>
                <c:pt idx="3">
                  <c:v>Fearful / Afraid</c:v>
                </c:pt>
                <c:pt idx="4">
                  <c:v>Excited / Enthused</c:v>
                </c:pt>
                <c:pt idx="5">
                  <c:v>Nervous / Jittery</c:v>
                </c:pt>
                <c:pt idx="6">
                  <c:v>Shocked / Surprised</c:v>
                </c:pt>
                <c:pt idx="7">
                  <c:v>Irritable / Annoyed</c:v>
                </c:pt>
                <c:pt idx="8">
                  <c:v>Panicked</c:v>
                </c:pt>
                <c:pt idx="9">
                  <c:v>Overwhelmed</c:v>
                </c:pt>
                <c:pt idx="10">
                  <c:v>Upset / Distressed</c:v>
                </c:pt>
                <c:pt idx="11">
                  <c:v>Disgusted/ Grossed Out</c:v>
                </c:pt>
                <c:pt idx="12">
                  <c:v>Hostile / Aggressive</c:v>
                </c:pt>
              </c:strCache>
            </c:strRef>
          </c:cat>
          <c:val>
            <c:numRef>
              <c:f>FN_EmoDataMod!$C$506:$C$518</c:f>
              <c:numCache>
                <c:formatCode>General</c:formatCode>
                <c:ptCount val="13"/>
                <c:pt idx="0">
                  <c:v>228</c:v>
                </c:pt>
                <c:pt idx="1">
                  <c:v>182</c:v>
                </c:pt>
                <c:pt idx="2">
                  <c:v>119</c:v>
                </c:pt>
                <c:pt idx="3">
                  <c:v>114</c:v>
                </c:pt>
                <c:pt idx="4">
                  <c:v>113</c:v>
                </c:pt>
                <c:pt idx="5">
                  <c:v>110</c:v>
                </c:pt>
                <c:pt idx="6">
                  <c:v>107</c:v>
                </c:pt>
                <c:pt idx="7">
                  <c:v>50</c:v>
                </c:pt>
                <c:pt idx="8">
                  <c:v>43</c:v>
                </c:pt>
                <c:pt idx="9">
                  <c:v>39</c:v>
                </c:pt>
                <c:pt idx="10">
                  <c:v>28</c:v>
                </c:pt>
                <c:pt idx="11">
                  <c:v>24</c:v>
                </c:pt>
                <c:pt idx="12">
                  <c:v>6</c:v>
                </c:pt>
              </c:numCache>
            </c:numRef>
          </c:val>
          <c:extLst>
            <c:ext xmlns:c16="http://schemas.microsoft.com/office/drawing/2014/chart" uri="{C3380CC4-5D6E-409C-BE32-E72D297353CC}">
              <c16:uniqueId val="{0000001A-1E41-48A8-BB47-83A87FFD3A0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18382253274681"/>
          <c:y val="0"/>
          <c:w val="0.44215817653075057"/>
          <c:h val="0.95359261893427794"/>
        </c:manualLayout>
      </c:layout>
      <c:pie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1E41-48A8-BB47-83A87FFD3A02}"/>
              </c:ext>
            </c:extLst>
          </c:dPt>
          <c:dPt>
            <c:idx val="1"/>
            <c:bubble3D val="0"/>
            <c:spPr>
              <a:solidFill>
                <a:schemeClr val="accent2"/>
              </a:solidFill>
              <a:ln>
                <a:noFill/>
              </a:ln>
              <a:effectLst/>
            </c:spPr>
            <c:extLst>
              <c:ext xmlns:c16="http://schemas.microsoft.com/office/drawing/2014/chart" uri="{C3380CC4-5D6E-409C-BE32-E72D297353CC}">
                <c16:uniqueId val="{00000003-1E41-48A8-BB47-83A87FFD3A02}"/>
              </c:ext>
            </c:extLst>
          </c:dPt>
          <c:dPt>
            <c:idx val="2"/>
            <c:bubble3D val="0"/>
            <c:spPr>
              <a:solidFill>
                <a:schemeClr val="accent3"/>
              </a:solidFill>
              <a:ln>
                <a:noFill/>
              </a:ln>
              <a:effectLst/>
            </c:spPr>
            <c:extLst>
              <c:ext xmlns:c16="http://schemas.microsoft.com/office/drawing/2014/chart" uri="{C3380CC4-5D6E-409C-BE32-E72D297353CC}">
                <c16:uniqueId val="{00000005-1E41-48A8-BB47-83A87FFD3A02}"/>
              </c:ext>
            </c:extLst>
          </c:dPt>
          <c:dPt>
            <c:idx val="3"/>
            <c:bubble3D val="0"/>
            <c:spPr>
              <a:solidFill>
                <a:srgbClr val="C00000"/>
              </a:solidFill>
              <a:ln>
                <a:solidFill>
                  <a:srgbClr val="C00000"/>
                </a:solidFill>
              </a:ln>
              <a:effectLst/>
            </c:spPr>
            <c:extLst>
              <c:ext xmlns:c16="http://schemas.microsoft.com/office/drawing/2014/chart" uri="{C3380CC4-5D6E-409C-BE32-E72D297353CC}">
                <c16:uniqueId val="{00000007-1E41-48A8-BB47-83A87FFD3A02}"/>
              </c:ext>
            </c:extLst>
          </c:dPt>
          <c:dPt>
            <c:idx val="4"/>
            <c:bubble3D val="0"/>
            <c:spPr>
              <a:solidFill>
                <a:schemeClr val="accent5"/>
              </a:solidFill>
              <a:ln>
                <a:noFill/>
              </a:ln>
              <a:effectLst/>
            </c:spPr>
            <c:extLst>
              <c:ext xmlns:c16="http://schemas.microsoft.com/office/drawing/2014/chart" uri="{C3380CC4-5D6E-409C-BE32-E72D297353CC}">
                <c16:uniqueId val="{00000009-1E41-48A8-BB47-83A87FFD3A02}"/>
              </c:ext>
            </c:extLst>
          </c:dPt>
          <c:dPt>
            <c:idx val="5"/>
            <c:bubble3D val="0"/>
            <c:spPr>
              <a:solidFill>
                <a:schemeClr val="accent6"/>
              </a:solidFill>
              <a:ln>
                <a:noFill/>
              </a:ln>
              <a:effectLst/>
            </c:spPr>
            <c:extLst>
              <c:ext xmlns:c16="http://schemas.microsoft.com/office/drawing/2014/chart" uri="{C3380CC4-5D6E-409C-BE32-E72D297353CC}">
                <c16:uniqueId val="{0000000B-1E41-48A8-BB47-83A87FFD3A02}"/>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1E41-48A8-BB47-83A87FFD3A02}"/>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1E41-48A8-BB47-83A87FFD3A02}"/>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1E41-48A8-BB47-83A87FFD3A02}"/>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1E41-48A8-BB47-83A87FFD3A02}"/>
              </c:ext>
            </c:extLst>
          </c:dPt>
          <c:dPt>
            <c:idx val="10"/>
            <c:bubble3D val="0"/>
            <c:spPr>
              <a:solidFill>
                <a:schemeClr val="accent5">
                  <a:lumMod val="60000"/>
                </a:schemeClr>
              </a:solidFill>
              <a:ln>
                <a:noFill/>
              </a:ln>
              <a:effectLst/>
            </c:spPr>
            <c:extLst>
              <c:ext xmlns:c16="http://schemas.microsoft.com/office/drawing/2014/chart" uri="{C3380CC4-5D6E-409C-BE32-E72D297353CC}">
                <c16:uniqueId val="{00000015-1E41-48A8-BB47-83A87FFD3A02}"/>
              </c:ext>
            </c:extLst>
          </c:dPt>
          <c:dPt>
            <c:idx val="11"/>
            <c:bubble3D val="0"/>
            <c:spPr>
              <a:solidFill>
                <a:schemeClr val="accent6">
                  <a:lumMod val="60000"/>
                </a:schemeClr>
              </a:solidFill>
              <a:ln>
                <a:noFill/>
              </a:ln>
              <a:effectLst/>
            </c:spPr>
            <c:extLst>
              <c:ext xmlns:c16="http://schemas.microsoft.com/office/drawing/2014/chart" uri="{C3380CC4-5D6E-409C-BE32-E72D297353CC}">
                <c16:uniqueId val="{00000017-1E41-48A8-BB47-83A87FFD3A02}"/>
              </c:ext>
            </c:extLst>
          </c:dPt>
          <c:dPt>
            <c:idx val="12"/>
            <c:bubble3D val="0"/>
            <c:spPr>
              <a:solidFill>
                <a:schemeClr val="accent1">
                  <a:lumMod val="80000"/>
                  <a:lumOff val="20000"/>
                </a:schemeClr>
              </a:solidFill>
              <a:ln>
                <a:noFill/>
              </a:ln>
              <a:effectLst/>
            </c:spPr>
            <c:extLst>
              <c:ext xmlns:c16="http://schemas.microsoft.com/office/drawing/2014/chart" uri="{C3380CC4-5D6E-409C-BE32-E72D297353CC}">
                <c16:uniqueId val="{00000019-1E41-48A8-BB47-83A87FFD3A02}"/>
              </c:ext>
            </c:extLst>
          </c:dPt>
          <c:dLbls>
            <c:dLbl>
              <c:idx val="8"/>
              <c:layout>
                <c:manualLayout>
                  <c:x val="3.0477077249146601E-2"/>
                  <c:y val="4.9191657833097528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E41-48A8-BB47-83A87FFD3A02}"/>
                </c:ext>
              </c:extLst>
            </c:dLbl>
            <c:dLbl>
              <c:idx val="9"/>
              <c:layout>
                <c:manualLayout>
                  <c:x val="-2.297689241309625E-2"/>
                  <c:y val="3.5907884488836262E-3"/>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1E41-48A8-BB47-83A87FFD3A02}"/>
                </c:ext>
              </c:extLst>
            </c:dLbl>
            <c:dLbl>
              <c:idx val="10"/>
              <c:layout>
                <c:manualLayout>
                  <c:x val="2.3421269084322207E-2"/>
                  <c:y val="4.1239838398283643E-3"/>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1E41-48A8-BB47-83A87FFD3A02}"/>
                </c:ext>
              </c:extLst>
            </c:dLbl>
            <c:dLbl>
              <c:idx val="11"/>
              <c:layout>
                <c:manualLayout>
                  <c:x val="2.0222219141621312E-2"/>
                  <c:y val="8.7585623402666568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1E41-48A8-BB47-83A87FFD3A02}"/>
                </c:ext>
              </c:extLst>
            </c:dLbl>
            <c:dLbl>
              <c:idx val="12"/>
              <c:layout>
                <c:manualLayout>
                  <c:x val="8.8178117259990391E-2"/>
                  <c:y val="0"/>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9-1E41-48A8-BB47-83A87FFD3A02}"/>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noFill/>
                  <a:ln>
                    <a:noFill/>
                  </a:ln>
                </c15:spPr>
              </c:ext>
            </c:extLst>
          </c:dLbls>
          <c:cat>
            <c:strRef>
              <c:f>FN_EmoDataMod!$B$506:$B$518</c:f>
              <c:strCache>
                <c:ptCount val="13"/>
                <c:pt idx="0">
                  <c:v>Amused / Interested</c:v>
                </c:pt>
                <c:pt idx="1">
                  <c:v>Alert / Attentive</c:v>
                </c:pt>
                <c:pt idx="2">
                  <c:v>Tense</c:v>
                </c:pt>
                <c:pt idx="3">
                  <c:v>Fearful / Afraid</c:v>
                </c:pt>
                <c:pt idx="4">
                  <c:v>Excited / Enthused</c:v>
                </c:pt>
                <c:pt idx="5">
                  <c:v>Nervous / Jittery</c:v>
                </c:pt>
                <c:pt idx="6">
                  <c:v>Shocked / Surprised</c:v>
                </c:pt>
                <c:pt idx="7">
                  <c:v>Irritable / Annoyed</c:v>
                </c:pt>
                <c:pt idx="8">
                  <c:v>Panicked</c:v>
                </c:pt>
                <c:pt idx="9">
                  <c:v>Overwhelmed</c:v>
                </c:pt>
                <c:pt idx="10">
                  <c:v>Upset / Distressed</c:v>
                </c:pt>
                <c:pt idx="11">
                  <c:v>Disgusted/ Grossed Out</c:v>
                </c:pt>
                <c:pt idx="12">
                  <c:v>Hostile / Aggressive</c:v>
                </c:pt>
              </c:strCache>
            </c:strRef>
          </c:cat>
          <c:val>
            <c:numRef>
              <c:f>FN_EmoDataMod!$C$506:$C$518</c:f>
              <c:numCache>
                <c:formatCode>General</c:formatCode>
                <c:ptCount val="13"/>
                <c:pt idx="0">
                  <c:v>228</c:v>
                </c:pt>
                <c:pt idx="1">
                  <c:v>182</c:v>
                </c:pt>
                <c:pt idx="2">
                  <c:v>119</c:v>
                </c:pt>
                <c:pt idx="3">
                  <c:v>114</c:v>
                </c:pt>
                <c:pt idx="4">
                  <c:v>113</c:v>
                </c:pt>
                <c:pt idx="5">
                  <c:v>110</c:v>
                </c:pt>
                <c:pt idx="6">
                  <c:v>107</c:v>
                </c:pt>
                <c:pt idx="7">
                  <c:v>50</c:v>
                </c:pt>
                <c:pt idx="8">
                  <c:v>43</c:v>
                </c:pt>
                <c:pt idx="9">
                  <c:v>39</c:v>
                </c:pt>
                <c:pt idx="10">
                  <c:v>28</c:v>
                </c:pt>
                <c:pt idx="11">
                  <c:v>24</c:v>
                </c:pt>
                <c:pt idx="12">
                  <c:v>6</c:v>
                </c:pt>
              </c:numCache>
            </c:numRef>
          </c:val>
          <c:extLst>
            <c:ext xmlns:c16="http://schemas.microsoft.com/office/drawing/2014/chart" uri="{C3380CC4-5D6E-409C-BE32-E72D297353CC}">
              <c16:uniqueId val="{0000001A-1E41-48A8-BB47-83A87FFD3A0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18382253274681"/>
          <c:y val="0"/>
          <c:w val="0.44215817653075057"/>
          <c:h val="0.95359261893427794"/>
        </c:manualLayout>
      </c:layout>
      <c:pie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1E41-48A8-BB47-83A87FFD3A02}"/>
              </c:ext>
            </c:extLst>
          </c:dPt>
          <c:dPt>
            <c:idx val="1"/>
            <c:bubble3D val="0"/>
            <c:spPr>
              <a:solidFill>
                <a:schemeClr val="accent2"/>
              </a:solidFill>
              <a:ln>
                <a:noFill/>
              </a:ln>
              <a:effectLst/>
            </c:spPr>
            <c:extLst>
              <c:ext xmlns:c16="http://schemas.microsoft.com/office/drawing/2014/chart" uri="{C3380CC4-5D6E-409C-BE32-E72D297353CC}">
                <c16:uniqueId val="{00000003-1E41-48A8-BB47-83A87FFD3A02}"/>
              </c:ext>
            </c:extLst>
          </c:dPt>
          <c:dPt>
            <c:idx val="2"/>
            <c:bubble3D val="0"/>
            <c:spPr>
              <a:solidFill>
                <a:schemeClr val="accent3"/>
              </a:solidFill>
              <a:ln>
                <a:noFill/>
              </a:ln>
              <a:effectLst/>
            </c:spPr>
            <c:extLst>
              <c:ext xmlns:c16="http://schemas.microsoft.com/office/drawing/2014/chart" uri="{C3380CC4-5D6E-409C-BE32-E72D297353CC}">
                <c16:uniqueId val="{00000005-1E41-48A8-BB47-83A87FFD3A02}"/>
              </c:ext>
            </c:extLst>
          </c:dPt>
          <c:dPt>
            <c:idx val="3"/>
            <c:bubble3D val="0"/>
            <c:spPr>
              <a:solidFill>
                <a:schemeClr val="accent4"/>
              </a:solidFill>
              <a:ln>
                <a:noFill/>
              </a:ln>
              <a:effectLst/>
            </c:spPr>
            <c:extLst>
              <c:ext xmlns:c16="http://schemas.microsoft.com/office/drawing/2014/chart" uri="{C3380CC4-5D6E-409C-BE32-E72D297353CC}">
                <c16:uniqueId val="{00000007-1E41-48A8-BB47-83A87FFD3A02}"/>
              </c:ext>
            </c:extLst>
          </c:dPt>
          <c:dPt>
            <c:idx val="4"/>
            <c:bubble3D val="0"/>
            <c:spPr>
              <a:solidFill>
                <a:schemeClr val="accent5"/>
              </a:solidFill>
              <a:ln>
                <a:noFill/>
              </a:ln>
              <a:effectLst/>
            </c:spPr>
            <c:extLst>
              <c:ext xmlns:c16="http://schemas.microsoft.com/office/drawing/2014/chart" uri="{C3380CC4-5D6E-409C-BE32-E72D297353CC}">
                <c16:uniqueId val="{00000009-1E41-48A8-BB47-83A87FFD3A02}"/>
              </c:ext>
            </c:extLst>
          </c:dPt>
          <c:dPt>
            <c:idx val="5"/>
            <c:bubble3D val="0"/>
            <c:spPr>
              <a:solidFill>
                <a:schemeClr val="accent6"/>
              </a:solidFill>
              <a:ln>
                <a:noFill/>
              </a:ln>
              <a:effectLst/>
            </c:spPr>
            <c:extLst>
              <c:ext xmlns:c16="http://schemas.microsoft.com/office/drawing/2014/chart" uri="{C3380CC4-5D6E-409C-BE32-E72D297353CC}">
                <c16:uniqueId val="{0000000B-1E41-48A8-BB47-83A87FFD3A02}"/>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1E41-48A8-BB47-83A87FFD3A02}"/>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1E41-48A8-BB47-83A87FFD3A02}"/>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1E41-48A8-BB47-83A87FFD3A02}"/>
              </c:ext>
            </c:extLst>
          </c:dPt>
          <c:dPt>
            <c:idx val="9"/>
            <c:bubble3D val="0"/>
            <c:spPr>
              <a:solidFill>
                <a:srgbClr val="C00000"/>
              </a:solidFill>
              <a:ln>
                <a:solidFill>
                  <a:srgbClr val="C00000"/>
                </a:solidFill>
              </a:ln>
              <a:effectLst/>
            </c:spPr>
            <c:extLst>
              <c:ext xmlns:c16="http://schemas.microsoft.com/office/drawing/2014/chart" uri="{C3380CC4-5D6E-409C-BE32-E72D297353CC}">
                <c16:uniqueId val="{00000013-1E41-48A8-BB47-83A87FFD3A02}"/>
              </c:ext>
            </c:extLst>
          </c:dPt>
          <c:dPt>
            <c:idx val="10"/>
            <c:bubble3D val="0"/>
            <c:spPr>
              <a:solidFill>
                <a:schemeClr val="accent5">
                  <a:lumMod val="60000"/>
                </a:schemeClr>
              </a:solidFill>
              <a:ln>
                <a:noFill/>
              </a:ln>
              <a:effectLst/>
            </c:spPr>
            <c:extLst>
              <c:ext xmlns:c16="http://schemas.microsoft.com/office/drawing/2014/chart" uri="{C3380CC4-5D6E-409C-BE32-E72D297353CC}">
                <c16:uniqueId val="{00000015-1E41-48A8-BB47-83A87FFD3A02}"/>
              </c:ext>
            </c:extLst>
          </c:dPt>
          <c:dPt>
            <c:idx val="11"/>
            <c:bubble3D val="0"/>
            <c:spPr>
              <a:solidFill>
                <a:schemeClr val="accent6">
                  <a:lumMod val="60000"/>
                </a:schemeClr>
              </a:solidFill>
              <a:ln>
                <a:noFill/>
              </a:ln>
              <a:effectLst/>
            </c:spPr>
            <c:extLst>
              <c:ext xmlns:c16="http://schemas.microsoft.com/office/drawing/2014/chart" uri="{C3380CC4-5D6E-409C-BE32-E72D297353CC}">
                <c16:uniqueId val="{00000017-1E41-48A8-BB47-83A87FFD3A02}"/>
              </c:ext>
            </c:extLst>
          </c:dPt>
          <c:dPt>
            <c:idx val="12"/>
            <c:bubble3D val="0"/>
            <c:spPr>
              <a:solidFill>
                <a:schemeClr val="accent1">
                  <a:lumMod val="80000"/>
                  <a:lumOff val="20000"/>
                </a:schemeClr>
              </a:solidFill>
              <a:ln>
                <a:noFill/>
              </a:ln>
              <a:effectLst/>
            </c:spPr>
            <c:extLst>
              <c:ext xmlns:c16="http://schemas.microsoft.com/office/drawing/2014/chart" uri="{C3380CC4-5D6E-409C-BE32-E72D297353CC}">
                <c16:uniqueId val="{00000019-1E41-48A8-BB47-83A87FFD3A02}"/>
              </c:ext>
            </c:extLst>
          </c:dPt>
          <c:dLbls>
            <c:dLbl>
              <c:idx val="8"/>
              <c:layout>
                <c:manualLayout>
                  <c:x val="3.0477077249146601E-2"/>
                  <c:y val="4.9191657833097528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E41-48A8-BB47-83A87FFD3A02}"/>
                </c:ext>
              </c:extLst>
            </c:dLbl>
            <c:dLbl>
              <c:idx val="9"/>
              <c:layout>
                <c:manualLayout>
                  <c:x val="-2.297689241309625E-2"/>
                  <c:y val="3.5907884488836262E-3"/>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1E41-48A8-BB47-83A87FFD3A02}"/>
                </c:ext>
              </c:extLst>
            </c:dLbl>
            <c:dLbl>
              <c:idx val="10"/>
              <c:layout>
                <c:manualLayout>
                  <c:x val="2.3421269084322207E-2"/>
                  <c:y val="4.1239838398283643E-3"/>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1E41-48A8-BB47-83A87FFD3A02}"/>
                </c:ext>
              </c:extLst>
            </c:dLbl>
            <c:dLbl>
              <c:idx val="11"/>
              <c:layout>
                <c:manualLayout>
                  <c:x val="2.0222219141621312E-2"/>
                  <c:y val="8.7585623402666568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1E41-48A8-BB47-83A87FFD3A02}"/>
                </c:ext>
              </c:extLst>
            </c:dLbl>
            <c:dLbl>
              <c:idx val="12"/>
              <c:layout>
                <c:manualLayout>
                  <c:x val="8.8178117259990391E-2"/>
                  <c:y val="0"/>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9-1E41-48A8-BB47-83A87FFD3A02}"/>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noFill/>
                  <a:ln>
                    <a:noFill/>
                  </a:ln>
                </c15:spPr>
              </c:ext>
            </c:extLst>
          </c:dLbls>
          <c:cat>
            <c:strRef>
              <c:f>FN_EmoDataMod!$B$506:$B$518</c:f>
              <c:strCache>
                <c:ptCount val="13"/>
                <c:pt idx="0">
                  <c:v>Amused / Interested</c:v>
                </c:pt>
                <c:pt idx="1">
                  <c:v>Alert / Attentive</c:v>
                </c:pt>
                <c:pt idx="2">
                  <c:v>Tense</c:v>
                </c:pt>
                <c:pt idx="3">
                  <c:v>Fearful / Afraid</c:v>
                </c:pt>
                <c:pt idx="4">
                  <c:v>Excited / Enthused</c:v>
                </c:pt>
                <c:pt idx="5">
                  <c:v>Nervous / Jittery</c:v>
                </c:pt>
                <c:pt idx="6">
                  <c:v>Shocked / Surprised</c:v>
                </c:pt>
                <c:pt idx="7">
                  <c:v>Irritable / Annoyed</c:v>
                </c:pt>
                <c:pt idx="8">
                  <c:v>Panicked</c:v>
                </c:pt>
                <c:pt idx="9">
                  <c:v>Overwhelmed</c:v>
                </c:pt>
                <c:pt idx="10">
                  <c:v>Upset / Distressed</c:v>
                </c:pt>
                <c:pt idx="11">
                  <c:v>Disgusted/ Grossed Out</c:v>
                </c:pt>
                <c:pt idx="12">
                  <c:v>Hostile / Aggressive</c:v>
                </c:pt>
              </c:strCache>
            </c:strRef>
          </c:cat>
          <c:val>
            <c:numRef>
              <c:f>FN_EmoDataMod!$C$506:$C$518</c:f>
              <c:numCache>
                <c:formatCode>General</c:formatCode>
                <c:ptCount val="13"/>
                <c:pt idx="0">
                  <c:v>228</c:v>
                </c:pt>
                <c:pt idx="1">
                  <c:v>182</c:v>
                </c:pt>
                <c:pt idx="2">
                  <c:v>119</c:v>
                </c:pt>
                <c:pt idx="3">
                  <c:v>114</c:v>
                </c:pt>
                <c:pt idx="4">
                  <c:v>113</c:v>
                </c:pt>
                <c:pt idx="5">
                  <c:v>110</c:v>
                </c:pt>
                <c:pt idx="6">
                  <c:v>107</c:v>
                </c:pt>
                <c:pt idx="7">
                  <c:v>50</c:v>
                </c:pt>
                <c:pt idx="8">
                  <c:v>43</c:v>
                </c:pt>
                <c:pt idx="9">
                  <c:v>39</c:v>
                </c:pt>
                <c:pt idx="10">
                  <c:v>28</c:v>
                </c:pt>
                <c:pt idx="11">
                  <c:v>24</c:v>
                </c:pt>
                <c:pt idx="12">
                  <c:v>6</c:v>
                </c:pt>
              </c:numCache>
            </c:numRef>
          </c:val>
          <c:extLst>
            <c:ext xmlns:c16="http://schemas.microsoft.com/office/drawing/2014/chart" uri="{C3380CC4-5D6E-409C-BE32-E72D297353CC}">
              <c16:uniqueId val="{0000001A-1E41-48A8-BB47-83A87FFD3A0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18382253274681"/>
          <c:y val="0"/>
          <c:w val="0.44215817653075057"/>
          <c:h val="0.95359261893427794"/>
        </c:manualLayout>
      </c:layout>
      <c:pie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1E41-48A8-BB47-83A87FFD3A02}"/>
              </c:ext>
            </c:extLst>
          </c:dPt>
          <c:dPt>
            <c:idx val="1"/>
            <c:bubble3D val="0"/>
            <c:spPr>
              <a:solidFill>
                <a:schemeClr val="accent2"/>
              </a:solidFill>
              <a:ln>
                <a:noFill/>
              </a:ln>
              <a:effectLst/>
            </c:spPr>
            <c:extLst>
              <c:ext xmlns:c16="http://schemas.microsoft.com/office/drawing/2014/chart" uri="{C3380CC4-5D6E-409C-BE32-E72D297353CC}">
                <c16:uniqueId val="{00000003-1E41-48A8-BB47-83A87FFD3A02}"/>
              </c:ext>
            </c:extLst>
          </c:dPt>
          <c:dPt>
            <c:idx val="2"/>
            <c:bubble3D val="0"/>
            <c:spPr>
              <a:solidFill>
                <a:schemeClr val="accent3"/>
              </a:solidFill>
              <a:ln>
                <a:noFill/>
              </a:ln>
              <a:effectLst/>
            </c:spPr>
            <c:extLst>
              <c:ext xmlns:c16="http://schemas.microsoft.com/office/drawing/2014/chart" uri="{C3380CC4-5D6E-409C-BE32-E72D297353CC}">
                <c16:uniqueId val="{00000005-1E41-48A8-BB47-83A87FFD3A02}"/>
              </c:ext>
            </c:extLst>
          </c:dPt>
          <c:dPt>
            <c:idx val="3"/>
            <c:bubble3D val="0"/>
            <c:spPr>
              <a:solidFill>
                <a:schemeClr val="accent4"/>
              </a:solidFill>
              <a:ln>
                <a:noFill/>
              </a:ln>
              <a:effectLst/>
            </c:spPr>
            <c:extLst>
              <c:ext xmlns:c16="http://schemas.microsoft.com/office/drawing/2014/chart" uri="{C3380CC4-5D6E-409C-BE32-E72D297353CC}">
                <c16:uniqueId val="{00000007-1E41-48A8-BB47-83A87FFD3A02}"/>
              </c:ext>
            </c:extLst>
          </c:dPt>
          <c:dPt>
            <c:idx val="4"/>
            <c:bubble3D val="0"/>
            <c:spPr>
              <a:solidFill>
                <a:schemeClr val="accent5"/>
              </a:solidFill>
              <a:ln>
                <a:noFill/>
              </a:ln>
              <a:effectLst/>
            </c:spPr>
            <c:extLst>
              <c:ext xmlns:c16="http://schemas.microsoft.com/office/drawing/2014/chart" uri="{C3380CC4-5D6E-409C-BE32-E72D297353CC}">
                <c16:uniqueId val="{00000009-1E41-48A8-BB47-83A87FFD3A02}"/>
              </c:ext>
            </c:extLst>
          </c:dPt>
          <c:dPt>
            <c:idx val="5"/>
            <c:bubble3D val="0"/>
            <c:spPr>
              <a:solidFill>
                <a:schemeClr val="accent6"/>
              </a:solidFill>
              <a:ln>
                <a:noFill/>
              </a:ln>
              <a:effectLst/>
            </c:spPr>
            <c:extLst>
              <c:ext xmlns:c16="http://schemas.microsoft.com/office/drawing/2014/chart" uri="{C3380CC4-5D6E-409C-BE32-E72D297353CC}">
                <c16:uniqueId val="{0000000B-1E41-48A8-BB47-83A87FFD3A02}"/>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1E41-48A8-BB47-83A87FFD3A02}"/>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1E41-48A8-BB47-83A87FFD3A02}"/>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1E41-48A8-BB47-83A87FFD3A02}"/>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1E41-48A8-BB47-83A87FFD3A02}"/>
              </c:ext>
            </c:extLst>
          </c:dPt>
          <c:dPt>
            <c:idx val="10"/>
            <c:bubble3D val="0"/>
            <c:spPr>
              <a:solidFill>
                <a:schemeClr val="accent5">
                  <a:lumMod val="60000"/>
                </a:schemeClr>
              </a:solidFill>
              <a:ln>
                <a:noFill/>
              </a:ln>
              <a:effectLst/>
            </c:spPr>
            <c:extLst>
              <c:ext xmlns:c16="http://schemas.microsoft.com/office/drawing/2014/chart" uri="{C3380CC4-5D6E-409C-BE32-E72D297353CC}">
                <c16:uniqueId val="{00000015-1E41-48A8-BB47-83A87FFD3A02}"/>
              </c:ext>
            </c:extLst>
          </c:dPt>
          <c:dPt>
            <c:idx val="11"/>
            <c:bubble3D val="0"/>
            <c:spPr>
              <a:solidFill>
                <a:srgbClr val="C00000"/>
              </a:solidFill>
              <a:ln>
                <a:solidFill>
                  <a:srgbClr val="C00000"/>
                </a:solidFill>
              </a:ln>
              <a:effectLst/>
            </c:spPr>
            <c:extLst>
              <c:ext xmlns:c16="http://schemas.microsoft.com/office/drawing/2014/chart" uri="{C3380CC4-5D6E-409C-BE32-E72D297353CC}">
                <c16:uniqueId val="{00000017-1E41-48A8-BB47-83A87FFD3A02}"/>
              </c:ext>
            </c:extLst>
          </c:dPt>
          <c:dPt>
            <c:idx val="12"/>
            <c:bubble3D val="0"/>
            <c:spPr>
              <a:solidFill>
                <a:schemeClr val="accent1">
                  <a:lumMod val="80000"/>
                  <a:lumOff val="20000"/>
                </a:schemeClr>
              </a:solidFill>
              <a:ln>
                <a:noFill/>
              </a:ln>
              <a:effectLst/>
            </c:spPr>
            <c:extLst>
              <c:ext xmlns:c16="http://schemas.microsoft.com/office/drawing/2014/chart" uri="{C3380CC4-5D6E-409C-BE32-E72D297353CC}">
                <c16:uniqueId val="{00000019-1E41-48A8-BB47-83A87FFD3A02}"/>
              </c:ext>
            </c:extLst>
          </c:dPt>
          <c:dLbls>
            <c:dLbl>
              <c:idx val="8"/>
              <c:layout>
                <c:manualLayout>
                  <c:x val="3.0477077249146601E-2"/>
                  <c:y val="4.9191657833097528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E41-48A8-BB47-83A87FFD3A02}"/>
                </c:ext>
              </c:extLst>
            </c:dLbl>
            <c:dLbl>
              <c:idx val="9"/>
              <c:layout>
                <c:manualLayout>
                  <c:x val="-2.297689241309625E-2"/>
                  <c:y val="3.5907884488836262E-3"/>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1E41-48A8-BB47-83A87FFD3A02}"/>
                </c:ext>
              </c:extLst>
            </c:dLbl>
            <c:dLbl>
              <c:idx val="10"/>
              <c:layout>
                <c:manualLayout>
                  <c:x val="2.3421269084322207E-2"/>
                  <c:y val="4.1239838398283643E-3"/>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1E41-48A8-BB47-83A87FFD3A02}"/>
                </c:ext>
              </c:extLst>
            </c:dLbl>
            <c:dLbl>
              <c:idx val="11"/>
              <c:layout>
                <c:manualLayout>
                  <c:x val="2.0222219141621312E-2"/>
                  <c:y val="8.7585623402666568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1E41-48A8-BB47-83A87FFD3A02}"/>
                </c:ext>
              </c:extLst>
            </c:dLbl>
            <c:dLbl>
              <c:idx val="12"/>
              <c:layout>
                <c:manualLayout>
                  <c:x val="8.8178117259990391E-2"/>
                  <c:y val="0"/>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9-1E41-48A8-BB47-83A87FFD3A02}"/>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mn-lt"/>
                    <a:ea typeface="+mn-ea"/>
                    <a:cs typeface="+mn-cs"/>
                  </a:defRPr>
                </a:pPr>
                <a:endParaRPr lang="en-US"/>
              </a:p>
            </c:txPr>
            <c:dLblPos val="in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noFill/>
                  <a:ln>
                    <a:noFill/>
                  </a:ln>
                </c15:spPr>
              </c:ext>
            </c:extLst>
          </c:dLbls>
          <c:cat>
            <c:strRef>
              <c:f>FN_EmoDataMod!$B$506:$B$518</c:f>
              <c:strCache>
                <c:ptCount val="13"/>
                <c:pt idx="0">
                  <c:v>Amused / Interested</c:v>
                </c:pt>
                <c:pt idx="1">
                  <c:v>Alert / Attentive</c:v>
                </c:pt>
                <c:pt idx="2">
                  <c:v>Tense</c:v>
                </c:pt>
                <c:pt idx="3">
                  <c:v>Fearful / Afraid</c:v>
                </c:pt>
                <c:pt idx="4">
                  <c:v>Excited / Enthused</c:v>
                </c:pt>
                <c:pt idx="5">
                  <c:v>Nervous / Jittery</c:v>
                </c:pt>
                <c:pt idx="6">
                  <c:v>Shocked / Surprised</c:v>
                </c:pt>
                <c:pt idx="7">
                  <c:v>Irritable / Annoyed</c:v>
                </c:pt>
                <c:pt idx="8">
                  <c:v>Panicked</c:v>
                </c:pt>
                <c:pt idx="9">
                  <c:v>Overwhelmed</c:v>
                </c:pt>
                <c:pt idx="10">
                  <c:v>Upset / Distressed</c:v>
                </c:pt>
                <c:pt idx="11">
                  <c:v>Disgusted/ Grossed Out</c:v>
                </c:pt>
                <c:pt idx="12">
                  <c:v>Hostile / Aggressive</c:v>
                </c:pt>
              </c:strCache>
            </c:strRef>
          </c:cat>
          <c:val>
            <c:numRef>
              <c:f>FN_EmoDataMod!$C$506:$C$518</c:f>
              <c:numCache>
                <c:formatCode>General</c:formatCode>
                <c:ptCount val="13"/>
                <c:pt idx="0">
                  <c:v>228</c:v>
                </c:pt>
                <c:pt idx="1">
                  <c:v>182</c:v>
                </c:pt>
                <c:pt idx="2">
                  <c:v>119</c:v>
                </c:pt>
                <c:pt idx="3">
                  <c:v>114</c:v>
                </c:pt>
                <c:pt idx="4">
                  <c:v>113</c:v>
                </c:pt>
                <c:pt idx="5">
                  <c:v>110</c:v>
                </c:pt>
                <c:pt idx="6">
                  <c:v>107</c:v>
                </c:pt>
                <c:pt idx="7">
                  <c:v>50</c:v>
                </c:pt>
                <c:pt idx="8">
                  <c:v>43</c:v>
                </c:pt>
                <c:pt idx="9">
                  <c:v>39</c:v>
                </c:pt>
                <c:pt idx="10">
                  <c:v>28</c:v>
                </c:pt>
                <c:pt idx="11">
                  <c:v>24</c:v>
                </c:pt>
                <c:pt idx="12">
                  <c:v>6</c:v>
                </c:pt>
              </c:numCache>
            </c:numRef>
          </c:val>
          <c:extLst>
            <c:ext xmlns:c16="http://schemas.microsoft.com/office/drawing/2014/chart" uri="{C3380CC4-5D6E-409C-BE32-E72D297353CC}">
              <c16:uniqueId val="{0000001A-1E41-48A8-BB47-83A87FFD3A0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FN_EmoDataMod!$K$506</c:f>
              <c:strCache>
                <c:ptCount val="1"/>
                <c:pt idx="0">
                  <c:v>Positive </c:v>
                </c:pt>
              </c:strCache>
            </c:strRef>
          </c:tx>
          <c:spPr>
            <a:solidFill>
              <a:schemeClr val="accent1"/>
            </a:solidFill>
            <a:ln>
              <a:noFill/>
            </a:ln>
            <a:effectLst/>
          </c:spPr>
          <c:invertIfNegative val="0"/>
          <c:cat>
            <c:strRef>
              <c:f>FN_EmoDataMod!$L$505</c:f>
              <c:strCache>
                <c:ptCount val="1"/>
                <c:pt idx="0">
                  <c:v>PRESENCE</c:v>
                </c:pt>
              </c:strCache>
            </c:strRef>
          </c:cat>
          <c:val>
            <c:numRef>
              <c:f>FN_EmoDataMod!$L$506</c:f>
              <c:numCache>
                <c:formatCode>General</c:formatCode>
                <c:ptCount val="1"/>
                <c:pt idx="0">
                  <c:v>523</c:v>
                </c:pt>
              </c:numCache>
            </c:numRef>
          </c:val>
          <c:extLst>
            <c:ext xmlns:c16="http://schemas.microsoft.com/office/drawing/2014/chart" uri="{C3380CC4-5D6E-409C-BE32-E72D297353CC}">
              <c16:uniqueId val="{00000000-909C-4F02-8047-D72FD4B5F6ED}"/>
            </c:ext>
          </c:extLst>
        </c:ser>
        <c:ser>
          <c:idx val="1"/>
          <c:order val="1"/>
          <c:tx>
            <c:strRef>
              <c:f>FN_EmoDataMod!$K$507</c:f>
              <c:strCache>
                <c:ptCount val="1"/>
                <c:pt idx="0">
                  <c:v>Negative</c:v>
                </c:pt>
              </c:strCache>
            </c:strRef>
          </c:tx>
          <c:spPr>
            <a:solidFill>
              <a:schemeClr val="accent2"/>
            </a:solidFill>
            <a:ln>
              <a:noFill/>
            </a:ln>
            <a:effectLst/>
          </c:spPr>
          <c:invertIfNegative val="0"/>
          <c:cat>
            <c:strRef>
              <c:f>FN_EmoDataMod!$L$505</c:f>
              <c:strCache>
                <c:ptCount val="1"/>
                <c:pt idx="0">
                  <c:v>PRESENCE</c:v>
                </c:pt>
              </c:strCache>
            </c:strRef>
          </c:cat>
          <c:val>
            <c:numRef>
              <c:f>FN_EmoDataMod!$L$507</c:f>
              <c:numCache>
                <c:formatCode>General</c:formatCode>
                <c:ptCount val="1"/>
                <c:pt idx="0">
                  <c:v>640</c:v>
                </c:pt>
              </c:numCache>
            </c:numRef>
          </c:val>
          <c:extLst>
            <c:ext xmlns:c16="http://schemas.microsoft.com/office/drawing/2014/chart" uri="{C3380CC4-5D6E-409C-BE32-E72D297353CC}">
              <c16:uniqueId val="{00000001-909C-4F02-8047-D72FD4B5F6ED}"/>
            </c:ext>
          </c:extLst>
        </c:ser>
        <c:dLbls>
          <c:showLegendKey val="0"/>
          <c:showVal val="0"/>
          <c:showCatName val="0"/>
          <c:showSerName val="0"/>
          <c:showPercent val="0"/>
          <c:showBubbleSize val="0"/>
        </c:dLbls>
        <c:gapWidth val="219"/>
        <c:overlap val="-27"/>
        <c:axId val="244911824"/>
        <c:axId val="244918544"/>
      </c:barChart>
      <c:catAx>
        <c:axId val="24491182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a:t>Valence Category</a:t>
                </a:r>
                <a:endParaRPr lang="en-US" dirty="0"/>
              </a:p>
            </c:rich>
          </c:tx>
          <c:layout>
            <c:manualLayout>
              <c:xMode val="edge"/>
              <c:yMode val="edge"/>
              <c:x val="0.43054834863908265"/>
              <c:y val="0.8159150652574901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44918544"/>
        <c:crosses val="autoZero"/>
        <c:auto val="1"/>
        <c:lblAlgn val="ctr"/>
        <c:lblOffset val="100"/>
        <c:noMultiLvlLbl val="0"/>
      </c:catAx>
      <c:valAx>
        <c:axId val="244918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Number of Indications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4491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482382800660208E-2"/>
          <c:y val="0.11950863812060519"/>
          <c:w val="0.89376221505771924"/>
          <c:h val="0.71373580997170039"/>
        </c:manualLayout>
      </c:layout>
      <c:barChart>
        <c:barDir val="col"/>
        <c:grouping val="clustered"/>
        <c:varyColors val="0"/>
        <c:ser>
          <c:idx val="0"/>
          <c:order val="0"/>
          <c:tx>
            <c:strRef>
              <c:f>FN_EmoDataMod!$K$506</c:f>
              <c:strCache>
                <c:ptCount val="1"/>
                <c:pt idx="0">
                  <c:v>Positive </c:v>
                </c:pt>
              </c:strCache>
            </c:strRef>
          </c:tx>
          <c:spPr>
            <a:solidFill>
              <a:schemeClr val="accent1"/>
            </a:solidFill>
            <a:ln>
              <a:noFill/>
            </a:ln>
            <a:effectLst/>
          </c:spPr>
          <c:invertIfNegative val="0"/>
          <c:cat>
            <c:strRef>
              <c:f>FN_EmoDataMod!$P$505</c:f>
              <c:strCache>
                <c:ptCount val="1"/>
                <c:pt idx="0">
                  <c:v>AVG. INTENSE</c:v>
                </c:pt>
              </c:strCache>
            </c:strRef>
          </c:cat>
          <c:val>
            <c:numRef>
              <c:f>FN_EmoDataMod!$P$506</c:f>
              <c:numCache>
                <c:formatCode>0.00</c:formatCode>
                <c:ptCount val="1"/>
                <c:pt idx="0">
                  <c:v>5.9024856596558317</c:v>
                </c:pt>
              </c:numCache>
            </c:numRef>
          </c:val>
          <c:extLst>
            <c:ext xmlns:c16="http://schemas.microsoft.com/office/drawing/2014/chart" uri="{C3380CC4-5D6E-409C-BE32-E72D297353CC}">
              <c16:uniqueId val="{00000000-7B1E-43DE-A8AF-151B7CCF258E}"/>
            </c:ext>
          </c:extLst>
        </c:ser>
        <c:ser>
          <c:idx val="1"/>
          <c:order val="1"/>
          <c:tx>
            <c:strRef>
              <c:f>FN_EmoDataMod!$K$507</c:f>
              <c:strCache>
                <c:ptCount val="1"/>
                <c:pt idx="0">
                  <c:v>Negative</c:v>
                </c:pt>
              </c:strCache>
            </c:strRef>
          </c:tx>
          <c:spPr>
            <a:solidFill>
              <a:schemeClr val="accent2"/>
            </a:solidFill>
            <a:ln>
              <a:noFill/>
            </a:ln>
            <a:effectLst/>
          </c:spPr>
          <c:invertIfNegative val="0"/>
          <c:cat>
            <c:strRef>
              <c:f>FN_EmoDataMod!$P$505</c:f>
              <c:strCache>
                <c:ptCount val="1"/>
                <c:pt idx="0">
                  <c:v>AVG. INTENSE</c:v>
                </c:pt>
              </c:strCache>
            </c:strRef>
          </c:cat>
          <c:val>
            <c:numRef>
              <c:f>FN_EmoDataMod!$P$507</c:f>
              <c:numCache>
                <c:formatCode>0.00</c:formatCode>
                <c:ptCount val="1"/>
                <c:pt idx="0">
                  <c:v>5.4078125000000004</c:v>
                </c:pt>
              </c:numCache>
            </c:numRef>
          </c:val>
          <c:extLst>
            <c:ext xmlns:c16="http://schemas.microsoft.com/office/drawing/2014/chart" uri="{C3380CC4-5D6E-409C-BE32-E72D297353CC}">
              <c16:uniqueId val="{00000001-7B1E-43DE-A8AF-151B7CCF258E}"/>
            </c:ext>
          </c:extLst>
        </c:ser>
        <c:dLbls>
          <c:showLegendKey val="0"/>
          <c:showVal val="0"/>
          <c:showCatName val="0"/>
          <c:showSerName val="0"/>
          <c:showPercent val="0"/>
          <c:showBubbleSize val="0"/>
        </c:dLbls>
        <c:gapWidth val="219"/>
        <c:overlap val="-27"/>
        <c:axId val="244911824"/>
        <c:axId val="244918544"/>
      </c:barChart>
      <c:catAx>
        <c:axId val="244911824"/>
        <c:scaling>
          <c:orientation val="minMax"/>
        </c:scaling>
        <c:delete val="1"/>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Valence Category</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44918544"/>
        <c:crosses val="autoZero"/>
        <c:auto val="1"/>
        <c:lblAlgn val="ctr"/>
        <c:lblOffset val="100"/>
        <c:noMultiLvlLbl val="0"/>
      </c:catAx>
      <c:valAx>
        <c:axId val="244918544"/>
        <c:scaling>
          <c:orientation val="minMax"/>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1800" dirty="0"/>
                  <a:t>Average Intensity Response (1-7</a:t>
                </a:r>
                <a:r>
                  <a:rPr lang="en-US" sz="1800" baseline="0" dirty="0"/>
                  <a:t> Scale)</a:t>
                </a:r>
                <a:endParaRPr lang="en-US" sz="1800" dirty="0"/>
              </a:p>
            </c:rich>
          </c:tx>
          <c:layout>
            <c:manualLayout>
              <c:xMode val="edge"/>
              <c:yMode val="edge"/>
              <c:x val="0"/>
              <c:y val="8.951386958022009E-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4491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482382800660208E-2"/>
          <c:y val="0.11950863812060519"/>
          <c:w val="0.89376221505771924"/>
          <c:h val="0.71373580997170039"/>
        </c:manualLayout>
      </c:layout>
      <c:barChart>
        <c:barDir val="col"/>
        <c:grouping val="clustered"/>
        <c:varyColors val="0"/>
        <c:ser>
          <c:idx val="0"/>
          <c:order val="0"/>
          <c:tx>
            <c:strRef>
              <c:f>FN_EmoDataMod!$K$506</c:f>
              <c:strCache>
                <c:ptCount val="1"/>
                <c:pt idx="0">
                  <c:v>Positive </c:v>
                </c:pt>
              </c:strCache>
            </c:strRef>
          </c:tx>
          <c:spPr>
            <a:solidFill>
              <a:schemeClr val="accent1"/>
            </a:solidFill>
            <a:ln>
              <a:noFill/>
            </a:ln>
            <a:effectLst/>
          </c:spPr>
          <c:invertIfNegative val="0"/>
          <c:cat>
            <c:strRef>
              <c:f>FN_EmoDataMod!$P$505</c:f>
              <c:strCache>
                <c:ptCount val="1"/>
                <c:pt idx="0">
                  <c:v>AVG. INTENSE</c:v>
                </c:pt>
              </c:strCache>
            </c:strRef>
          </c:cat>
          <c:val>
            <c:numRef>
              <c:f>FN_EmoDataMod!$P$506</c:f>
              <c:numCache>
                <c:formatCode>0.00</c:formatCode>
                <c:ptCount val="1"/>
                <c:pt idx="0">
                  <c:v>5.9024856596558317</c:v>
                </c:pt>
              </c:numCache>
            </c:numRef>
          </c:val>
          <c:extLst>
            <c:ext xmlns:c16="http://schemas.microsoft.com/office/drawing/2014/chart" uri="{C3380CC4-5D6E-409C-BE32-E72D297353CC}">
              <c16:uniqueId val="{00000000-7B1E-43DE-A8AF-151B7CCF258E}"/>
            </c:ext>
          </c:extLst>
        </c:ser>
        <c:ser>
          <c:idx val="1"/>
          <c:order val="1"/>
          <c:tx>
            <c:strRef>
              <c:f>FN_EmoDataMod!$K$507</c:f>
              <c:strCache>
                <c:ptCount val="1"/>
                <c:pt idx="0">
                  <c:v>Negative</c:v>
                </c:pt>
              </c:strCache>
            </c:strRef>
          </c:tx>
          <c:spPr>
            <a:solidFill>
              <a:schemeClr val="accent2"/>
            </a:solidFill>
            <a:ln>
              <a:noFill/>
            </a:ln>
            <a:effectLst/>
          </c:spPr>
          <c:invertIfNegative val="0"/>
          <c:cat>
            <c:strRef>
              <c:f>FN_EmoDataMod!$P$505</c:f>
              <c:strCache>
                <c:ptCount val="1"/>
                <c:pt idx="0">
                  <c:v>AVG. INTENSE</c:v>
                </c:pt>
              </c:strCache>
            </c:strRef>
          </c:cat>
          <c:val>
            <c:numRef>
              <c:f>FN_EmoDataMod!$P$507</c:f>
              <c:numCache>
                <c:formatCode>0.00</c:formatCode>
                <c:ptCount val="1"/>
                <c:pt idx="0">
                  <c:v>5.4078125000000004</c:v>
                </c:pt>
              </c:numCache>
            </c:numRef>
          </c:val>
          <c:extLst>
            <c:ext xmlns:c16="http://schemas.microsoft.com/office/drawing/2014/chart" uri="{C3380CC4-5D6E-409C-BE32-E72D297353CC}">
              <c16:uniqueId val="{00000001-7B1E-43DE-A8AF-151B7CCF258E}"/>
            </c:ext>
          </c:extLst>
        </c:ser>
        <c:dLbls>
          <c:showLegendKey val="0"/>
          <c:showVal val="0"/>
          <c:showCatName val="0"/>
          <c:showSerName val="0"/>
          <c:showPercent val="0"/>
          <c:showBubbleSize val="0"/>
        </c:dLbls>
        <c:gapWidth val="219"/>
        <c:overlap val="-27"/>
        <c:axId val="244911824"/>
        <c:axId val="244918544"/>
      </c:barChart>
      <c:catAx>
        <c:axId val="244911824"/>
        <c:scaling>
          <c:orientation val="minMax"/>
        </c:scaling>
        <c:delete val="1"/>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Valence Category</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44918544"/>
        <c:crosses val="autoZero"/>
        <c:auto val="1"/>
        <c:lblAlgn val="ctr"/>
        <c:lblOffset val="100"/>
        <c:noMultiLvlLbl val="0"/>
      </c:catAx>
      <c:valAx>
        <c:axId val="244918544"/>
        <c:scaling>
          <c:orientation val="minMax"/>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1600" dirty="0"/>
                  <a:t>Average Intensity Response (1-7</a:t>
                </a:r>
                <a:r>
                  <a:rPr lang="en-US" sz="1600" baseline="0" dirty="0"/>
                  <a:t> Scale)</a:t>
                </a:r>
                <a:endParaRPr lang="en-US" sz="1600" dirty="0"/>
              </a:p>
            </c:rich>
          </c:tx>
          <c:layout>
            <c:manualLayout>
              <c:xMode val="edge"/>
              <c:yMode val="edge"/>
              <c:x val="0"/>
              <c:y val="0.16601855426853407"/>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4491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52772309711285"/>
          <c:y val="2.9068990682725188E-2"/>
          <c:w val="0.85055561023622051"/>
          <c:h val="0.79726812832426674"/>
        </c:manualLayout>
      </c:layout>
      <c:barChart>
        <c:barDir val="col"/>
        <c:grouping val="clustered"/>
        <c:varyColors val="0"/>
        <c:ser>
          <c:idx val="0"/>
          <c:order val="0"/>
          <c:tx>
            <c:strRef>
              <c:f>FN_EmoDataMod!$K$506</c:f>
              <c:strCache>
                <c:ptCount val="1"/>
                <c:pt idx="0">
                  <c:v>Positive </c:v>
                </c:pt>
              </c:strCache>
            </c:strRef>
          </c:tx>
          <c:spPr>
            <a:solidFill>
              <a:schemeClr val="accent1"/>
            </a:solidFill>
            <a:ln>
              <a:noFill/>
            </a:ln>
            <a:effectLst/>
          </c:spPr>
          <c:invertIfNegative val="0"/>
          <c:cat>
            <c:strRef>
              <c:f>FN_EmoDataMod!$L$505</c:f>
              <c:strCache>
                <c:ptCount val="1"/>
                <c:pt idx="0">
                  <c:v>PRESENCE</c:v>
                </c:pt>
              </c:strCache>
            </c:strRef>
          </c:cat>
          <c:val>
            <c:numRef>
              <c:f>FN_EmoDataMod!$L$506</c:f>
              <c:numCache>
                <c:formatCode>General</c:formatCode>
                <c:ptCount val="1"/>
                <c:pt idx="0">
                  <c:v>523</c:v>
                </c:pt>
              </c:numCache>
            </c:numRef>
          </c:val>
          <c:extLst>
            <c:ext xmlns:c16="http://schemas.microsoft.com/office/drawing/2014/chart" uri="{C3380CC4-5D6E-409C-BE32-E72D297353CC}">
              <c16:uniqueId val="{00000000-71E0-4C7A-A07C-14528C999871}"/>
            </c:ext>
          </c:extLst>
        </c:ser>
        <c:ser>
          <c:idx val="1"/>
          <c:order val="1"/>
          <c:tx>
            <c:strRef>
              <c:f>FN_EmoDataMod!$K$507</c:f>
              <c:strCache>
                <c:ptCount val="1"/>
                <c:pt idx="0">
                  <c:v>Negative</c:v>
                </c:pt>
              </c:strCache>
            </c:strRef>
          </c:tx>
          <c:spPr>
            <a:solidFill>
              <a:schemeClr val="accent2"/>
            </a:solidFill>
            <a:ln>
              <a:noFill/>
            </a:ln>
            <a:effectLst/>
          </c:spPr>
          <c:invertIfNegative val="0"/>
          <c:cat>
            <c:strRef>
              <c:f>FN_EmoDataMod!$L$505</c:f>
              <c:strCache>
                <c:ptCount val="1"/>
                <c:pt idx="0">
                  <c:v>PRESENCE</c:v>
                </c:pt>
              </c:strCache>
            </c:strRef>
          </c:cat>
          <c:val>
            <c:numRef>
              <c:f>FN_EmoDataMod!$L$507</c:f>
              <c:numCache>
                <c:formatCode>General</c:formatCode>
                <c:ptCount val="1"/>
                <c:pt idx="0">
                  <c:v>640</c:v>
                </c:pt>
              </c:numCache>
            </c:numRef>
          </c:val>
          <c:extLst>
            <c:ext xmlns:c16="http://schemas.microsoft.com/office/drawing/2014/chart" uri="{C3380CC4-5D6E-409C-BE32-E72D297353CC}">
              <c16:uniqueId val="{00000001-71E0-4C7A-A07C-14528C999871}"/>
            </c:ext>
          </c:extLst>
        </c:ser>
        <c:dLbls>
          <c:showLegendKey val="0"/>
          <c:showVal val="0"/>
          <c:showCatName val="0"/>
          <c:showSerName val="0"/>
          <c:showPercent val="0"/>
          <c:showBubbleSize val="0"/>
        </c:dLbls>
        <c:gapWidth val="219"/>
        <c:overlap val="-27"/>
        <c:axId val="244911824"/>
        <c:axId val="244918544"/>
      </c:barChart>
      <c:catAx>
        <c:axId val="24491182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Valence 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44918544"/>
        <c:crosses val="autoZero"/>
        <c:auto val="1"/>
        <c:lblAlgn val="ctr"/>
        <c:lblOffset val="100"/>
        <c:noMultiLvlLbl val="0"/>
      </c:catAx>
      <c:valAx>
        <c:axId val="244918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Number of Indications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4491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4-15T02:46:13.923"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4-15T00:55:53.311" idx="1">
    <p:pos x="10" y="10"/>
    <p:text/>
    <p:extLst>
      <p:ext uri="{C676402C-5697-4E1C-873F-D02D1690AC5C}">
        <p15:threadingInfo xmlns:p15="http://schemas.microsoft.com/office/powerpoint/2012/main" timeZoneBias="240"/>
      </p:ext>
    </p:extLst>
  </p:cm>
</p:cmLst>
</file>

<file path=ppt/drawings/drawing1.xml><?xml version="1.0" encoding="utf-8"?>
<c:userShapes xmlns:c="http://schemas.openxmlformats.org/drawingml/2006/chart">
  <cdr:relSizeAnchor xmlns:cdr="http://schemas.openxmlformats.org/drawingml/2006/chartDrawing">
    <cdr:from>
      <cdr:x>0.33157</cdr:x>
      <cdr:y>0.04258</cdr:y>
    </cdr:from>
    <cdr:to>
      <cdr:x>0.39965</cdr:x>
      <cdr:y>0.0814</cdr:y>
    </cdr:to>
    <cdr:cxnSp macro="">
      <cdr:nvCxnSpPr>
        <cdr:cNvPr id="3" name="Straight Arrow Connector 2">
          <a:extLst xmlns:a="http://schemas.openxmlformats.org/drawingml/2006/main">
            <a:ext uri="{FF2B5EF4-FFF2-40B4-BE49-F238E27FC236}">
              <a16:creationId xmlns:a16="http://schemas.microsoft.com/office/drawing/2014/main" id="{E30CE48E-FF97-4584-A740-9F1E2201E88D}"/>
            </a:ext>
          </a:extLst>
        </cdr:cNvPr>
        <cdr:cNvCxnSpPr/>
      </cdr:nvCxnSpPr>
      <cdr:spPr>
        <a:xfrm xmlns:a="http://schemas.openxmlformats.org/drawingml/2006/main">
          <a:off x="4305300" y="262235"/>
          <a:ext cx="883920" cy="23913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0.42136</cdr:x>
      <cdr:y>0.04258</cdr:y>
    </cdr:from>
    <cdr:to>
      <cdr:x>0.44249</cdr:x>
      <cdr:y>0.06599</cdr:y>
    </cdr:to>
    <cdr:cxnSp macro="">
      <cdr:nvCxnSpPr>
        <cdr:cNvPr id="5" name="Straight Arrow Connector 4">
          <a:extLst xmlns:a="http://schemas.openxmlformats.org/drawingml/2006/main">
            <a:ext uri="{FF2B5EF4-FFF2-40B4-BE49-F238E27FC236}">
              <a16:creationId xmlns:a16="http://schemas.microsoft.com/office/drawing/2014/main" id="{09149FFF-573E-4CE7-A79B-74871181C97D}"/>
            </a:ext>
          </a:extLst>
        </cdr:cNvPr>
        <cdr:cNvCxnSpPr/>
      </cdr:nvCxnSpPr>
      <cdr:spPr>
        <a:xfrm xmlns:a="http://schemas.openxmlformats.org/drawingml/2006/main">
          <a:off x="5471160" y="262235"/>
          <a:ext cx="274320" cy="14418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0.46831</cdr:x>
      <cdr:y>0.05243</cdr:y>
    </cdr:from>
    <cdr:to>
      <cdr:x>0.46831</cdr:x>
      <cdr:y>0.08588</cdr:y>
    </cdr:to>
    <cdr:cxnSp macro="">
      <cdr:nvCxnSpPr>
        <cdr:cNvPr id="9" name="Straight Arrow Connector 8">
          <a:extLst xmlns:a="http://schemas.openxmlformats.org/drawingml/2006/main">
            <a:ext uri="{FF2B5EF4-FFF2-40B4-BE49-F238E27FC236}">
              <a16:creationId xmlns:a16="http://schemas.microsoft.com/office/drawing/2014/main" id="{28388B8D-7A6E-4B85-B4AE-914B26DC2700}"/>
            </a:ext>
          </a:extLst>
        </cdr:cNvPr>
        <cdr:cNvCxnSpPr/>
      </cdr:nvCxnSpPr>
      <cdr:spPr>
        <a:xfrm xmlns:a="http://schemas.openxmlformats.org/drawingml/2006/main" flipV="1">
          <a:off x="6080760" y="322895"/>
          <a:ext cx="0" cy="20604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0.33157</cdr:x>
      <cdr:y>0.04258</cdr:y>
    </cdr:from>
    <cdr:to>
      <cdr:x>0.39965</cdr:x>
      <cdr:y>0.0814</cdr:y>
    </cdr:to>
    <cdr:cxnSp macro="">
      <cdr:nvCxnSpPr>
        <cdr:cNvPr id="3" name="Straight Arrow Connector 2">
          <a:extLst xmlns:a="http://schemas.openxmlformats.org/drawingml/2006/main">
            <a:ext uri="{FF2B5EF4-FFF2-40B4-BE49-F238E27FC236}">
              <a16:creationId xmlns:a16="http://schemas.microsoft.com/office/drawing/2014/main" id="{E30CE48E-FF97-4584-A740-9F1E2201E88D}"/>
            </a:ext>
          </a:extLst>
        </cdr:cNvPr>
        <cdr:cNvCxnSpPr/>
      </cdr:nvCxnSpPr>
      <cdr:spPr>
        <a:xfrm xmlns:a="http://schemas.openxmlformats.org/drawingml/2006/main">
          <a:off x="4305300" y="262235"/>
          <a:ext cx="883920" cy="23913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0.42136</cdr:x>
      <cdr:y>0.04258</cdr:y>
    </cdr:from>
    <cdr:to>
      <cdr:x>0.44249</cdr:x>
      <cdr:y>0.06599</cdr:y>
    </cdr:to>
    <cdr:cxnSp macro="">
      <cdr:nvCxnSpPr>
        <cdr:cNvPr id="5" name="Straight Arrow Connector 4">
          <a:extLst xmlns:a="http://schemas.openxmlformats.org/drawingml/2006/main">
            <a:ext uri="{FF2B5EF4-FFF2-40B4-BE49-F238E27FC236}">
              <a16:creationId xmlns:a16="http://schemas.microsoft.com/office/drawing/2014/main" id="{09149FFF-573E-4CE7-A79B-74871181C97D}"/>
            </a:ext>
          </a:extLst>
        </cdr:cNvPr>
        <cdr:cNvCxnSpPr/>
      </cdr:nvCxnSpPr>
      <cdr:spPr>
        <a:xfrm xmlns:a="http://schemas.openxmlformats.org/drawingml/2006/main">
          <a:off x="5471160" y="262235"/>
          <a:ext cx="274320" cy="14418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0.46831</cdr:x>
      <cdr:y>0.05243</cdr:y>
    </cdr:from>
    <cdr:to>
      <cdr:x>0.46831</cdr:x>
      <cdr:y>0.08588</cdr:y>
    </cdr:to>
    <cdr:cxnSp macro="">
      <cdr:nvCxnSpPr>
        <cdr:cNvPr id="9" name="Straight Arrow Connector 8">
          <a:extLst xmlns:a="http://schemas.openxmlformats.org/drawingml/2006/main">
            <a:ext uri="{FF2B5EF4-FFF2-40B4-BE49-F238E27FC236}">
              <a16:creationId xmlns:a16="http://schemas.microsoft.com/office/drawing/2014/main" id="{28388B8D-7A6E-4B85-B4AE-914B26DC2700}"/>
            </a:ext>
          </a:extLst>
        </cdr:cNvPr>
        <cdr:cNvCxnSpPr/>
      </cdr:nvCxnSpPr>
      <cdr:spPr>
        <a:xfrm xmlns:a="http://schemas.openxmlformats.org/drawingml/2006/main" flipV="1">
          <a:off x="6080760" y="322895"/>
          <a:ext cx="0" cy="20604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0.33157</cdr:x>
      <cdr:y>0.04258</cdr:y>
    </cdr:from>
    <cdr:to>
      <cdr:x>0.39965</cdr:x>
      <cdr:y>0.0814</cdr:y>
    </cdr:to>
    <cdr:cxnSp macro="">
      <cdr:nvCxnSpPr>
        <cdr:cNvPr id="3" name="Straight Arrow Connector 2">
          <a:extLst xmlns:a="http://schemas.openxmlformats.org/drawingml/2006/main">
            <a:ext uri="{FF2B5EF4-FFF2-40B4-BE49-F238E27FC236}">
              <a16:creationId xmlns:a16="http://schemas.microsoft.com/office/drawing/2014/main" id="{E30CE48E-FF97-4584-A740-9F1E2201E88D}"/>
            </a:ext>
          </a:extLst>
        </cdr:cNvPr>
        <cdr:cNvCxnSpPr/>
      </cdr:nvCxnSpPr>
      <cdr:spPr>
        <a:xfrm xmlns:a="http://schemas.openxmlformats.org/drawingml/2006/main">
          <a:off x="4305300" y="262235"/>
          <a:ext cx="883920" cy="23913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0.42136</cdr:x>
      <cdr:y>0.04258</cdr:y>
    </cdr:from>
    <cdr:to>
      <cdr:x>0.44249</cdr:x>
      <cdr:y>0.06599</cdr:y>
    </cdr:to>
    <cdr:cxnSp macro="">
      <cdr:nvCxnSpPr>
        <cdr:cNvPr id="5" name="Straight Arrow Connector 4">
          <a:extLst xmlns:a="http://schemas.openxmlformats.org/drawingml/2006/main">
            <a:ext uri="{FF2B5EF4-FFF2-40B4-BE49-F238E27FC236}">
              <a16:creationId xmlns:a16="http://schemas.microsoft.com/office/drawing/2014/main" id="{09149FFF-573E-4CE7-A79B-74871181C97D}"/>
            </a:ext>
          </a:extLst>
        </cdr:cNvPr>
        <cdr:cNvCxnSpPr/>
      </cdr:nvCxnSpPr>
      <cdr:spPr>
        <a:xfrm xmlns:a="http://schemas.openxmlformats.org/drawingml/2006/main">
          <a:off x="5471160" y="262235"/>
          <a:ext cx="274320" cy="14418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0.46831</cdr:x>
      <cdr:y>0.05243</cdr:y>
    </cdr:from>
    <cdr:to>
      <cdr:x>0.46831</cdr:x>
      <cdr:y>0.08588</cdr:y>
    </cdr:to>
    <cdr:cxnSp macro="">
      <cdr:nvCxnSpPr>
        <cdr:cNvPr id="9" name="Straight Arrow Connector 8">
          <a:extLst xmlns:a="http://schemas.openxmlformats.org/drawingml/2006/main">
            <a:ext uri="{FF2B5EF4-FFF2-40B4-BE49-F238E27FC236}">
              <a16:creationId xmlns:a16="http://schemas.microsoft.com/office/drawing/2014/main" id="{28388B8D-7A6E-4B85-B4AE-914B26DC2700}"/>
            </a:ext>
          </a:extLst>
        </cdr:cNvPr>
        <cdr:cNvCxnSpPr/>
      </cdr:nvCxnSpPr>
      <cdr:spPr>
        <a:xfrm xmlns:a="http://schemas.openxmlformats.org/drawingml/2006/main" flipV="1">
          <a:off x="6080760" y="322895"/>
          <a:ext cx="0" cy="20604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0.33157</cdr:x>
      <cdr:y>0.04258</cdr:y>
    </cdr:from>
    <cdr:to>
      <cdr:x>0.39965</cdr:x>
      <cdr:y>0.0814</cdr:y>
    </cdr:to>
    <cdr:cxnSp macro="">
      <cdr:nvCxnSpPr>
        <cdr:cNvPr id="3" name="Straight Arrow Connector 2">
          <a:extLst xmlns:a="http://schemas.openxmlformats.org/drawingml/2006/main">
            <a:ext uri="{FF2B5EF4-FFF2-40B4-BE49-F238E27FC236}">
              <a16:creationId xmlns:a16="http://schemas.microsoft.com/office/drawing/2014/main" id="{E30CE48E-FF97-4584-A740-9F1E2201E88D}"/>
            </a:ext>
          </a:extLst>
        </cdr:cNvPr>
        <cdr:cNvCxnSpPr/>
      </cdr:nvCxnSpPr>
      <cdr:spPr>
        <a:xfrm xmlns:a="http://schemas.openxmlformats.org/drawingml/2006/main">
          <a:off x="4305300" y="262235"/>
          <a:ext cx="883920" cy="23913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0.42136</cdr:x>
      <cdr:y>0.04258</cdr:y>
    </cdr:from>
    <cdr:to>
      <cdr:x>0.44249</cdr:x>
      <cdr:y>0.06599</cdr:y>
    </cdr:to>
    <cdr:cxnSp macro="">
      <cdr:nvCxnSpPr>
        <cdr:cNvPr id="5" name="Straight Arrow Connector 4">
          <a:extLst xmlns:a="http://schemas.openxmlformats.org/drawingml/2006/main">
            <a:ext uri="{FF2B5EF4-FFF2-40B4-BE49-F238E27FC236}">
              <a16:creationId xmlns:a16="http://schemas.microsoft.com/office/drawing/2014/main" id="{09149FFF-573E-4CE7-A79B-74871181C97D}"/>
            </a:ext>
          </a:extLst>
        </cdr:cNvPr>
        <cdr:cNvCxnSpPr/>
      </cdr:nvCxnSpPr>
      <cdr:spPr>
        <a:xfrm xmlns:a="http://schemas.openxmlformats.org/drawingml/2006/main">
          <a:off x="5471160" y="262235"/>
          <a:ext cx="274320" cy="14418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0.46831</cdr:x>
      <cdr:y>0.05243</cdr:y>
    </cdr:from>
    <cdr:to>
      <cdr:x>0.46831</cdr:x>
      <cdr:y>0.08588</cdr:y>
    </cdr:to>
    <cdr:cxnSp macro="">
      <cdr:nvCxnSpPr>
        <cdr:cNvPr id="9" name="Straight Arrow Connector 8">
          <a:extLst xmlns:a="http://schemas.openxmlformats.org/drawingml/2006/main">
            <a:ext uri="{FF2B5EF4-FFF2-40B4-BE49-F238E27FC236}">
              <a16:creationId xmlns:a16="http://schemas.microsoft.com/office/drawing/2014/main" id="{28388B8D-7A6E-4B85-B4AE-914B26DC2700}"/>
            </a:ext>
          </a:extLst>
        </cdr:cNvPr>
        <cdr:cNvCxnSpPr/>
      </cdr:nvCxnSpPr>
      <cdr:spPr>
        <a:xfrm xmlns:a="http://schemas.openxmlformats.org/drawingml/2006/main" flipV="1">
          <a:off x="6080760" y="322895"/>
          <a:ext cx="0" cy="20604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0.33157</cdr:x>
      <cdr:y>0.04258</cdr:y>
    </cdr:from>
    <cdr:to>
      <cdr:x>0.39965</cdr:x>
      <cdr:y>0.0814</cdr:y>
    </cdr:to>
    <cdr:cxnSp macro="">
      <cdr:nvCxnSpPr>
        <cdr:cNvPr id="3" name="Straight Arrow Connector 2">
          <a:extLst xmlns:a="http://schemas.openxmlformats.org/drawingml/2006/main">
            <a:ext uri="{FF2B5EF4-FFF2-40B4-BE49-F238E27FC236}">
              <a16:creationId xmlns:a16="http://schemas.microsoft.com/office/drawing/2014/main" id="{E30CE48E-FF97-4584-A740-9F1E2201E88D}"/>
            </a:ext>
          </a:extLst>
        </cdr:cNvPr>
        <cdr:cNvCxnSpPr/>
      </cdr:nvCxnSpPr>
      <cdr:spPr>
        <a:xfrm xmlns:a="http://schemas.openxmlformats.org/drawingml/2006/main">
          <a:off x="4305300" y="262235"/>
          <a:ext cx="883920" cy="23913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0.42136</cdr:x>
      <cdr:y>0.04258</cdr:y>
    </cdr:from>
    <cdr:to>
      <cdr:x>0.44249</cdr:x>
      <cdr:y>0.06599</cdr:y>
    </cdr:to>
    <cdr:cxnSp macro="">
      <cdr:nvCxnSpPr>
        <cdr:cNvPr id="5" name="Straight Arrow Connector 4">
          <a:extLst xmlns:a="http://schemas.openxmlformats.org/drawingml/2006/main">
            <a:ext uri="{FF2B5EF4-FFF2-40B4-BE49-F238E27FC236}">
              <a16:creationId xmlns:a16="http://schemas.microsoft.com/office/drawing/2014/main" id="{09149FFF-573E-4CE7-A79B-74871181C97D}"/>
            </a:ext>
          </a:extLst>
        </cdr:cNvPr>
        <cdr:cNvCxnSpPr/>
      </cdr:nvCxnSpPr>
      <cdr:spPr>
        <a:xfrm xmlns:a="http://schemas.openxmlformats.org/drawingml/2006/main">
          <a:off x="5471160" y="262235"/>
          <a:ext cx="274320" cy="14418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0.46831</cdr:x>
      <cdr:y>0.05243</cdr:y>
    </cdr:from>
    <cdr:to>
      <cdr:x>0.46831</cdr:x>
      <cdr:y>0.08588</cdr:y>
    </cdr:to>
    <cdr:cxnSp macro="">
      <cdr:nvCxnSpPr>
        <cdr:cNvPr id="9" name="Straight Arrow Connector 8">
          <a:extLst xmlns:a="http://schemas.openxmlformats.org/drawingml/2006/main">
            <a:ext uri="{FF2B5EF4-FFF2-40B4-BE49-F238E27FC236}">
              <a16:creationId xmlns:a16="http://schemas.microsoft.com/office/drawing/2014/main" id="{28388B8D-7A6E-4B85-B4AE-914B26DC2700}"/>
            </a:ext>
          </a:extLst>
        </cdr:cNvPr>
        <cdr:cNvCxnSpPr/>
      </cdr:nvCxnSpPr>
      <cdr:spPr>
        <a:xfrm xmlns:a="http://schemas.openxmlformats.org/drawingml/2006/main" flipV="1">
          <a:off x="6080760" y="322895"/>
          <a:ext cx="0" cy="20604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6.xml><?xml version="1.0" encoding="utf-8"?>
<c:userShapes xmlns:c="http://schemas.openxmlformats.org/drawingml/2006/chart">
  <cdr:relSizeAnchor xmlns:cdr="http://schemas.openxmlformats.org/drawingml/2006/chartDrawing">
    <cdr:from>
      <cdr:x>0.78868</cdr:x>
      <cdr:y>0.94663</cdr:y>
    </cdr:from>
    <cdr:to>
      <cdr:x>1</cdr:x>
      <cdr:y>1</cdr:y>
    </cdr:to>
    <cdr:sp macro="" textlink="">
      <cdr:nvSpPr>
        <cdr:cNvPr id="2" name="TextBox 1">
          <a:extLst xmlns:a="http://schemas.openxmlformats.org/drawingml/2006/main">
            <a:ext uri="{FF2B5EF4-FFF2-40B4-BE49-F238E27FC236}">
              <a16:creationId xmlns:a16="http://schemas.microsoft.com/office/drawing/2014/main" id="{2E3A80D7-1F3F-4522-AF49-7AD88A36943F}"/>
            </a:ext>
          </a:extLst>
        </cdr:cNvPr>
        <cdr:cNvSpPr txBox="1"/>
      </cdr:nvSpPr>
      <cdr:spPr>
        <a:xfrm xmlns:a="http://schemas.openxmlformats.org/drawingml/2006/main">
          <a:off x="7011041" y="4523116"/>
          <a:ext cx="1878548" cy="25500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r"/>
          <a:endParaRPr lang="en-US" sz="1000" dirty="0"/>
        </a:p>
      </cdr:txBody>
    </cdr:sp>
  </cdr:relSizeAnchor>
  <cdr:relSizeAnchor xmlns:cdr="http://schemas.openxmlformats.org/drawingml/2006/chartDrawing">
    <cdr:from>
      <cdr:x>0.34061</cdr:x>
      <cdr:y>0.25382</cdr:y>
    </cdr:from>
    <cdr:to>
      <cdr:x>0.77296</cdr:x>
      <cdr:y>0.25382</cdr:y>
    </cdr:to>
    <cdr:cxnSp macro="">
      <cdr:nvCxnSpPr>
        <cdr:cNvPr id="4" name="Straight Connector 3">
          <a:extLst xmlns:a="http://schemas.openxmlformats.org/drawingml/2006/main">
            <a:ext uri="{FF2B5EF4-FFF2-40B4-BE49-F238E27FC236}">
              <a16:creationId xmlns:a16="http://schemas.microsoft.com/office/drawing/2014/main" id="{83B4B0DC-D2E3-4BE7-AE0D-F0B1032F24CA}"/>
            </a:ext>
          </a:extLst>
        </cdr:cNvPr>
        <cdr:cNvCxnSpPr/>
      </cdr:nvCxnSpPr>
      <cdr:spPr>
        <a:xfrm xmlns:a="http://schemas.openxmlformats.org/drawingml/2006/main">
          <a:off x="3027840" y="1212797"/>
          <a:ext cx="3843495" cy="0"/>
        </a:xfrm>
        <a:prstGeom xmlns:a="http://schemas.openxmlformats.org/drawingml/2006/main" prst="line">
          <a:avLst/>
        </a:prstGeom>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dr:relSizeAnchor xmlns:cdr="http://schemas.openxmlformats.org/drawingml/2006/chartDrawing">
    <cdr:from>
      <cdr:x>0.0212</cdr:x>
      <cdr:y>0.89646</cdr:y>
    </cdr:from>
    <cdr:to>
      <cdr:x>0.12029</cdr:x>
      <cdr:y>0.96087</cdr:y>
    </cdr:to>
    <cdr:sp macro="" textlink="">
      <cdr:nvSpPr>
        <cdr:cNvPr id="5" name="TextBox 5">
          <a:extLst xmlns:a="http://schemas.openxmlformats.org/drawingml/2006/main">
            <a:ext uri="{FF2B5EF4-FFF2-40B4-BE49-F238E27FC236}">
              <a16:creationId xmlns:a16="http://schemas.microsoft.com/office/drawing/2014/main" id="{541CBBDC-F7A8-486A-A546-2B50C479C2FD}"/>
            </a:ext>
          </a:extLst>
        </cdr:cNvPr>
        <cdr:cNvSpPr txBox="1"/>
      </cdr:nvSpPr>
      <cdr:spPr>
        <a:xfrm xmlns:a="http://schemas.openxmlformats.org/drawingml/2006/main">
          <a:off x="188461" y="4283385"/>
          <a:ext cx="880886"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400" dirty="0"/>
            <a:t>Not At All</a:t>
          </a:r>
        </a:p>
      </cdr:txBody>
    </cdr: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7T18:37:10.277"/>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7T18:37:10.277"/>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7T18:37:10.277"/>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7T18:37:10.277"/>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7T18:37:10.277"/>
    </inkml:context>
    <inkml:brush xml:id="br0">
      <inkml:brushProperty name="width" value="0.025" units="cm"/>
      <inkml:brushProperty name="height" value="0.025" units="cm"/>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321CC-B2A9-448F-A8C4-CF2F6B133883}" type="datetimeFigureOut">
              <a:rPr lang="en-US" smtClean="0"/>
              <a:t>4/20/2020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D780D-AFF0-4875-B9AC-BABCE7BE7712}" type="slidenum">
              <a:rPr lang="en-US" smtClean="0"/>
              <a:t>‹#›</a:t>
            </a:fld>
            <a:endParaRPr lang="en-US"/>
          </a:p>
        </p:txBody>
      </p:sp>
    </p:spTree>
    <p:extLst>
      <p:ext uri="{BB962C8B-B14F-4D97-AF65-F5344CB8AC3E}">
        <p14:creationId xmlns:p14="http://schemas.microsoft.com/office/powerpoint/2010/main" val="2617727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 you all for signing on today for our talks. To start, I want to present a scenario. </a:t>
            </a:r>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1</a:t>
            </a:fld>
            <a:endParaRPr lang="en-US"/>
          </a:p>
        </p:txBody>
      </p:sp>
    </p:spTree>
    <p:extLst>
      <p:ext uri="{BB962C8B-B14F-4D97-AF65-F5344CB8AC3E}">
        <p14:creationId xmlns:p14="http://schemas.microsoft.com/office/powerpoint/2010/main" val="167500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Recordings of emotional intensity were captured after presentation, but because of the temporal resolution of EEG, …</a:t>
            </a:r>
          </a:p>
        </p:txBody>
      </p:sp>
      <p:sp>
        <p:nvSpPr>
          <p:cNvPr id="4" name="Slide Number Placeholder 3"/>
          <p:cNvSpPr>
            <a:spLocks noGrp="1"/>
          </p:cNvSpPr>
          <p:nvPr>
            <p:ph type="sldNum" sz="quarter" idx="5"/>
          </p:nvPr>
        </p:nvSpPr>
        <p:spPr/>
        <p:txBody>
          <a:bodyPr/>
          <a:lstStyle/>
          <a:p>
            <a:fld id="{2BCD780D-AFF0-4875-B9AC-BABCE7BE7712}" type="slidenum">
              <a:rPr lang="en-US" smtClean="0"/>
              <a:t>10</a:t>
            </a:fld>
            <a:endParaRPr lang="en-US"/>
          </a:p>
        </p:txBody>
      </p:sp>
    </p:spTree>
    <p:extLst>
      <p:ext uri="{BB962C8B-B14F-4D97-AF65-F5344CB8AC3E}">
        <p14:creationId xmlns:p14="http://schemas.microsoft.com/office/powerpoint/2010/main" val="36533119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nearly 210 events, only 3%, or 6 events, reported utilizing response modulation. Attentional Deployment was far and away the most popular choice for regulation strategy, but again it occurred independently of emotional intensity.</a:t>
            </a:r>
          </a:p>
        </p:txBody>
      </p:sp>
      <p:sp>
        <p:nvSpPr>
          <p:cNvPr id="4" name="Slide Number Placeholder 3"/>
          <p:cNvSpPr>
            <a:spLocks noGrp="1"/>
          </p:cNvSpPr>
          <p:nvPr>
            <p:ph type="sldNum" sz="quarter" idx="5"/>
          </p:nvPr>
        </p:nvSpPr>
        <p:spPr/>
        <p:txBody>
          <a:bodyPr/>
          <a:lstStyle/>
          <a:p>
            <a:fld id="{2BCD780D-AFF0-4875-B9AC-BABCE7BE7712}" type="slidenum">
              <a:rPr lang="en-US" smtClean="0"/>
              <a:t>102</a:t>
            </a:fld>
            <a:endParaRPr lang="en-US"/>
          </a:p>
        </p:txBody>
      </p:sp>
    </p:spTree>
    <p:extLst>
      <p:ext uri="{BB962C8B-B14F-4D97-AF65-F5344CB8AC3E}">
        <p14:creationId xmlns:p14="http://schemas.microsoft.com/office/powerpoint/2010/main" val="8780778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have the </a:t>
            </a:r>
            <a:r>
              <a:rPr lang="en-US" dirty="0" err="1"/>
              <a:t>likert</a:t>
            </a:r>
            <a:r>
              <a:rPr lang="en-US" dirty="0"/>
              <a:t> scale that we used to assess the intensity of emotions on the Y axis. </a:t>
            </a:r>
          </a:p>
          <a:p>
            <a:endParaRPr lang="en-US" dirty="0"/>
          </a:p>
          <a:p>
            <a:r>
              <a:rPr lang="en-US" dirty="0"/>
              <a:t>And the graph we’d previously seen highlighting the difference in intensities by valence. The reason I bring this back is because we just saw that the average experience was, at best, neutral, and, at worst, negative. Yet, individual positive emotions tend to be more intense that negative ones.  Furthermore</a:t>
            </a:r>
          </a:p>
          <a:p>
            <a:endParaRPr lang="en-US" dirty="0"/>
          </a:p>
          <a:p>
            <a:r>
              <a:rPr lang="en-US" dirty="0"/>
              <a:t>On average, we see the attempts to regulate them are weaker or less intense, as you might expect. </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103</a:t>
            </a:fld>
            <a:endParaRPr lang="en-US"/>
          </a:p>
        </p:txBody>
      </p:sp>
    </p:spTree>
    <p:extLst>
      <p:ext uri="{BB962C8B-B14F-4D97-AF65-F5344CB8AC3E}">
        <p14:creationId xmlns:p14="http://schemas.microsoft.com/office/powerpoint/2010/main" val="7785692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again, we need to ask, why did our hypotheses differ so significantly from these outcomes. One explanation may be that our populations differed significantly. In most of the previous literature, participants were trained in strategies and were aware that they should implement them. Our participants were not explicitly asked to implement any regulation strategies, in order to better mimic real world regulation. These hypotheses were formulated on this “best-case-scenario” type situation. As a result, it may just be the case that regulation outside of the lab is influenced be a number of factors besides intensity.  Which leads me to the next steps that we would like to take with these analyses.</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104</a:t>
            </a:fld>
            <a:endParaRPr lang="en-US"/>
          </a:p>
        </p:txBody>
      </p:sp>
    </p:spTree>
    <p:extLst>
      <p:ext uri="{BB962C8B-B14F-4D97-AF65-F5344CB8AC3E}">
        <p14:creationId xmlns:p14="http://schemas.microsoft.com/office/powerpoint/2010/main" val="13643166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also love to explore mediating and moderating factors using the experiential and pre-exposure surveys. Notably, the existing literature suggests that factors like age, sex, depressive symptoms, and uncertainty tolerance should all affect regulation strategy. We could </a:t>
            </a:r>
          </a:p>
        </p:txBody>
      </p:sp>
      <p:sp>
        <p:nvSpPr>
          <p:cNvPr id="4" name="Slide Number Placeholder 3"/>
          <p:cNvSpPr>
            <a:spLocks noGrp="1"/>
          </p:cNvSpPr>
          <p:nvPr>
            <p:ph type="sldNum" sz="quarter" idx="5"/>
          </p:nvPr>
        </p:nvSpPr>
        <p:spPr/>
        <p:txBody>
          <a:bodyPr/>
          <a:lstStyle/>
          <a:p>
            <a:fld id="{2BCD780D-AFF0-4875-B9AC-BABCE7BE7712}" type="slidenum">
              <a:rPr lang="en-US" smtClean="0"/>
              <a:t>105</a:t>
            </a:fld>
            <a:endParaRPr lang="en-US"/>
          </a:p>
        </p:txBody>
      </p:sp>
    </p:spTree>
    <p:extLst>
      <p:ext uri="{BB962C8B-B14F-4D97-AF65-F5344CB8AC3E}">
        <p14:creationId xmlns:p14="http://schemas.microsoft.com/office/powerpoint/2010/main" val="6583363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a:t>
            </a:r>
            <a:r>
              <a:rPr lang="en-US" baseline="0" dirty="0"/>
              <a:t> the efficacy of different regulation strategies varies with emotional goals. Certain strategies, like rumination, function really well to upregulate your emotional response. Sitting, stewing, focusing on an emotional stimuli tends to increase your feelings towards it. Other strategies, like distraction, work really well to downregulate. Choosing rumination when you should choose distraction will result in maladaptive behaviors.</a:t>
            </a:r>
          </a:p>
          <a:p>
            <a:endParaRPr lang="en-US" baseline="0" dirty="0"/>
          </a:p>
          <a:p>
            <a:r>
              <a:rPr lang="en-US" baseline="0" dirty="0"/>
              <a:t>In summation, the big take away point is that assessing the best fitting strategy for the situation is crucial for ideal outcomes! </a:t>
            </a:r>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106</a:t>
            </a:fld>
            <a:endParaRPr lang="en-US"/>
          </a:p>
        </p:txBody>
      </p:sp>
    </p:spTree>
    <p:extLst>
      <p:ext uri="{BB962C8B-B14F-4D97-AF65-F5344CB8AC3E}">
        <p14:creationId xmlns:p14="http://schemas.microsoft.com/office/powerpoint/2010/main" val="1032708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were able to capture cognitive processing of subjective emotional intensity throughout the whole process, rather than simply the end point. This represents a strong step forward for the emotion regulation literature. </a:t>
            </a:r>
          </a:p>
        </p:txBody>
      </p:sp>
      <p:sp>
        <p:nvSpPr>
          <p:cNvPr id="4" name="Slide Number Placeholder 3"/>
          <p:cNvSpPr>
            <a:spLocks noGrp="1"/>
          </p:cNvSpPr>
          <p:nvPr>
            <p:ph type="sldNum" sz="quarter" idx="5"/>
          </p:nvPr>
        </p:nvSpPr>
        <p:spPr/>
        <p:txBody>
          <a:bodyPr/>
          <a:lstStyle/>
          <a:p>
            <a:fld id="{2BCD780D-AFF0-4875-B9AC-BABCE7BE7712}" type="slidenum">
              <a:rPr lang="en-US" smtClean="0"/>
              <a:t>11</a:t>
            </a:fld>
            <a:endParaRPr lang="en-US"/>
          </a:p>
        </p:txBody>
      </p:sp>
    </p:spTree>
    <p:extLst>
      <p:ext uri="{BB962C8B-B14F-4D97-AF65-F5344CB8AC3E}">
        <p14:creationId xmlns:p14="http://schemas.microsoft.com/office/powerpoint/2010/main" val="277005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even as great as this is, it still suffers from a few limitations. </a:t>
            </a:r>
          </a:p>
          <a:p>
            <a:endParaRPr lang="en-US" dirty="0"/>
          </a:p>
          <a:p>
            <a:r>
              <a:rPr lang="en-US" dirty="0"/>
              <a:t>Namely, participants are still trained in regulation strategies and prompted to regulate. So we have don’t know if these individuals would use these methods or regulate at all if not instructed to. In the broader population, people likely don’t put much thought into the efficacy of different techniques.</a:t>
            </a:r>
          </a:p>
          <a:p>
            <a:endParaRPr lang="en-US" dirty="0"/>
          </a:p>
          <a:p>
            <a:r>
              <a:rPr lang="en-US" dirty="0"/>
              <a:t>Additionally, the artificial nature of experimental design may result in a lack of external validity to the body of these findings. These undirected strategy designs are likely better models of choice in the wild, but may still fail to model the presentation and cognitive processing of stimuli beyond the lab setting. </a:t>
            </a:r>
          </a:p>
          <a:p>
            <a:endParaRPr lang="en-US" dirty="0"/>
          </a:p>
          <a:p>
            <a:r>
              <a:rPr lang="en-US" dirty="0"/>
              <a:t>Furthermore, meta-analyses suggest these tasks fail to target the same mechanisms across experiments, which causes concern for internal validity. To date, only a handful of researchers have explored these questions outside of a lab setting and many of those have used experiential sampling methods to do so.</a:t>
            </a:r>
          </a:p>
          <a:p>
            <a:endParaRPr lang="en-US" dirty="0"/>
          </a:p>
          <a:p>
            <a:r>
              <a:rPr lang="en-US" dirty="0"/>
              <a:t>These also present a great step forward, but are limited in their ability to capture any emotional events that might rise above a mild intensity level.</a:t>
            </a:r>
          </a:p>
        </p:txBody>
      </p:sp>
      <p:sp>
        <p:nvSpPr>
          <p:cNvPr id="4" name="Slide Number Placeholder 3"/>
          <p:cNvSpPr>
            <a:spLocks noGrp="1"/>
          </p:cNvSpPr>
          <p:nvPr>
            <p:ph type="sldNum" sz="quarter" idx="5"/>
          </p:nvPr>
        </p:nvSpPr>
        <p:spPr/>
        <p:txBody>
          <a:bodyPr/>
          <a:lstStyle/>
          <a:p>
            <a:fld id="{2BCD780D-AFF0-4875-B9AC-BABCE7BE7712}" type="slidenum">
              <a:rPr lang="en-US" smtClean="0"/>
              <a:t>12</a:t>
            </a:fld>
            <a:endParaRPr lang="en-US"/>
          </a:p>
        </p:txBody>
      </p:sp>
    </p:spTree>
    <p:extLst>
      <p:ext uri="{BB962C8B-B14F-4D97-AF65-F5344CB8AC3E}">
        <p14:creationId xmlns:p14="http://schemas.microsoft.com/office/powerpoint/2010/main" val="3652298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then, maybe obviously, the next questions are how and how often are emotional regulation strategies implemented in the real world? This past fall, we were able to explore these questions through a collaboration with the Adaptive Memory Lab…</a:t>
            </a:r>
          </a:p>
        </p:txBody>
      </p:sp>
      <p:sp>
        <p:nvSpPr>
          <p:cNvPr id="4" name="Slide Number Placeholder 3"/>
          <p:cNvSpPr>
            <a:spLocks noGrp="1"/>
          </p:cNvSpPr>
          <p:nvPr>
            <p:ph type="sldNum" sz="quarter" idx="5"/>
          </p:nvPr>
        </p:nvSpPr>
        <p:spPr/>
        <p:txBody>
          <a:bodyPr/>
          <a:lstStyle/>
          <a:p>
            <a:fld id="{2BCD780D-AFF0-4875-B9AC-BABCE7BE7712}" type="slidenum">
              <a:rPr lang="en-US" smtClean="0"/>
              <a:t>13</a:t>
            </a:fld>
            <a:endParaRPr lang="en-US"/>
          </a:p>
        </p:txBody>
      </p:sp>
    </p:spTree>
    <p:extLst>
      <p:ext uri="{BB962C8B-B14F-4D97-AF65-F5344CB8AC3E}">
        <p14:creationId xmlns:p14="http://schemas.microsoft.com/office/powerpoint/2010/main" val="3697891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well-known haunted house experience called Terror Behind the Walls. </a:t>
            </a:r>
          </a:p>
          <a:p>
            <a:endParaRPr lang="en-US" dirty="0"/>
          </a:p>
          <a:p>
            <a:r>
              <a:rPr lang="en-US" dirty="0"/>
              <a:t>If you’re unfamiliar, Terror Behind the Walls is a yearly event operated within and by the Eastern State Penitentiary here in Philadelphia. </a:t>
            </a:r>
          </a:p>
          <a:p>
            <a:endParaRPr lang="en-US" dirty="0"/>
          </a:p>
          <a:p>
            <a:r>
              <a:rPr lang="en-US" dirty="0"/>
              <a:t>[SKIP BELOW]</a:t>
            </a:r>
          </a:p>
          <a:p>
            <a:endParaRPr lang="en-US" dirty="0"/>
          </a:p>
          <a:p>
            <a:r>
              <a:rPr lang="en-US" dirty="0"/>
              <a:t>It operates throughout October as a means of supplementing the cost to maintain the historical site and the organizers go to tremendous lengths to maintain its renown, hiring hundreds of actors to play the parts of escaped prisoners, guards, and other roles meant to terrify visitors.</a:t>
            </a:r>
          </a:p>
        </p:txBody>
      </p:sp>
      <p:sp>
        <p:nvSpPr>
          <p:cNvPr id="4" name="Slide Number Placeholder 3"/>
          <p:cNvSpPr>
            <a:spLocks noGrp="1"/>
          </p:cNvSpPr>
          <p:nvPr>
            <p:ph type="sldNum" sz="quarter" idx="5"/>
          </p:nvPr>
        </p:nvSpPr>
        <p:spPr/>
        <p:txBody>
          <a:bodyPr/>
          <a:lstStyle/>
          <a:p>
            <a:fld id="{2BCD780D-AFF0-4875-B9AC-BABCE7BE7712}" type="slidenum">
              <a:rPr lang="en-US" smtClean="0"/>
              <a:t>14</a:t>
            </a:fld>
            <a:endParaRPr lang="en-US"/>
          </a:p>
        </p:txBody>
      </p:sp>
    </p:spTree>
    <p:extLst>
      <p:ext uri="{BB962C8B-B14F-4D97-AF65-F5344CB8AC3E}">
        <p14:creationId xmlns:p14="http://schemas.microsoft.com/office/powerpoint/2010/main" val="1350913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Terror Behind the Walls is a fantastic place to explore these questions for a number of reasons. </a:t>
            </a:r>
          </a:p>
          <a:p>
            <a:endParaRPr lang="en-US" dirty="0"/>
          </a:p>
          <a:p>
            <a:r>
              <a:rPr lang="en-US" dirty="0"/>
              <a:t>The directors and actors provide a consistent performance night after night comparable to an experimental design that you might find in any lab. Despite the consistency throughout the experience as a whole,…</a:t>
            </a:r>
          </a:p>
          <a:p>
            <a:endParaRPr lang="en-US" dirty="0"/>
          </a:p>
          <a:p>
            <a:r>
              <a:rPr lang="en-US" dirty="0"/>
              <a:t>there’s a significant amount of stimuli variability within, so it’s nearly guaranteed that some part of the house will induce a response from each participant. Of course, whenever you are asking participants to engage with negatively-</a:t>
            </a:r>
            <a:r>
              <a:rPr lang="en-US" dirty="0" err="1"/>
              <a:t>valenced</a:t>
            </a:r>
            <a:r>
              <a:rPr lang="en-US" dirty="0"/>
              <a:t> stimuli, there’s always the concern of participant safety,…</a:t>
            </a:r>
          </a:p>
          <a:p>
            <a:endParaRPr lang="en-US" dirty="0"/>
          </a:p>
          <a:p>
            <a:r>
              <a:rPr lang="en-US" dirty="0"/>
              <a:t>and Terror Behind the Walls provides a controlled environment where participants can have intense feelings with no real danger present, as well as being readily prepared if things were to take a turn for the worst. </a:t>
            </a:r>
          </a:p>
          <a:p>
            <a:endParaRPr lang="en-US" dirty="0"/>
          </a:p>
          <a:p>
            <a:r>
              <a:rPr lang="en-US" dirty="0"/>
              <a:t>While your everyday life probably doesn’t have jump scares, </a:t>
            </a:r>
            <a:r>
              <a:rPr lang="en-US" dirty="0" err="1"/>
              <a:t>airguns</a:t>
            </a:r>
            <a:r>
              <a:rPr lang="en-US" dirty="0"/>
              <a:t>, and 100 dB ambient drone music, the way that the study was designed might better approximate the real world course of emotional regulation for untrained, strategy-naïve individuals. So it’s maybe still not quite in the “Real World” but it’s at least </a:t>
            </a:r>
          </a:p>
          <a:p>
            <a:endParaRPr lang="en-US" dirty="0"/>
          </a:p>
          <a:p>
            <a:r>
              <a:rPr lang="en-US" dirty="0"/>
              <a:t>“Real World –</a:t>
            </a:r>
            <a:r>
              <a:rPr lang="en-US" dirty="0" err="1"/>
              <a:t>ish</a:t>
            </a:r>
            <a:r>
              <a:rPr lang="en-US" dirty="0"/>
              <a:t>”. </a:t>
            </a:r>
          </a:p>
          <a:p>
            <a:endParaRPr lang="en-US" dirty="0"/>
          </a:p>
          <a:p>
            <a:r>
              <a:rPr lang="en-US" dirty="0"/>
              <a:t>Finally,  it was just a really fun experience, not only for participants, but us researchers, too. We completed this whole project in a little over one month, so, it was quite a whirlwind.</a:t>
            </a:r>
          </a:p>
        </p:txBody>
      </p:sp>
      <p:sp>
        <p:nvSpPr>
          <p:cNvPr id="4" name="Slide Number Placeholder 3"/>
          <p:cNvSpPr>
            <a:spLocks noGrp="1"/>
          </p:cNvSpPr>
          <p:nvPr>
            <p:ph type="sldNum" sz="quarter" idx="5"/>
          </p:nvPr>
        </p:nvSpPr>
        <p:spPr/>
        <p:txBody>
          <a:bodyPr/>
          <a:lstStyle/>
          <a:p>
            <a:fld id="{2BCD780D-AFF0-4875-B9AC-BABCE7BE7712}" type="slidenum">
              <a:rPr lang="en-US" smtClean="0"/>
              <a:t>15</a:t>
            </a:fld>
            <a:endParaRPr lang="en-US"/>
          </a:p>
        </p:txBody>
      </p:sp>
    </p:spTree>
    <p:extLst>
      <p:ext uri="{BB962C8B-B14F-4D97-AF65-F5344CB8AC3E}">
        <p14:creationId xmlns:p14="http://schemas.microsoft.com/office/powerpoint/2010/main" val="39908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preliminary analyses focused on exploring three questions. First, we wanted to identify whether the valence of emotional experiences would increase in positivity across events, suggesting that individuals are successfully minimizing negative emotions while maximizing positive ones. Next, we’d posit that negative emotions would be more likely to be regulated than positive ones, suggesting not only that regulation is happening, but highlighting mechanisms behind it. Finally, we wanted to determine whether the intensity of the emotional experience would decrease across events, which would support theories of affective adaptation. So what did this study look like?</a:t>
            </a:r>
          </a:p>
        </p:txBody>
      </p:sp>
      <p:sp>
        <p:nvSpPr>
          <p:cNvPr id="4" name="Slide Number Placeholder 3"/>
          <p:cNvSpPr>
            <a:spLocks noGrp="1"/>
          </p:cNvSpPr>
          <p:nvPr>
            <p:ph type="sldNum" sz="quarter" idx="5"/>
          </p:nvPr>
        </p:nvSpPr>
        <p:spPr/>
        <p:txBody>
          <a:bodyPr/>
          <a:lstStyle/>
          <a:p>
            <a:fld id="{2BCD780D-AFF0-4875-B9AC-BABCE7BE7712}" type="slidenum">
              <a:rPr lang="en-US" smtClean="0"/>
              <a:t>16</a:t>
            </a:fld>
            <a:endParaRPr lang="en-US"/>
          </a:p>
        </p:txBody>
      </p:sp>
    </p:spTree>
    <p:extLst>
      <p:ext uri="{BB962C8B-B14F-4D97-AF65-F5344CB8AC3E}">
        <p14:creationId xmlns:p14="http://schemas.microsoft.com/office/powerpoint/2010/main" val="3954088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screening, 54 participants arrived at the </a:t>
            </a:r>
          </a:p>
          <a:p>
            <a:endParaRPr lang="en-US" dirty="0"/>
          </a:p>
          <a:p>
            <a:r>
              <a:rPr lang="en-US" dirty="0"/>
              <a:t>AML lab on a designated date roughly one hour prior to their entrance into Terror Behind the Walls. Upon arrival, participants…</a:t>
            </a:r>
          </a:p>
        </p:txBody>
      </p:sp>
      <p:sp>
        <p:nvSpPr>
          <p:cNvPr id="4" name="Slide Number Placeholder 3"/>
          <p:cNvSpPr>
            <a:spLocks noGrp="1"/>
          </p:cNvSpPr>
          <p:nvPr>
            <p:ph type="sldNum" sz="quarter" idx="5"/>
          </p:nvPr>
        </p:nvSpPr>
        <p:spPr/>
        <p:txBody>
          <a:bodyPr/>
          <a:lstStyle/>
          <a:p>
            <a:fld id="{2BCD780D-AFF0-4875-B9AC-BABCE7BE7712}" type="slidenum">
              <a:rPr lang="en-US" smtClean="0"/>
              <a:t>17</a:t>
            </a:fld>
            <a:endParaRPr lang="en-US"/>
          </a:p>
        </p:txBody>
      </p:sp>
    </p:spTree>
    <p:extLst>
      <p:ext uri="{BB962C8B-B14F-4D97-AF65-F5344CB8AC3E}">
        <p14:creationId xmlns:p14="http://schemas.microsoft.com/office/powerpoint/2010/main" val="880296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were consented </a:t>
            </a:r>
          </a:p>
          <a:p>
            <a:endParaRPr lang="en-US" dirty="0"/>
          </a:p>
          <a:p>
            <a:r>
              <a:rPr lang="en-US" dirty="0"/>
              <a:t>and outfitted with Heartrate monitoring bands on their chests. </a:t>
            </a:r>
          </a:p>
        </p:txBody>
      </p:sp>
      <p:sp>
        <p:nvSpPr>
          <p:cNvPr id="4" name="Slide Number Placeholder 3"/>
          <p:cNvSpPr>
            <a:spLocks noGrp="1"/>
          </p:cNvSpPr>
          <p:nvPr>
            <p:ph type="sldNum" sz="quarter" idx="5"/>
          </p:nvPr>
        </p:nvSpPr>
        <p:spPr/>
        <p:txBody>
          <a:bodyPr/>
          <a:lstStyle/>
          <a:p>
            <a:fld id="{2BCD780D-AFF0-4875-B9AC-BABCE7BE7712}" type="slidenum">
              <a:rPr lang="en-US" smtClean="0"/>
              <a:t>18</a:t>
            </a:fld>
            <a:endParaRPr lang="en-US"/>
          </a:p>
        </p:txBody>
      </p:sp>
    </p:spTree>
    <p:extLst>
      <p:ext uri="{BB962C8B-B14F-4D97-AF65-F5344CB8AC3E}">
        <p14:creationId xmlns:p14="http://schemas.microsoft.com/office/powerpoint/2010/main" val="1671276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were then instructed to complete computer-based questionnaires  while baseline heartrate measurements were taken. Heartrate data continued to be collected until participation ended for this session. </a:t>
            </a:r>
          </a:p>
        </p:txBody>
      </p:sp>
      <p:sp>
        <p:nvSpPr>
          <p:cNvPr id="4" name="Slide Number Placeholder 3"/>
          <p:cNvSpPr>
            <a:spLocks noGrp="1"/>
          </p:cNvSpPr>
          <p:nvPr>
            <p:ph type="sldNum" sz="quarter" idx="5"/>
          </p:nvPr>
        </p:nvSpPr>
        <p:spPr/>
        <p:txBody>
          <a:bodyPr/>
          <a:lstStyle/>
          <a:p>
            <a:fld id="{2BCD780D-AFF0-4875-B9AC-BABCE7BE7712}" type="slidenum">
              <a:rPr lang="en-US" smtClean="0"/>
              <a:t>19</a:t>
            </a:fld>
            <a:endParaRPr lang="en-US"/>
          </a:p>
        </p:txBody>
      </p:sp>
    </p:spTree>
    <p:extLst>
      <p:ext uri="{BB962C8B-B14F-4D97-AF65-F5344CB8AC3E}">
        <p14:creationId xmlns:p14="http://schemas.microsoft.com/office/powerpoint/2010/main" val="332010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that a friend that you haven’t talked to in a long time calls you out of the blue. They’re in town with some other friends of yours and you really want to see them all, but they’re heading to one of the greasiest restaurants around. The thought of going gives you a little anxiety, because you’ve been doing so well with your weight loss and the temptation might knock you off-track. In this scenario, you might say that you have two goals: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maximize time spent with friends while minimizing the anxiety that you feel about it. To achieve these goals, you might consider a few options.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Perhaps you recontextualize the situation, and you think to yourself, “I’m not going out to eat; I’m spending time with my friends.”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Perhaps you decided that you can just focus on how much you enjoy being around your friends rather than how badly you want that food.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could also decide that you’ll go, but that you’ll go against the grain and order something healthy.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could decide that the anxiety of avoiding comfort food isn’t worth the stress and stay home while making plans to meet at a future date.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you can lie to yourself and say that your weight isn’t that important to you. What all of these options have in common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that they are examples of common strategies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cited by emotion regulation researchers.</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2</a:t>
            </a:fld>
            <a:endParaRPr lang="en-US"/>
          </a:p>
        </p:txBody>
      </p:sp>
    </p:spTree>
    <p:extLst>
      <p:ext uri="{BB962C8B-B14F-4D97-AF65-F5344CB8AC3E}">
        <p14:creationId xmlns:p14="http://schemas.microsoft.com/office/powerpoint/2010/main" val="1500849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questionnaires were completed, </a:t>
            </a:r>
          </a:p>
          <a:p>
            <a:endParaRPr lang="en-US" dirty="0"/>
          </a:p>
          <a:p>
            <a:r>
              <a:rPr lang="en-US" dirty="0"/>
              <a:t>participants were also outfitted with personal audio recording devices that would be actively recording throughout the night. </a:t>
            </a:r>
          </a:p>
          <a:p>
            <a:endParaRPr lang="en-US" dirty="0"/>
          </a:p>
          <a:p>
            <a:r>
              <a:rPr lang="en-US" dirty="0"/>
              <a:t>Participants were in groups as small as three but as large as five and were accompanied by </a:t>
            </a:r>
          </a:p>
          <a:p>
            <a:endParaRPr lang="en-US" dirty="0"/>
          </a:p>
          <a:p>
            <a:r>
              <a:rPr lang="en-US" dirty="0"/>
              <a:t>two trained researchers.</a:t>
            </a:r>
          </a:p>
        </p:txBody>
      </p:sp>
      <p:sp>
        <p:nvSpPr>
          <p:cNvPr id="4" name="Slide Number Placeholder 3"/>
          <p:cNvSpPr>
            <a:spLocks noGrp="1"/>
          </p:cNvSpPr>
          <p:nvPr>
            <p:ph type="sldNum" sz="quarter" idx="5"/>
          </p:nvPr>
        </p:nvSpPr>
        <p:spPr/>
        <p:txBody>
          <a:bodyPr/>
          <a:lstStyle/>
          <a:p>
            <a:fld id="{2BCD780D-AFF0-4875-B9AC-BABCE7BE7712}" type="slidenum">
              <a:rPr lang="en-US" smtClean="0"/>
              <a:t>20</a:t>
            </a:fld>
            <a:endParaRPr lang="en-US"/>
          </a:p>
        </p:txBody>
      </p:sp>
    </p:spTree>
    <p:extLst>
      <p:ext uri="{BB962C8B-B14F-4D97-AF65-F5344CB8AC3E}">
        <p14:creationId xmlns:p14="http://schemas.microsoft.com/office/powerpoint/2010/main" val="1873671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arrival to Eastern State, participants were instructed to remain with the group and details about participation were provided, notably that the haunted house experience was divided into </a:t>
            </a:r>
          </a:p>
          <a:p>
            <a:endParaRPr lang="en-US" dirty="0"/>
          </a:p>
          <a:p>
            <a:r>
              <a:rPr lang="en-US" dirty="0"/>
              <a:t>six segments. </a:t>
            </a:r>
          </a:p>
          <a:p>
            <a:endParaRPr lang="en-US" dirty="0"/>
          </a:p>
          <a:p>
            <a:r>
              <a:rPr lang="en-US" dirty="0"/>
              <a:t>One researcher waited outside of the facility </a:t>
            </a:r>
          </a:p>
          <a:p>
            <a:endParaRPr lang="en-US" dirty="0"/>
          </a:p>
          <a:p>
            <a:r>
              <a:rPr lang="en-US" dirty="0"/>
              <a:t>The other joined </a:t>
            </a:r>
          </a:p>
          <a:p>
            <a:endParaRPr lang="en-US" dirty="0"/>
          </a:p>
          <a:p>
            <a:r>
              <a:rPr lang="en-US" dirty="0"/>
              <a:t>the group throughout the house while continuing to </a:t>
            </a:r>
          </a:p>
          <a:p>
            <a:endParaRPr lang="en-US" dirty="0"/>
          </a:p>
          <a:p>
            <a:r>
              <a:rPr lang="en-US" dirty="0"/>
              <a:t>record heart rate data and keeping the group on task. Given that there were then, ideally six members of the group, </a:t>
            </a:r>
          </a:p>
          <a:p>
            <a:endParaRPr lang="en-US" dirty="0"/>
          </a:p>
          <a:p>
            <a:r>
              <a:rPr lang="en-US" dirty="0"/>
              <a:t>a different member of the group was randomly assigned to lead the group through each section, such that everyone lead once. </a:t>
            </a:r>
          </a:p>
        </p:txBody>
      </p:sp>
      <p:sp>
        <p:nvSpPr>
          <p:cNvPr id="4" name="Slide Number Placeholder 3"/>
          <p:cNvSpPr>
            <a:spLocks noGrp="1"/>
          </p:cNvSpPr>
          <p:nvPr>
            <p:ph type="sldNum" sz="quarter" idx="5"/>
          </p:nvPr>
        </p:nvSpPr>
        <p:spPr/>
        <p:txBody>
          <a:bodyPr/>
          <a:lstStyle/>
          <a:p>
            <a:fld id="{2BCD780D-AFF0-4875-B9AC-BABCE7BE7712}" type="slidenum">
              <a:rPr lang="en-US" smtClean="0"/>
              <a:t>21</a:t>
            </a:fld>
            <a:endParaRPr lang="en-US"/>
          </a:p>
        </p:txBody>
      </p:sp>
    </p:spTree>
    <p:extLst>
      <p:ext uri="{BB962C8B-B14F-4D97-AF65-F5344CB8AC3E}">
        <p14:creationId xmlns:p14="http://schemas.microsoft.com/office/powerpoint/2010/main" val="3820505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section, participants recorded fear ratings into their microphones.</a:t>
            </a:r>
          </a:p>
          <a:p>
            <a:endParaRPr lang="en-US" dirty="0"/>
          </a:p>
          <a:p>
            <a:r>
              <a:rPr lang="en-US" dirty="0"/>
              <a:t>From the time it took to enter the first section until participants exited the final section, the average time through the house was only about 30 minutes. </a:t>
            </a:r>
          </a:p>
          <a:p>
            <a:br>
              <a:rPr lang="en-US" dirty="0"/>
            </a:br>
            <a:r>
              <a:rPr lang="en-US" dirty="0"/>
              <a:t>At the end of the experience, participants were instructed to return all equipment </a:t>
            </a:r>
          </a:p>
          <a:p>
            <a:endParaRPr lang="en-US" dirty="0"/>
          </a:p>
          <a:p>
            <a:r>
              <a:rPr lang="en-US" dirty="0"/>
              <a:t>and to not discuss their experience with anyone.</a:t>
            </a:r>
          </a:p>
        </p:txBody>
      </p:sp>
      <p:sp>
        <p:nvSpPr>
          <p:cNvPr id="4" name="Slide Number Placeholder 3"/>
          <p:cNvSpPr>
            <a:spLocks noGrp="1"/>
          </p:cNvSpPr>
          <p:nvPr>
            <p:ph type="sldNum" sz="quarter" idx="5"/>
          </p:nvPr>
        </p:nvSpPr>
        <p:spPr/>
        <p:txBody>
          <a:bodyPr/>
          <a:lstStyle/>
          <a:p>
            <a:fld id="{2BCD780D-AFF0-4875-B9AC-BABCE7BE7712}" type="slidenum">
              <a:rPr lang="en-US" smtClean="0"/>
              <a:t>22</a:t>
            </a:fld>
            <a:endParaRPr lang="en-US"/>
          </a:p>
        </p:txBody>
      </p:sp>
    </p:spTree>
    <p:extLst>
      <p:ext uri="{BB962C8B-B14F-4D97-AF65-F5344CB8AC3E}">
        <p14:creationId xmlns:p14="http://schemas.microsoft.com/office/powerpoint/2010/main" val="103669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one week after exposure, participants were brought back into the lab </a:t>
            </a:r>
          </a:p>
          <a:p>
            <a:endParaRPr lang="en-US" dirty="0"/>
          </a:p>
          <a:p>
            <a:r>
              <a:rPr lang="en-US" dirty="0"/>
              <a:t>for an MRI free-recall memory task which took roughly one hour. Afterwards, participants were asked to complete another set of </a:t>
            </a:r>
          </a:p>
          <a:p>
            <a:endParaRPr lang="en-US" dirty="0"/>
          </a:p>
          <a:p>
            <a:r>
              <a:rPr lang="en-US" dirty="0"/>
              <a:t>computer-based questionnaires before being paid and released from study participation.</a:t>
            </a:r>
          </a:p>
        </p:txBody>
      </p:sp>
      <p:sp>
        <p:nvSpPr>
          <p:cNvPr id="4" name="Slide Number Placeholder 3"/>
          <p:cNvSpPr>
            <a:spLocks noGrp="1"/>
          </p:cNvSpPr>
          <p:nvPr>
            <p:ph type="sldNum" sz="quarter" idx="5"/>
          </p:nvPr>
        </p:nvSpPr>
        <p:spPr/>
        <p:txBody>
          <a:bodyPr/>
          <a:lstStyle/>
          <a:p>
            <a:fld id="{2BCD780D-AFF0-4875-B9AC-BABCE7BE7712}" type="slidenum">
              <a:rPr lang="en-US" smtClean="0"/>
              <a:t>23</a:t>
            </a:fld>
            <a:endParaRPr lang="en-US"/>
          </a:p>
        </p:txBody>
      </p:sp>
    </p:spTree>
    <p:extLst>
      <p:ext uri="{BB962C8B-B14F-4D97-AF65-F5344CB8AC3E}">
        <p14:creationId xmlns:p14="http://schemas.microsoft.com/office/powerpoint/2010/main" val="3954841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post-exposure session, participants were asked to identify and describe 10 emotionally salient and temporally discrete events from within the haunted house. Illustrated here is an example of a response that people might report. These ten events all occurred within that half-hour haunted house exposure window. After reporting 10 events, participants were asked what emotions they experienced during each event. </a:t>
            </a:r>
          </a:p>
          <a:p>
            <a:endParaRPr lang="en-US" dirty="0"/>
          </a:p>
          <a:p>
            <a:r>
              <a:rPr lang="en-US" dirty="0"/>
              <a:t>You could see here that the Cue Word that they’d entered prepopulated at the top. </a:t>
            </a:r>
          </a:p>
          <a:p>
            <a:endParaRPr lang="en-US" dirty="0"/>
          </a:p>
          <a:p>
            <a:r>
              <a:rPr lang="en-US" dirty="0"/>
              <a:t>And they were free to choose as few or as many emotions as were warranted. The ordering in appearance of the emotions was randomized. These emotion categories were modified from the PANAS, or the Positive and Negative Affect Schedule, which is commonly used in emotion research. </a:t>
            </a:r>
          </a:p>
        </p:txBody>
      </p:sp>
      <p:sp>
        <p:nvSpPr>
          <p:cNvPr id="4" name="Slide Number Placeholder 3"/>
          <p:cNvSpPr>
            <a:spLocks noGrp="1"/>
          </p:cNvSpPr>
          <p:nvPr>
            <p:ph type="sldNum" sz="quarter" idx="5"/>
          </p:nvPr>
        </p:nvSpPr>
        <p:spPr/>
        <p:txBody>
          <a:bodyPr/>
          <a:lstStyle/>
          <a:p>
            <a:fld id="{2BCD780D-AFF0-4875-B9AC-BABCE7BE7712}" type="slidenum">
              <a:rPr lang="en-US" smtClean="0"/>
              <a:t>24</a:t>
            </a:fld>
            <a:endParaRPr lang="en-US"/>
          </a:p>
        </p:txBody>
      </p:sp>
    </p:spTree>
    <p:extLst>
      <p:ext uri="{BB962C8B-B14F-4D97-AF65-F5344CB8AC3E}">
        <p14:creationId xmlns:p14="http://schemas.microsoft.com/office/powerpoint/2010/main" val="438797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Measures at this stage included an experiential questionnaire, which captured additional fear-ratings by section, memory details, and an assortment of other useful data such as </a:t>
            </a:r>
          </a:p>
          <a:p>
            <a:endParaRPr lang="en-US" dirty="0"/>
          </a:p>
          <a:p>
            <a:r>
              <a:rPr lang="en-US" dirty="0"/>
              <a:t>past haunted house experiences and preferences. </a:t>
            </a:r>
          </a:p>
          <a:p>
            <a:endParaRPr lang="en-US" dirty="0"/>
          </a:p>
          <a:p>
            <a:r>
              <a:rPr lang="en-US" dirty="0"/>
              <a:t>Additionally, participants were asked to identify and describe 10 emotionally salient and temporally discrete events from within the haunted house. Illustrated here is an example of a response that people might report. </a:t>
            </a:r>
          </a:p>
          <a:p>
            <a:endParaRPr lang="en-US" dirty="0"/>
          </a:p>
          <a:p>
            <a:r>
              <a:rPr lang="en-US" dirty="0"/>
              <a:t>These ten events all occurred within that half-hour haunted house exposure window. After reporting 10 events, participants were asked what emotions they experienced during each event. </a:t>
            </a:r>
          </a:p>
          <a:p>
            <a:endParaRPr lang="en-US" dirty="0"/>
          </a:p>
          <a:p>
            <a:r>
              <a:rPr lang="en-US" dirty="0"/>
              <a:t>You could see here that the Cue Word that they’d entered prepopulated at the top. </a:t>
            </a:r>
          </a:p>
          <a:p>
            <a:endParaRPr lang="en-US" dirty="0"/>
          </a:p>
          <a:p>
            <a:r>
              <a:rPr lang="en-US" dirty="0"/>
              <a:t>And they were free to choose as few emotions or as many as they felt were warranted, in addition to adding a free response if none of the present categories were sufficient and the ordering of appearance was randomized. The categories were modified from the PANAS, or the Positive and Negative Affect Schedule, which is commonly used in emotion research. </a:t>
            </a:r>
          </a:p>
        </p:txBody>
      </p:sp>
      <p:sp>
        <p:nvSpPr>
          <p:cNvPr id="4" name="Slide Number Placeholder 3"/>
          <p:cNvSpPr>
            <a:spLocks noGrp="1"/>
          </p:cNvSpPr>
          <p:nvPr>
            <p:ph type="sldNum" sz="quarter" idx="5"/>
          </p:nvPr>
        </p:nvSpPr>
        <p:spPr/>
        <p:txBody>
          <a:bodyPr/>
          <a:lstStyle/>
          <a:p>
            <a:fld id="{2BCD780D-AFF0-4875-B9AC-BABCE7BE7712}" type="slidenum">
              <a:rPr lang="en-US" smtClean="0"/>
              <a:t>25</a:t>
            </a:fld>
            <a:endParaRPr lang="en-US"/>
          </a:p>
        </p:txBody>
      </p:sp>
    </p:spTree>
    <p:extLst>
      <p:ext uri="{BB962C8B-B14F-4D97-AF65-F5344CB8AC3E}">
        <p14:creationId xmlns:p14="http://schemas.microsoft.com/office/powerpoint/2010/main" val="2340449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right, you can see the emotions captured by the unmodified PANAS. It breaks emotions down into positive and negative valence categories, however, </a:t>
            </a:r>
          </a:p>
          <a:p>
            <a:endParaRPr lang="en-US" dirty="0"/>
          </a:p>
          <a:p>
            <a:r>
              <a:rPr lang="en-US" dirty="0"/>
              <a:t>some emotions weren’t relevant to the experience, </a:t>
            </a:r>
          </a:p>
          <a:p>
            <a:endParaRPr lang="en-US" dirty="0"/>
          </a:p>
          <a:p>
            <a:r>
              <a:rPr lang="en-US" dirty="0"/>
              <a:t>were redundant,</a:t>
            </a:r>
          </a:p>
          <a:p>
            <a:endParaRPr lang="en-US" dirty="0"/>
          </a:p>
          <a:p>
            <a:r>
              <a:rPr lang="en-US" dirty="0"/>
              <a:t>Or were relevant but not capture by the PANAS. And were removed, collapsed, or added as seen fit. </a:t>
            </a:r>
          </a:p>
          <a:p>
            <a:endParaRPr lang="en-US" dirty="0"/>
          </a:p>
          <a:p>
            <a:r>
              <a:rPr lang="en-US" dirty="0"/>
              <a:t>[WAIT BEFORE CLICKING OFF]</a:t>
            </a:r>
          </a:p>
        </p:txBody>
      </p:sp>
      <p:sp>
        <p:nvSpPr>
          <p:cNvPr id="4" name="Slide Number Placeholder 3"/>
          <p:cNvSpPr>
            <a:spLocks noGrp="1"/>
          </p:cNvSpPr>
          <p:nvPr>
            <p:ph type="sldNum" sz="quarter" idx="5"/>
          </p:nvPr>
        </p:nvSpPr>
        <p:spPr/>
        <p:txBody>
          <a:bodyPr/>
          <a:lstStyle/>
          <a:p>
            <a:fld id="{2BCD780D-AFF0-4875-B9AC-BABCE7BE7712}" type="slidenum">
              <a:rPr lang="en-US" smtClean="0"/>
              <a:t>26</a:t>
            </a:fld>
            <a:endParaRPr lang="en-US"/>
          </a:p>
        </p:txBody>
      </p:sp>
    </p:spTree>
    <p:extLst>
      <p:ext uri="{BB962C8B-B14F-4D97-AF65-F5344CB8AC3E}">
        <p14:creationId xmlns:p14="http://schemas.microsoft.com/office/powerpoint/2010/main" val="3193797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settling on our modifications, </a:t>
            </a:r>
          </a:p>
          <a:p>
            <a:endParaRPr lang="en-US" dirty="0"/>
          </a:p>
          <a:p>
            <a:r>
              <a:rPr lang="en-US" dirty="0"/>
              <a:t>we concluded with 3 positively </a:t>
            </a:r>
            <a:r>
              <a:rPr lang="en-US" dirty="0" err="1"/>
              <a:t>valenced</a:t>
            </a:r>
            <a:r>
              <a:rPr lang="en-US" dirty="0"/>
              <a:t> emotion categories and 10 negatively </a:t>
            </a:r>
            <a:r>
              <a:rPr lang="en-US" dirty="0" err="1"/>
              <a:t>valenced</a:t>
            </a:r>
            <a:r>
              <a:rPr lang="en-US" dirty="0"/>
              <a:t> emotion categories. The notable imbalance of positive to negative was a concern while modifying the measure, but given the nature of the semi-naturalistic design, we consider it an unavoidable limitation of the study. These categories were analyzed using a Cronbach’s Alpha after data collection ended and both showed sufficient internal consistency.</a:t>
            </a:r>
          </a:p>
        </p:txBody>
      </p:sp>
      <p:sp>
        <p:nvSpPr>
          <p:cNvPr id="4" name="Slide Number Placeholder 3"/>
          <p:cNvSpPr>
            <a:spLocks noGrp="1"/>
          </p:cNvSpPr>
          <p:nvPr>
            <p:ph type="sldNum" sz="quarter" idx="5"/>
          </p:nvPr>
        </p:nvSpPr>
        <p:spPr/>
        <p:txBody>
          <a:bodyPr/>
          <a:lstStyle/>
          <a:p>
            <a:fld id="{2BCD780D-AFF0-4875-B9AC-BABCE7BE7712}" type="slidenum">
              <a:rPr lang="en-US" smtClean="0"/>
              <a:t>27</a:t>
            </a:fld>
            <a:endParaRPr lang="en-US"/>
          </a:p>
        </p:txBody>
      </p:sp>
    </p:spTree>
    <p:extLst>
      <p:ext uri="{BB962C8B-B14F-4D97-AF65-F5344CB8AC3E}">
        <p14:creationId xmlns:p14="http://schemas.microsoft.com/office/powerpoint/2010/main" val="4083279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participants were removed from analysis due to incomplete datasets. The remaining 50 participants indicated feeling 1163 emotions over the 10 events that they each documented, coming to an average of a little over 2 emotions per event per participant. This does not include “other” emotions, which demand unique classification on a case by case basis, which we haven’t yet performed. Both the table to the right and the pie chart to the left are organized by frequency, with both decreasing as you progress downwards and clockwise, respectively. A few items of note. </a:t>
            </a:r>
          </a:p>
        </p:txBody>
      </p:sp>
      <p:sp>
        <p:nvSpPr>
          <p:cNvPr id="4" name="Slide Number Placeholder 3"/>
          <p:cNvSpPr>
            <a:spLocks noGrp="1"/>
          </p:cNvSpPr>
          <p:nvPr>
            <p:ph type="sldNum" sz="quarter" idx="5"/>
          </p:nvPr>
        </p:nvSpPr>
        <p:spPr/>
        <p:txBody>
          <a:bodyPr/>
          <a:lstStyle/>
          <a:p>
            <a:fld id="{2BCD780D-AFF0-4875-B9AC-BABCE7BE7712}" type="slidenum">
              <a:rPr lang="en-US" smtClean="0"/>
              <a:t>28</a:t>
            </a:fld>
            <a:endParaRPr lang="en-US"/>
          </a:p>
        </p:txBody>
      </p:sp>
    </p:spTree>
    <p:extLst>
      <p:ext uri="{BB962C8B-B14F-4D97-AF65-F5344CB8AC3E}">
        <p14:creationId xmlns:p14="http://schemas.microsoft.com/office/powerpoint/2010/main" val="4031840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notice that the two most frequently cited emotions both are members of the positive valence group.</a:t>
            </a:r>
          </a:p>
        </p:txBody>
      </p:sp>
      <p:sp>
        <p:nvSpPr>
          <p:cNvPr id="4" name="Slide Number Placeholder 3"/>
          <p:cNvSpPr>
            <a:spLocks noGrp="1"/>
          </p:cNvSpPr>
          <p:nvPr>
            <p:ph type="sldNum" sz="quarter" idx="5"/>
          </p:nvPr>
        </p:nvSpPr>
        <p:spPr/>
        <p:txBody>
          <a:bodyPr/>
          <a:lstStyle/>
          <a:p>
            <a:fld id="{2BCD780D-AFF0-4875-B9AC-BABCE7BE7712}" type="slidenum">
              <a:rPr lang="en-US" smtClean="0"/>
              <a:t>29</a:t>
            </a:fld>
            <a:endParaRPr lang="en-US"/>
          </a:p>
        </p:txBody>
      </p:sp>
    </p:spTree>
    <p:extLst>
      <p:ext uri="{BB962C8B-B14F-4D97-AF65-F5344CB8AC3E}">
        <p14:creationId xmlns:p14="http://schemas.microsoft.com/office/powerpoint/2010/main" val="2989502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Broadly,</a:t>
            </a:r>
            <a:r>
              <a:rPr lang="en-US" baseline="0" dirty="0"/>
              <a:t> Emotion Regulation is the </a:t>
            </a:r>
            <a:r>
              <a:rPr lang="en-US" sz="1200" dirty="0"/>
              <a:t>processes by which we influence which emotions we have, when we have them, and how we experience and express them. </a:t>
            </a:r>
          </a:p>
          <a:p>
            <a:endParaRPr lang="en-US" sz="1200" dirty="0"/>
          </a:p>
          <a:p>
            <a:r>
              <a:rPr lang="en-US" sz="1200" dirty="0"/>
              <a:t>Emotional</a:t>
            </a:r>
            <a:r>
              <a:rPr lang="en-US" sz="1200" baseline="0" dirty="0"/>
              <a:t> Regulation strategies </a:t>
            </a:r>
            <a:r>
              <a:rPr lang="en-US" sz="1200" dirty="0"/>
              <a:t>consist of behavioral and cognitive responses to emotionally-</a:t>
            </a:r>
            <a:r>
              <a:rPr lang="en-US" sz="1200" dirty="0" err="1"/>
              <a:t>valenced</a:t>
            </a:r>
            <a:r>
              <a:rPr lang="en-US" sz="1200" dirty="0"/>
              <a:t> stimuli in order to minimize and maximize emotional reactions in accordance with emotional goals.</a:t>
            </a:r>
          </a:p>
          <a:p>
            <a:endParaRPr lang="en-US" sz="1200" dirty="0"/>
          </a:p>
          <a:p>
            <a:r>
              <a:rPr lang="en-US" sz="1200" dirty="0"/>
              <a:t>Let’s use</a:t>
            </a:r>
            <a:r>
              <a:rPr lang="en-US" sz="1200" baseline="0" dirty="0"/>
              <a:t> another example to demonstrate. Say you experience an emotionally salient event: </a:t>
            </a:r>
          </a:p>
          <a:p>
            <a:endParaRPr lang="en-US" sz="1200" baseline="0" dirty="0"/>
          </a:p>
          <a:p>
            <a:r>
              <a:rPr lang="en-US" sz="1200" baseline="0" dirty="0"/>
              <a:t>perhaps presenting your years’ work for consideration to the psychology department. </a:t>
            </a:r>
          </a:p>
          <a:p>
            <a:endParaRPr lang="en-US" sz="1200" baseline="0" dirty="0"/>
          </a:p>
          <a:p>
            <a:r>
              <a:rPr lang="en-US" sz="1200" baseline="0" dirty="0"/>
              <a:t>You might feel both anxiety and excitement at the proposition, </a:t>
            </a:r>
          </a:p>
          <a:p>
            <a:endParaRPr lang="en-US" sz="1200" baseline="0" dirty="0"/>
          </a:p>
          <a:p>
            <a:r>
              <a:rPr lang="en-US" sz="1200" baseline="0" dirty="0"/>
              <a:t>but the anxiety might heavily overshadow any excitement that you might feel, which is probably not in line with our larger goals.</a:t>
            </a:r>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3</a:t>
            </a:fld>
            <a:endParaRPr lang="en-US"/>
          </a:p>
        </p:txBody>
      </p:sp>
    </p:spTree>
    <p:extLst>
      <p:ext uri="{BB962C8B-B14F-4D97-AF65-F5344CB8AC3E}">
        <p14:creationId xmlns:p14="http://schemas.microsoft.com/office/powerpoint/2010/main" val="752435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Fear was only the fourth most common emotion cited.</a:t>
            </a:r>
          </a:p>
        </p:txBody>
      </p:sp>
      <p:sp>
        <p:nvSpPr>
          <p:cNvPr id="4" name="Slide Number Placeholder 3"/>
          <p:cNvSpPr>
            <a:spLocks noGrp="1"/>
          </p:cNvSpPr>
          <p:nvPr>
            <p:ph type="sldNum" sz="quarter" idx="5"/>
          </p:nvPr>
        </p:nvSpPr>
        <p:spPr/>
        <p:txBody>
          <a:bodyPr/>
          <a:lstStyle/>
          <a:p>
            <a:fld id="{2BCD780D-AFF0-4875-B9AC-BABCE7BE7712}" type="slidenum">
              <a:rPr lang="en-US" smtClean="0"/>
              <a:t>30</a:t>
            </a:fld>
            <a:endParaRPr lang="en-US"/>
          </a:p>
        </p:txBody>
      </p:sp>
    </p:spTree>
    <p:extLst>
      <p:ext uri="{BB962C8B-B14F-4D97-AF65-F5344CB8AC3E}">
        <p14:creationId xmlns:p14="http://schemas.microsoft.com/office/powerpoint/2010/main" val="170511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Feelings of being overwhelmed were very low, which was </a:t>
            </a:r>
            <a:r>
              <a:rPr lang="en-US" dirty="0" err="1"/>
              <a:t>surpri</a:t>
            </a:r>
            <a:r>
              <a:rPr lang="en-US" dirty="0"/>
              <a:t> given the massive number of stimuli being presented simultaneously.</a:t>
            </a:r>
          </a:p>
        </p:txBody>
      </p:sp>
      <p:sp>
        <p:nvSpPr>
          <p:cNvPr id="4" name="Slide Number Placeholder 3"/>
          <p:cNvSpPr>
            <a:spLocks noGrp="1"/>
          </p:cNvSpPr>
          <p:nvPr>
            <p:ph type="sldNum" sz="quarter" idx="5"/>
          </p:nvPr>
        </p:nvSpPr>
        <p:spPr/>
        <p:txBody>
          <a:bodyPr/>
          <a:lstStyle/>
          <a:p>
            <a:fld id="{2BCD780D-AFF0-4875-B9AC-BABCE7BE7712}" type="slidenum">
              <a:rPr lang="en-US" smtClean="0"/>
              <a:t>31</a:t>
            </a:fld>
            <a:endParaRPr lang="en-US"/>
          </a:p>
        </p:txBody>
      </p:sp>
    </p:spTree>
    <p:extLst>
      <p:ext uri="{BB962C8B-B14F-4D97-AF65-F5344CB8AC3E}">
        <p14:creationId xmlns:p14="http://schemas.microsoft.com/office/powerpoint/2010/main" val="1488623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feelings of disgust were extremely low as well, despite a generous helping of gore. </a:t>
            </a:r>
          </a:p>
        </p:txBody>
      </p:sp>
      <p:sp>
        <p:nvSpPr>
          <p:cNvPr id="4" name="Slide Number Placeholder 3"/>
          <p:cNvSpPr>
            <a:spLocks noGrp="1"/>
          </p:cNvSpPr>
          <p:nvPr>
            <p:ph type="sldNum" sz="quarter" idx="5"/>
          </p:nvPr>
        </p:nvSpPr>
        <p:spPr/>
        <p:txBody>
          <a:bodyPr/>
          <a:lstStyle/>
          <a:p>
            <a:fld id="{2BCD780D-AFF0-4875-B9AC-BABCE7BE7712}" type="slidenum">
              <a:rPr lang="en-US" smtClean="0"/>
              <a:t>32</a:t>
            </a:fld>
            <a:endParaRPr lang="en-US"/>
          </a:p>
        </p:txBody>
      </p:sp>
    </p:spTree>
    <p:extLst>
      <p:ext uri="{BB962C8B-B14F-4D97-AF65-F5344CB8AC3E}">
        <p14:creationId xmlns:p14="http://schemas.microsoft.com/office/powerpoint/2010/main" val="585551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look by valence grouping. On the Y axis, you can see we have the number of times that emotions within a valence group were endorsed. </a:t>
            </a:r>
          </a:p>
          <a:p>
            <a:endParaRPr lang="en-US" dirty="0"/>
          </a:p>
          <a:p>
            <a:r>
              <a:rPr lang="en-US" dirty="0"/>
              <a:t>Although the two most popular emotions were positively </a:t>
            </a:r>
            <a:r>
              <a:rPr lang="en-US" dirty="0" err="1"/>
              <a:t>valenced</a:t>
            </a:r>
            <a:r>
              <a:rPr lang="en-US" dirty="0"/>
              <a:t>, negative emotions overall were still endorsed more often. However, there’s much more to consider than just the presence of certain emotions.</a:t>
            </a:r>
          </a:p>
        </p:txBody>
      </p:sp>
      <p:sp>
        <p:nvSpPr>
          <p:cNvPr id="4" name="Slide Number Placeholder 3"/>
          <p:cNvSpPr>
            <a:spLocks noGrp="1"/>
          </p:cNvSpPr>
          <p:nvPr>
            <p:ph type="sldNum" sz="quarter" idx="5"/>
          </p:nvPr>
        </p:nvSpPr>
        <p:spPr/>
        <p:txBody>
          <a:bodyPr/>
          <a:lstStyle/>
          <a:p>
            <a:fld id="{2BCD780D-AFF0-4875-B9AC-BABCE7BE7712}" type="slidenum">
              <a:rPr lang="en-US" smtClean="0"/>
              <a:t>33</a:t>
            </a:fld>
            <a:endParaRPr lang="en-US"/>
          </a:p>
        </p:txBody>
      </p:sp>
    </p:spTree>
    <p:extLst>
      <p:ext uri="{BB962C8B-B14F-4D97-AF65-F5344CB8AC3E}">
        <p14:creationId xmlns:p14="http://schemas.microsoft.com/office/powerpoint/2010/main" val="4038093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asking participants which emotions that they felt, we also asked to what </a:t>
            </a:r>
            <a:r>
              <a:rPr lang="en-US" u="sng" dirty="0"/>
              <a:t>extent </a:t>
            </a:r>
          </a:p>
          <a:p>
            <a:endParaRPr lang="en-US" dirty="0"/>
          </a:p>
          <a:p>
            <a:r>
              <a:rPr lang="en-US" dirty="0"/>
              <a:t>Did they </a:t>
            </a:r>
            <a:r>
              <a:rPr lang="en-US" b="1" dirty="0"/>
              <a:t>feel</a:t>
            </a:r>
            <a:r>
              <a:rPr lang="en-US" dirty="0"/>
              <a:t> each emotion that they endorsed</a:t>
            </a:r>
          </a:p>
          <a:p>
            <a:endParaRPr lang="en-US" dirty="0"/>
          </a:p>
          <a:p>
            <a:r>
              <a:rPr lang="en-US" dirty="0"/>
              <a:t>And to what </a:t>
            </a:r>
            <a:r>
              <a:rPr lang="en-US" u="sng" dirty="0"/>
              <a:t>extent</a:t>
            </a:r>
            <a:r>
              <a:rPr lang="en-US" dirty="0"/>
              <a:t> did they try to </a:t>
            </a:r>
            <a:r>
              <a:rPr lang="en-US" b="1" dirty="0"/>
              <a:t>regulate</a:t>
            </a:r>
            <a:r>
              <a:rPr lang="en-US" dirty="0"/>
              <a:t> each emotion, also.  </a:t>
            </a:r>
          </a:p>
          <a:p>
            <a:endParaRPr lang="en-US" dirty="0"/>
          </a:p>
          <a:p>
            <a:r>
              <a:rPr lang="en-US" dirty="0"/>
              <a:t>[PAUSE HERE]</a:t>
            </a:r>
          </a:p>
        </p:txBody>
      </p:sp>
      <p:sp>
        <p:nvSpPr>
          <p:cNvPr id="4" name="Slide Number Placeholder 3"/>
          <p:cNvSpPr>
            <a:spLocks noGrp="1"/>
          </p:cNvSpPr>
          <p:nvPr>
            <p:ph type="sldNum" sz="quarter" idx="5"/>
          </p:nvPr>
        </p:nvSpPr>
        <p:spPr/>
        <p:txBody>
          <a:bodyPr/>
          <a:lstStyle/>
          <a:p>
            <a:fld id="{2BCD780D-AFF0-4875-B9AC-BABCE7BE7712}" type="slidenum">
              <a:rPr lang="en-US" smtClean="0"/>
              <a:t>34</a:t>
            </a:fld>
            <a:endParaRPr lang="en-US"/>
          </a:p>
        </p:txBody>
      </p:sp>
    </p:spTree>
    <p:extLst>
      <p:ext uri="{BB962C8B-B14F-4D97-AF65-F5344CB8AC3E}">
        <p14:creationId xmlns:p14="http://schemas.microsoft.com/office/powerpoint/2010/main" val="4008115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Y axis here, we see the average intensity of responses with 1 representing not at all and 7 representing A Great Extent. </a:t>
            </a:r>
          </a:p>
          <a:p>
            <a:endParaRPr lang="en-US" dirty="0"/>
          </a:p>
          <a:p>
            <a:r>
              <a:rPr lang="en-US" dirty="0"/>
              <a:t>On average, positive experiences were reported as feeling more intense than negative ones, which is interesting, given, that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35</a:t>
            </a:fld>
            <a:endParaRPr lang="en-US"/>
          </a:p>
        </p:txBody>
      </p:sp>
    </p:spTree>
    <p:extLst>
      <p:ext uri="{BB962C8B-B14F-4D97-AF65-F5344CB8AC3E}">
        <p14:creationId xmlns:p14="http://schemas.microsoft.com/office/powerpoint/2010/main" val="3848195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were reported less frequently than the negative ones. Here’s the previously seen frequency chart for reference.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36</a:t>
            </a:fld>
            <a:endParaRPr lang="en-US"/>
          </a:p>
        </p:txBody>
      </p:sp>
    </p:spTree>
    <p:extLst>
      <p:ext uri="{BB962C8B-B14F-4D97-AF65-F5344CB8AC3E}">
        <p14:creationId xmlns:p14="http://schemas.microsoft.com/office/powerpoint/2010/main" val="3976156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data, what did we find for our first hypothesis? In order to calculate that, we had to do a few things. </a:t>
            </a:r>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37</a:t>
            </a:fld>
            <a:endParaRPr lang="en-US"/>
          </a:p>
        </p:txBody>
      </p:sp>
    </p:spTree>
    <p:extLst>
      <p:ext uri="{BB962C8B-B14F-4D97-AF65-F5344CB8AC3E}">
        <p14:creationId xmlns:p14="http://schemas.microsoft.com/office/powerpoint/2010/main" val="1917827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our ten-event questionnaire, participants were presented with their cue words again in a randomized order and asked to reorder them chronologically. </a:t>
            </a:r>
          </a:p>
        </p:txBody>
      </p:sp>
      <p:sp>
        <p:nvSpPr>
          <p:cNvPr id="4" name="Slide Number Placeholder 3"/>
          <p:cNvSpPr>
            <a:spLocks noGrp="1"/>
          </p:cNvSpPr>
          <p:nvPr>
            <p:ph type="sldNum" sz="quarter" idx="5"/>
          </p:nvPr>
        </p:nvSpPr>
        <p:spPr/>
        <p:txBody>
          <a:bodyPr/>
          <a:lstStyle/>
          <a:p>
            <a:fld id="{2BCD780D-AFF0-4875-B9AC-BABCE7BE7712}" type="slidenum">
              <a:rPr lang="en-US" smtClean="0"/>
              <a:t>38</a:t>
            </a:fld>
            <a:endParaRPr lang="en-US"/>
          </a:p>
        </p:txBody>
      </p:sp>
    </p:spTree>
    <p:extLst>
      <p:ext uri="{BB962C8B-B14F-4D97-AF65-F5344CB8AC3E}">
        <p14:creationId xmlns:p14="http://schemas.microsoft.com/office/powerpoint/2010/main" val="1613575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that chronological ordering, we gathered all of the intensity scores for any emotion endorsed during an event.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separated by valence</a:t>
            </a:r>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39</a:t>
            </a:fld>
            <a:endParaRPr lang="en-US"/>
          </a:p>
        </p:txBody>
      </p:sp>
    </p:spTree>
    <p:extLst>
      <p:ext uri="{BB962C8B-B14F-4D97-AF65-F5344CB8AC3E}">
        <p14:creationId xmlns:p14="http://schemas.microsoft.com/office/powerpoint/2010/main" val="4243619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appropriate regulation strategy serves to </a:t>
            </a:r>
          </a:p>
          <a:p>
            <a:endParaRPr lang="en-US" dirty="0"/>
          </a:p>
          <a:p>
            <a:r>
              <a:rPr lang="en-US" dirty="0"/>
              <a:t>rebalance</a:t>
            </a:r>
            <a:r>
              <a:rPr lang="en-US" baseline="0" dirty="0"/>
              <a:t> those emotions in line with an individual’s larger emotional goals. </a:t>
            </a:r>
          </a:p>
        </p:txBody>
      </p:sp>
      <p:sp>
        <p:nvSpPr>
          <p:cNvPr id="4" name="Slide Number Placeholder 3"/>
          <p:cNvSpPr>
            <a:spLocks noGrp="1"/>
          </p:cNvSpPr>
          <p:nvPr>
            <p:ph type="sldNum" sz="quarter" idx="5"/>
          </p:nvPr>
        </p:nvSpPr>
        <p:spPr/>
        <p:txBody>
          <a:bodyPr/>
          <a:lstStyle/>
          <a:p>
            <a:fld id="{2BCD780D-AFF0-4875-B9AC-BABCE7BE7712}" type="slidenum">
              <a:rPr lang="en-US" smtClean="0"/>
              <a:t>4</a:t>
            </a:fld>
            <a:endParaRPr lang="en-US"/>
          </a:p>
        </p:txBody>
      </p:sp>
    </p:spTree>
    <p:extLst>
      <p:ext uri="{BB962C8B-B14F-4D97-AF65-F5344CB8AC3E}">
        <p14:creationId xmlns:p14="http://schemas.microsoft.com/office/powerpoint/2010/main" val="868089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separated by valence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Summed the total</a:t>
            </a:r>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40</a:t>
            </a:fld>
            <a:endParaRPr lang="en-US"/>
          </a:p>
        </p:txBody>
      </p:sp>
    </p:spTree>
    <p:extLst>
      <p:ext uri="{BB962C8B-B14F-4D97-AF65-F5344CB8AC3E}">
        <p14:creationId xmlns:p14="http://schemas.microsoft.com/office/powerpoint/2010/main" val="88219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Summed the total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found the difference between them.</a:t>
            </a:r>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41</a:t>
            </a:fld>
            <a:endParaRPr lang="en-US"/>
          </a:p>
        </p:txBody>
      </p:sp>
    </p:spTree>
    <p:extLst>
      <p:ext uri="{BB962C8B-B14F-4D97-AF65-F5344CB8AC3E}">
        <p14:creationId xmlns:p14="http://schemas.microsoft.com/office/powerpoint/2010/main" val="469382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found the difference between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repeated this process for each event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42</a:t>
            </a:fld>
            <a:endParaRPr lang="en-US"/>
          </a:p>
        </p:txBody>
      </p:sp>
    </p:spTree>
    <p:extLst>
      <p:ext uri="{BB962C8B-B14F-4D97-AF65-F5344CB8AC3E}">
        <p14:creationId xmlns:p14="http://schemas.microsoft.com/office/powerpoint/2010/main" val="913419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repeated this process for each event </a:t>
            </a:r>
          </a:p>
          <a:p>
            <a:endParaRPr lang="en-US" dirty="0"/>
          </a:p>
          <a:p>
            <a:r>
              <a:rPr lang="en-US" dirty="0"/>
              <a:t>And each participant …</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43</a:t>
            </a:fld>
            <a:endParaRPr lang="en-US"/>
          </a:p>
        </p:txBody>
      </p:sp>
    </p:spTree>
    <p:extLst>
      <p:ext uri="{BB962C8B-B14F-4D97-AF65-F5344CB8AC3E}">
        <p14:creationId xmlns:p14="http://schemas.microsoft.com/office/powerpoint/2010/main" val="3415810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each participant, and then we regressed across events using a two-level hierarchical model. Our fixed effect was Event and our random effect was Participant. Using a multilevel model allows us to better account for variances across these levels and explore the relationship without concerns for independence violations in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44</a:t>
            </a:fld>
            <a:endParaRPr lang="en-US"/>
          </a:p>
        </p:txBody>
      </p:sp>
    </p:spTree>
    <p:extLst>
      <p:ext uri="{BB962C8B-B14F-4D97-AF65-F5344CB8AC3E}">
        <p14:creationId xmlns:p14="http://schemas.microsoft.com/office/powerpoint/2010/main" val="355103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each participant, and then we regressed across events using a two-level hierarchical model. Our first-level unit and fixed effect were the Events and the second level, random effect were participants. The reason that we chose this over something like a standard linear regression is to better account for variance on each level. Our events did not occur in isolation and participants experienced these events them in groups. Using a multilevel model allows us to study this relationship without concerns for violating the independence of the data.  </a:t>
            </a:r>
          </a:p>
          <a:p>
            <a:endParaRPr lang="en-US" dirty="0"/>
          </a:p>
          <a:p>
            <a:r>
              <a:rPr lang="en-US" dirty="0"/>
              <a:t>This will provide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Models of on a participant-by-participant level, as well as </a:t>
            </a:r>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45</a:t>
            </a:fld>
            <a:endParaRPr lang="en-US"/>
          </a:p>
        </p:txBody>
      </p:sp>
    </p:spTree>
    <p:extLst>
      <p:ext uri="{BB962C8B-B14F-4D97-AF65-F5344CB8AC3E}">
        <p14:creationId xmlns:p14="http://schemas.microsoft.com/office/powerpoint/2010/main" val="2514338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each participant, and then we regressed across events using a two-level hierarchical model. </a:t>
            </a:r>
          </a:p>
          <a:p>
            <a:endParaRPr lang="en-US" dirty="0"/>
          </a:p>
          <a:p>
            <a:r>
              <a:rPr lang="en-US" dirty="0"/>
              <a:t>Our first-level unit and fixed effect were the Events and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46</a:t>
            </a:fld>
            <a:endParaRPr lang="en-US"/>
          </a:p>
        </p:txBody>
      </p:sp>
    </p:spTree>
    <p:extLst>
      <p:ext uri="{BB962C8B-B14F-4D97-AF65-F5344CB8AC3E}">
        <p14:creationId xmlns:p14="http://schemas.microsoft.com/office/powerpoint/2010/main" val="2100456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47</a:t>
            </a:fld>
            <a:endParaRPr lang="en-US"/>
          </a:p>
        </p:txBody>
      </p:sp>
    </p:spTree>
    <p:extLst>
      <p:ext uri="{BB962C8B-B14F-4D97-AF65-F5344CB8AC3E}">
        <p14:creationId xmlns:p14="http://schemas.microsoft.com/office/powerpoint/2010/main" val="950379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of on a participant-by-participant level, as well as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Among all participants.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48</a:t>
            </a:fld>
            <a:endParaRPr lang="en-US"/>
          </a:p>
        </p:txBody>
      </p:sp>
    </p:spTree>
    <p:extLst>
      <p:ext uri="{BB962C8B-B14F-4D97-AF65-F5344CB8AC3E}">
        <p14:creationId xmlns:p14="http://schemas.microsoft.com/office/powerpoint/2010/main" val="3291534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all participants. </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49</a:t>
            </a:fld>
            <a:endParaRPr lang="en-US"/>
          </a:p>
        </p:txBody>
      </p:sp>
    </p:spTree>
    <p:extLst>
      <p:ext uri="{BB962C8B-B14F-4D97-AF65-F5344CB8AC3E}">
        <p14:creationId xmlns:p14="http://schemas.microsoft.com/office/powerpoint/2010/main" val="27402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robust literature linking implementation of regulation strategies to variances in academic performance, health outcomes, economic achievement, and mental well-being. </a:t>
            </a:r>
            <a:r>
              <a:rPr lang="en-US" dirty="0"/>
              <a:t>Emotion regulation has enjoyed its fair share of attention in the literature because of its connection to these real-world outcomes. However, when we look a little deeper….</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5</a:t>
            </a:fld>
            <a:endParaRPr lang="en-US"/>
          </a:p>
        </p:txBody>
      </p:sp>
    </p:spTree>
    <p:extLst>
      <p:ext uri="{BB962C8B-B14F-4D97-AF65-F5344CB8AC3E}">
        <p14:creationId xmlns:p14="http://schemas.microsoft.com/office/powerpoint/2010/main" val="1561348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method, we found support for our hypothesis that valence did increase in positivity over time, although the effect size was modest. </a:t>
            </a:r>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50</a:t>
            </a:fld>
            <a:endParaRPr lang="en-US"/>
          </a:p>
        </p:txBody>
      </p:sp>
    </p:spTree>
    <p:extLst>
      <p:ext uri="{BB962C8B-B14F-4D97-AF65-F5344CB8AC3E}">
        <p14:creationId xmlns:p14="http://schemas.microsoft.com/office/powerpoint/2010/main" val="3016776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our X axis, we’ve charted the subjective events from 1 through 10 for each participant. The Y axis represents the difference between the </a:t>
            </a:r>
            <a:r>
              <a:rPr lang="en-US" dirty="0" err="1"/>
              <a:t>valenced</a:t>
            </a:r>
            <a:r>
              <a:rPr lang="en-US" dirty="0"/>
              <a:t> intensities. As the Y axis increases, the positivity of the event increases. A score of 0 would suggest that the positive and negative intensities were balanced with each other for that event. </a:t>
            </a:r>
          </a:p>
          <a:p>
            <a:endParaRPr lang="en-US" dirty="0"/>
          </a:p>
          <a:p>
            <a:r>
              <a:rPr lang="en-US" dirty="0"/>
              <a:t>We then see the trendlines on a participant by participant level, each with a slope and intercept unique to a participant. </a:t>
            </a:r>
          </a:p>
          <a:p>
            <a:endParaRPr lang="en-US" dirty="0"/>
          </a:p>
          <a:p>
            <a:r>
              <a:rPr lang="en-US" dirty="0"/>
              <a:t> </a:t>
            </a:r>
          </a:p>
        </p:txBody>
      </p:sp>
      <p:sp>
        <p:nvSpPr>
          <p:cNvPr id="4" name="Slide Number Placeholder 3"/>
          <p:cNvSpPr>
            <a:spLocks noGrp="1"/>
          </p:cNvSpPr>
          <p:nvPr>
            <p:ph type="sldNum" sz="quarter" idx="5"/>
          </p:nvPr>
        </p:nvSpPr>
        <p:spPr/>
        <p:txBody>
          <a:bodyPr/>
          <a:lstStyle/>
          <a:p>
            <a:fld id="{2BCD780D-AFF0-4875-B9AC-BABCE7BE7712}" type="slidenum">
              <a:rPr lang="en-US" smtClean="0"/>
              <a:t>51</a:t>
            </a:fld>
            <a:endParaRPr lang="en-US"/>
          </a:p>
        </p:txBody>
      </p:sp>
    </p:spTree>
    <p:extLst>
      <p:ext uri="{BB962C8B-B14F-4D97-AF65-F5344CB8AC3E}">
        <p14:creationId xmlns:p14="http://schemas.microsoft.com/office/powerpoint/2010/main" val="313357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52</a:t>
            </a:fld>
            <a:endParaRPr lang="en-US"/>
          </a:p>
        </p:txBody>
      </p:sp>
    </p:spTree>
    <p:extLst>
      <p:ext uri="{BB962C8B-B14F-4D97-AF65-F5344CB8AC3E}">
        <p14:creationId xmlns:p14="http://schemas.microsoft.com/office/powerpoint/2010/main" val="3582153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53</a:t>
            </a:fld>
            <a:endParaRPr lang="en-US"/>
          </a:p>
        </p:txBody>
      </p:sp>
    </p:spTree>
    <p:extLst>
      <p:ext uri="{BB962C8B-B14F-4D97-AF65-F5344CB8AC3E}">
        <p14:creationId xmlns:p14="http://schemas.microsoft.com/office/powerpoint/2010/main" val="3004200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participants, we see that small, but fairly consistent trend towards positivity, represented by the redline. </a:t>
            </a:r>
          </a:p>
        </p:txBody>
      </p:sp>
      <p:sp>
        <p:nvSpPr>
          <p:cNvPr id="4" name="Slide Number Placeholder 3"/>
          <p:cNvSpPr>
            <a:spLocks noGrp="1"/>
          </p:cNvSpPr>
          <p:nvPr>
            <p:ph type="sldNum" sz="quarter" idx="5"/>
          </p:nvPr>
        </p:nvSpPr>
        <p:spPr/>
        <p:txBody>
          <a:bodyPr/>
          <a:lstStyle/>
          <a:p>
            <a:fld id="{2BCD780D-AFF0-4875-B9AC-BABCE7BE7712}" type="slidenum">
              <a:rPr lang="en-US" smtClean="0"/>
              <a:t>54</a:t>
            </a:fld>
            <a:endParaRPr lang="en-US"/>
          </a:p>
        </p:txBody>
      </p:sp>
    </p:spTree>
    <p:extLst>
      <p:ext uri="{BB962C8B-B14F-4D97-AF65-F5344CB8AC3E}">
        <p14:creationId xmlns:p14="http://schemas.microsoft.com/office/powerpoint/2010/main" val="1908642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participants, we see that small, but fairly consistent trend towards positivity, represented by the redline. On average, individual's first emotional experience was more negative than positive, but each subsequent event was rated 0.2 points higher than the previous, culminating in a final event that was nearly equal in positive and negative intensity. Although it’s a modest effect size, it’s really cool to see the emotional experience change so much in 30 minutes. This might suggest that regulation is happening; that individuals are minimizing negative emotions and maximizing positive ones…</a:t>
            </a:r>
          </a:p>
        </p:txBody>
      </p:sp>
      <p:sp>
        <p:nvSpPr>
          <p:cNvPr id="4" name="Slide Number Placeholder 3"/>
          <p:cNvSpPr>
            <a:spLocks noGrp="1"/>
          </p:cNvSpPr>
          <p:nvPr>
            <p:ph type="sldNum" sz="quarter" idx="5"/>
          </p:nvPr>
        </p:nvSpPr>
        <p:spPr/>
        <p:txBody>
          <a:bodyPr/>
          <a:lstStyle/>
          <a:p>
            <a:fld id="{2BCD780D-AFF0-4875-B9AC-BABCE7BE7712}" type="slidenum">
              <a:rPr lang="en-US" smtClean="0"/>
              <a:t>55</a:t>
            </a:fld>
            <a:endParaRPr lang="en-US"/>
          </a:p>
        </p:txBody>
      </p:sp>
    </p:spTree>
    <p:extLst>
      <p:ext uri="{BB962C8B-B14F-4D97-AF65-F5344CB8AC3E}">
        <p14:creationId xmlns:p14="http://schemas.microsoft.com/office/powerpoint/2010/main" val="3533215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is there a statistically significant difference how its occurring? That is to say: Do people attempt to regulate negative emotions </a:t>
            </a:r>
            <a:r>
              <a:rPr lang="en-US" dirty="0" err="1"/>
              <a:t>moreso</a:t>
            </a:r>
            <a:r>
              <a:rPr lang="en-US" dirty="0"/>
              <a:t> than positive ones. </a:t>
            </a:r>
          </a:p>
        </p:txBody>
      </p:sp>
      <p:sp>
        <p:nvSpPr>
          <p:cNvPr id="4" name="Slide Number Placeholder 3"/>
          <p:cNvSpPr>
            <a:spLocks noGrp="1"/>
          </p:cNvSpPr>
          <p:nvPr>
            <p:ph type="sldNum" sz="quarter" idx="5"/>
          </p:nvPr>
        </p:nvSpPr>
        <p:spPr/>
        <p:txBody>
          <a:bodyPr/>
          <a:lstStyle/>
          <a:p>
            <a:fld id="{2BCD780D-AFF0-4875-B9AC-BABCE7BE7712}" type="slidenum">
              <a:rPr lang="en-US" smtClean="0"/>
              <a:t>56</a:t>
            </a:fld>
            <a:endParaRPr lang="en-US"/>
          </a:p>
        </p:txBody>
      </p:sp>
    </p:spTree>
    <p:extLst>
      <p:ext uri="{BB962C8B-B14F-4D97-AF65-F5344CB8AC3E}">
        <p14:creationId xmlns:p14="http://schemas.microsoft.com/office/powerpoint/2010/main" val="22553494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collected intensity scores, but used the regulation intensity this time, rather than the emotional intensity. </a:t>
            </a:r>
          </a:p>
          <a:p>
            <a:endParaRPr lang="en-US" dirty="0"/>
          </a:p>
          <a:p>
            <a:r>
              <a:rPr lang="en-US" dirty="0"/>
              <a:t>We separated by valence…</a:t>
            </a:r>
          </a:p>
        </p:txBody>
      </p:sp>
      <p:sp>
        <p:nvSpPr>
          <p:cNvPr id="4" name="Slide Number Placeholder 3"/>
          <p:cNvSpPr>
            <a:spLocks noGrp="1"/>
          </p:cNvSpPr>
          <p:nvPr>
            <p:ph type="sldNum" sz="quarter" idx="5"/>
          </p:nvPr>
        </p:nvSpPr>
        <p:spPr/>
        <p:txBody>
          <a:bodyPr/>
          <a:lstStyle/>
          <a:p>
            <a:fld id="{2BCD780D-AFF0-4875-B9AC-BABCE7BE7712}" type="slidenum">
              <a:rPr lang="en-US" smtClean="0"/>
              <a:t>57</a:t>
            </a:fld>
            <a:endParaRPr lang="en-US"/>
          </a:p>
        </p:txBody>
      </p:sp>
    </p:spTree>
    <p:extLst>
      <p:ext uri="{BB962C8B-B14F-4D97-AF65-F5344CB8AC3E}">
        <p14:creationId xmlns:p14="http://schemas.microsoft.com/office/powerpoint/2010/main" val="24988438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separated by valence…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calculated the mean positive regulation intensity by valence grouping.</a:t>
            </a:r>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58</a:t>
            </a:fld>
            <a:endParaRPr lang="en-US"/>
          </a:p>
        </p:txBody>
      </p:sp>
    </p:spTree>
    <p:extLst>
      <p:ext uri="{BB962C8B-B14F-4D97-AF65-F5344CB8AC3E}">
        <p14:creationId xmlns:p14="http://schemas.microsoft.com/office/powerpoint/2010/main" val="38099843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calculated the mean positive regulation intensity by valence grouping.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repeated the process for each event and each participant</a:t>
            </a:r>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59</a:t>
            </a:fld>
            <a:endParaRPr lang="en-US"/>
          </a:p>
        </p:txBody>
      </p:sp>
    </p:spTree>
    <p:extLst>
      <p:ext uri="{BB962C8B-B14F-4D97-AF65-F5344CB8AC3E}">
        <p14:creationId xmlns:p14="http://schemas.microsoft.com/office/powerpoint/2010/main" val="2258098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we know little about how emotion regulation functions in the real world. Prior research directly instructed participants to use specific strategies to modify emotions. We still don’t understand how and how often individuals spontaneously regulate their emotions. There’s been a sizeable amount of research in the past few years in unguided emotion regulation, though. </a:t>
            </a:r>
          </a:p>
        </p:txBody>
      </p:sp>
      <p:sp>
        <p:nvSpPr>
          <p:cNvPr id="4" name="Slide Number Placeholder 3"/>
          <p:cNvSpPr>
            <a:spLocks noGrp="1"/>
          </p:cNvSpPr>
          <p:nvPr>
            <p:ph type="sldNum" sz="quarter" idx="5"/>
          </p:nvPr>
        </p:nvSpPr>
        <p:spPr/>
        <p:txBody>
          <a:bodyPr/>
          <a:lstStyle/>
          <a:p>
            <a:fld id="{2BCD780D-AFF0-4875-B9AC-BABCE7BE7712}" type="slidenum">
              <a:rPr lang="en-US" smtClean="0"/>
              <a:t>6</a:t>
            </a:fld>
            <a:endParaRPr lang="en-US"/>
          </a:p>
        </p:txBody>
      </p:sp>
    </p:spTree>
    <p:extLst>
      <p:ext uri="{BB962C8B-B14F-4D97-AF65-F5344CB8AC3E}">
        <p14:creationId xmlns:p14="http://schemas.microsoft.com/office/powerpoint/2010/main" val="2418857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repeated the process for each event and each participant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ran a within subjects ANOVA. In this case, temporal ordering wasn’t significant to our hypothesis and could be ignored.</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60</a:t>
            </a:fld>
            <a:endParaRPr lang="en-US"/>
          </a:p>
        </p:txBody>
      </p:sp>
    </p:spTree>
    <p:extLst>
      <p:ext uri="{BB962C8B-B14F-4D97-AF65-F5344CB8AC3E}">
        <p14:creationId xmlns:p14="http://schemas.microsoft.com/office/powerpoint/2010/main" val="1406283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ran a within subjects ANOVA. In this case, temporal ordering wasn’t significant to our hypothesis and could be ignored.</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61</a:t>
            </a:fld>
            <a:endParaRPr lang="en-US"/>
          </a:p>
        </p:txBody>
      </p:sp>
    </p:spTree>
    <p:extLst>
      <p:ext uri="{BB962C8B-B14F-4D97-AF65-F5344CB8AC3E}">
        <p14:creationId xmlns:p14="http://schemas.microsoft.com/office/powerpoint/2010/main" val="5505146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suggest that individuals are more likely to regulate negative emotions than positive ones. </a:t>
            </a:r>
          </a:p>
        </p:txBody>
      </p:sp>
      <p:sp>
        <p:nvSpPr>
          <p:cNvPr id="4" name="Slide Number Placeholder 3"/>
          <p:cNvSpPr>
            <a:spLocks noGrp="1"/>
          </p:cNvSpPr>
          <p:nvPr>
            <p:ph type="sldNum" sz="quarter" idx="5"/>
          </p:nvPr>
        </p:nvSpPr>
        <p:spPr/>
        <p:txBody>
          <a:bodyPr/>
          <a:lstStyle/>
          <a:p>
            <a:fld id="{2BCD780D-AFF0-4875-B9AC-BABCE7BE7712}" type="slidenum">
              <a:rPr lang="en-US" smtClean="0"/>
              <a:t>62</a:t>
            </a:fld>
            <a:endParaRPr lang="en-US"/>
          </a:p>
        </p:txBody>
      </p:sp>
    </p:spTree>
    <p:extLst>
      <p:ext uri="{BB962C8B-B14F-4D97-AF65-F5344CB8AC3E}">
        <p14:creationId xmlns:p14="http://schemas.microsoft.com/office/powerpoint/2010/main" val="38288636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the average intensity response on the Y axis again and average regulation attempt on the X axis. We’re looking at the average intensity of regulation response graphed. Although the premise seems commonsensical, the fact that even in a haunted house, in which an individual’s goal arguably might be to feel fear, we still see a tendency to apply strategies differently by valence is pretty interesting.</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63</a:t>
            </a:fld>
            <a:endParaRPr lang="en-US"/>
          </a:p>
        </p:txBody>
      </p:sp>
    </p:spTree>
    <p:extLst>
      <p:ext uri="{BB962C8B-B14F-4D97-AF65-F5344CB8AC3E}">
        <p14:creationId xmlns:p14="http://schemas.microsoft.com/office/powerpoint/2010/main" val="12281554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last hypothesis, that intensity would decrease across events, it was a simpler process. </a:t>
            </a:r>
          </a:p>
        </p:txBody>
      </p:sp>
      <p:sp>
        <p:nvSpPr>
          <p:cNvPr id="4" name="Slide Number Placeholder 3"/>
          <p:cNvSpPr>
            <a:spLocks noGrp="1"/>
          </p:cNvSpPr>
          <p:nvPr>
            <p:ph type="sldNum" sz="quarter" idx="5"/>
          </p:nvPr>
        </p:nvSpPr>
        <p:spPr/>
        <p:txBody>
          <a:bodyPr/>
          <a:lstStyle/>
          <a:p>
            <a:fld id="{2BCD780D-AFF0-4875-B9AC-BABCE7BE7712}" type="slidenum">
              <a:rPr lang="en-US" smtClean="0"/>
              <a:t>64</a:t>
            </a:fld>
            <a:endParaRPr lang="en-US"/>
          </a:p>
        </p:txBody>
      </p:sp>
    </p:spTree>
    <p:extLst>
      <p:ext uri="{BB962C8B-B14F-4D97-AF65-F5344CB8AC3E}">
        <p14:creationId xmlns:p14="http://schemas.microsoft.com/office/powerpoint/2010/main" val="36708881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gathered all of the intensity scores for any emotion endorsed during an event, but did not separate by valence. </a:t>
            </a:r>
          </a:p>
          <a:p>
            <a:endParaRPr lang="en-US" dirty="0"/>
          </a:p>
          <a:p>
            <a:r>
              <a:rPr lang="en-US" dirty="0"/>
              <a:t>Instead mean emotion intensity ratings were calculated for each event. </a:t>
            </a:r>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65</a:t>
            </a:fld>
            <a:endParaRPr lang="en-US"/>
          </a:p>
        </p:txBody>
      </p:sp>
    </p:spTree>
    <p:extLst>
      <p:ext uri="{BB962C8B-B14F-4D97-AF65-F5344CB8AC3E}">
        <p14:creationId xmlns:p14="http://schemas.microsoft.com/office/powerpoint/2010/main" val="1689228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across individuals as well.  </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66</a:t>
            </a:fld>
            <a:endParaRPr lang="en-US"/>
          </a:p>
        </p:txBody>
      </p:sp>
    </p:spTree>
    <p:extLst>
      <p:ext uri="{BB962C8B-B14F-4D97-AF65-F5344CB8AC3E}">
        <p14:creationId xmlns:p14="http://schemas.microsoft.com/office/powerpoint/2010/main" val="33055135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across individuals as well. We ran this through another multi-level model using the same basic parameters as hypothesis 1. </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67</a:t>
            </a:fld>
            <a:endParaRPr lang="en-US"/>
          </a:p>
        </p:txBody>
      </p:sp>
    </p:spTree>
    <p:extLst>
      <p:ext uri="{BB962C8B-B14F-4D97-AF65-F5344CB8AC3E}">
        <p14:creationId xmlns:p14="http://schemas.microsoft.com/office/powerpoint/2010/main" val="34691778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enough, we found that it did NOT decrease across events. This was really interesting for us, as the affective adaptation literature might suggest that habituation effects would show in the time within the house. So, we have to ask, </a:t>
            </a:r>
          </a:p>
          <a:p>
            <a:endParaRPr lang="en-US" dirty="0"/>
          </a:p>
          <a:p>
            <a:r>
              <a:rPr lang="en-US" dirty="0"/>
              <a:t>what’s going on?</a:t>
            </a:r>
          </a:p>
        </p:txBody>
      </p:sp>
      <p:sp>
        <p:nvSpPr>
          <p:cNvPr id="4" name="Slide Number Placeholder 3"/>
          <p:cNvSpPr>
            <a:spLocks noGrp="1"/>
          </p:cNvSpPr>
          <p:nvPr>
            <p:ph type="sldNum" sz="quarter" idx="5"/>
          </p:nvPr>
        </p:nvSpPr>
        <p:spPr/>
        <p:txBody>
          <a:bodyPr/>
          <a:lstStyle/>
          <a:p>
            <a:fld id="{2BCD780D-AFF0-4875-B9AC-BABCE7BE7712}" type="slidenum">
              <a:rPr lang="en-US" smtClean="0"/>
              <a:t>68</a:t>
            </a:fld>
            <a:endParaRPr lang="en-US"/>
          </a:p>
        </p:txBody>
      </p:sp>
    </p:spTree>
    <p:extLst>
      <p:ext uri="{BB962C8B-B14F-4D97-AF65-F5344CB8AC3E}">
        <p14:creationId xmlns:p14="http://schemas.microsoft.com/office/powerpoint/2010/main" val="12013382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the variability within the house likely makes it difficult for individuals to acclimate. Given that each section is themed and the nature of the stimuli changes with each theme, individuals may acclimate within section, but fail to generalize across sections. Furthermore, much of the stimulation within the house was auditory, and there’s a fairly robust literature documenting that auditory stimulation is extremely difficult to adapt to. Frederick and Loewenstein, for a fitting example, found that individuals more readily adapt to incarceration than unpleasant noises. Lastly, it’s a streamlined environment designed to be entertaining. If people weren’t having intense emotions throughout Terror Behind the Walls, there’d probably be a line of people at the door wanting their money back, so we could really just think of this as a manipulation check to test whether the actors deserve raises. </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69</a:t>
            </a:fld>
            <a:endParaRPr lang="en-US"/>
          </a:p>
        </p:txBody>
      </p:sp>
    </p:spTree>
    <p:extLst>
      <p:ext uri="{BB962C8B-B14F-4D97-AF65-F5344CB8AC3E}">
        <p14:creationId xmlns:p14="http://schemas.microsoft.com/office/powerpoint/2010/main" val="508446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example of an experimental paradigm used by Tal </a:t>
            </a:r>
            <a:r>
              <a:rPr lang="en-US" dirty="0" err="1"/>
              <a:t>Shafir</a:t>
            </a:r>
            <a:r>
              <a:rPr lang="en-US" dirty="0"/>
              <a:t> and her coauthors. </a:t>
            </a:r>
          </a:p>
          <a:p>
            <a:endParaRPr lang="en-US" dirty="0"/>
          </a:p>
          <a:p>
            <a:r>
              <a:rPr lang="en-US" dirty="0"/>
              <a:t>Participants were connected to an EEG </a:t>
            </a:r>
          </a:p>
          <a:p>
            <a:endParaRPr lang="en-US" dirty="0"/>
          </a:p>
          <a:p>
            <a:r>
              <a:rPr lang="en-US" dirty="0"/>
              <a:t>and presented with emotionally-</a:t>
            </a:r>
            <a:r>
              <a:rPr lang="en-US" dirty="0" err="1"/>
              <a:t>valenced</a:t>
            </a:r>
            <a:r>
              <a:rPr lang="en-US" dirty="0"/>
              <a:t> stimuli from the IAPS </a:t>
            </a:r>
            <a:r>
              <a:rPr lang="en-US" dirty="0" err="1"/>
              <a:t>pictoral</a:t>
            </a:r>
            <a:r>
              <a:rPr lang="en-US" dirty="0"/>
              <a:t> set . The images were of random intensity. </a:t>
            </a:r>
          </a:p>
          <a:p>
            <a:endParaRPr lang="en-US" dirty="0"/>
          </a:p>
          <a:p>
            <a:r>
              <a:rPr lang="en-US" dirty="0"/>
              <a:t>After being..</a:t>
            </a:r>
          </a:p>
        </p:txBody>
      </p:sp>
      <p:sp>
        <p:nvSpPr>
          <p:cNvPr id="4" name="Slide Number Placeholder 3"/>
          <p:cNvSpPr>
            <a:spLocks noGrp="1"/>
          </p:cNvSpPr>
          <p:nvPr>
            <p:ph type="sldNum" sz="quarter" idx="5"/>
          </p:nvPr>
        </p:nvSpPr>
        <p:spPr/>
        <p:txBody>
          <a:bodyPr/>
          <a:lstStyle/>
          <a:p>
            <a:fld id="{2BCD780D-AFF0-4875-B9AC-BABCE7BE7712}" type="slidenum">
              <a:rPr lang="en-US" smtClean="0"/>
              <a:t>7</a:t>
            </a:fld>
            <a:endParaRPr lang="en-US"/>
          </a:p>
        </p:txBody>
      </p:sp>
    </p:spTree>
    <p:extLst>
      <p:ext uri="{BB962C8B-B14F-4D97-AF65-F5344CB8AC3E}">
        <p14:creationId xmlns:p14="http://schemas.microsoft.com/office/powerpoint/2010/main" val="2447399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we found mixed support for our hypotheses thus far.</a:t>
            </a:r>
          </a:p>
        </p:txBody>
      </p:sp>
      <p:sp>
        <p:nvSpPr>
          <p:cNvPr id="4" name="Slide Number Placeholder 3"/>
          <p:cNvSpPr>
            <a:spLocks noGrp="1"/>
          </p:cNvSpPr>
          <p:nvPr>
            <p:ph type="sldNum" sz="quarter" idx="5"/>
          </p:nvPr>
        </p:nvSpPr>
        <p:spPr/>
        <p:txBody>
          <a:bodyPr/>
          <a:lstStyle/>
          <a:p>
            <a:fld id="{2BCD780D-AFF0-4875-B9AC-BABCE7BE7712}" type="slidenum">
              <a:rPr lang="en-US" smtClean="0"/>
              <a:t>70</a:t>
            </a:fld>
            <a:endParaRPr lang="en-US"/>
          </a:p>
        </p:txBody>
      </p:sp>
    </p:spTree>
    <p:extLst>
      <p:ext uri="{BB962C8B-B14F-4D97-AF65-F5344CB8AC3E}">
        <p14:creationId xmlns:p14="http://schemas.microsoft.com/office/powerpoint/2010/main" val="31788731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 a number of limitations that these analyses suffer from. </a:t>
            </a:r>
          </a:p>
          <a:p>
            <a:endParaRPr lang="en-US" dirty="0"/>
          </a:p>
          <a:p>
            <a:r>
              <a:rPr lang="en-US" dirty="0"/>
              <a:t>For our first pass of analyses, we used the subjective ordering of events that participants had indicated in their post-exposure questionnaires. These may be subject to the effects of some memory biases. </a:t>
            </a:r>
          </a:p>
          <a:p>
            <a:endParaRPr lang="en-US" dirty="0"/>
          </a:p>
          <a:p>
            <a:r>
              <a:rPr lang="en-US" dirty="0"/>
              <a:t>Additionally, there was a notable delay between exposure and data collection, so the vividness of the emotional memories may have suffered from some degradation in that time. </a:t>
            </a:r>
          </a:p>
          <a:p>
            <a:endParaRPr lang="en-US" dirty="0"/>
          </a:p>
          <a:p>
            <a:r>
              <a:rPr lang="en-US" dirty="0"/>
              <a:t>It could also be the case that people didn’t regulate at all, but when asked, they felt obligated to provide a response that fit with what they thought researcher expectations may have been. </a:t>
            </a:r>
          </a:p>
          <a:p>
            <a:endParaRPr lang="en-US" dirty="0"/>
          </a:p>
          <a:p>
            <a:r>
              <a:rPr lang="en-US" dirty="0"/>
              <a:t>As previously noted, there is an imbalance in the size of the valence categories which influenced how our analyses are performed. </a:t>
            </a:r>
          </a:p>
          <a:p>
            <a:endParaRPr lang="en-US" dirty="0"/>
          </a:p>
          <a:p>
            <a:r>
              <a:rPr lang="en-US" dirty="0"/>
              <a:t>As is often the case with studies of this nature, there’s also the possibility of self-selection bias among participants, as participants were aware that the study would occur at Eastern State Penitentiary from the advertisements. </a:t>
            </a:r>
          </a:p>
        </p:txBody>
      </p:sp>
      <p:sp>
        <p:nvSpPr>
          <p:cNvPr id="4" name="Slide Number Placeholder 3"/>
          <p:cNvSpPr>
            <a:spLocks noGrp="1"/>
          </p:cNvSpPr>
          <p:nvPr>
            <p:ph type="sldNum" sz="quarter" idx="5"/>
          </p:nvPr>
        </p:nvSpPr>
        <p:spPr/>
        <p:txBody>
          <a:bodyPr/>
          <a:lstStyle/>
          <a:p>
            <a:fld id="{2BCD780D-AFF0-4875-B9AC-BABCE7BE7712}" type="slidenum">
              <a:rPr lang="en-US" smtClean="0"/>
              <a:t>71</a:t>
            </a:fld>
            <a:endParaRPr lang="en-US"/>
          </a:p>
        </p:txBody>
      </p:sp>
    </p:spTree>
    <p:extLst>
      <p:ext uri="{BB962C8B-B14F-4D97-AF65-F5344CB8AC3E}">
        <p14:creationId xmlns:p14="http://schemas.microsoft.com/office/powerpoint/2010/main" val="35195994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while the setting provides numerous benefits over where previous research has left off, it’s still not a perfect representation of regulation in the real world. But we’re still really just scratching the surface with this dataset. </a:t>
            </a:r>
          </a:p>
        </p:txBody>
      </p:sp>
      <p:sp>
        <p:nvSpPr>
          <p:cNvPr id="4" name="Slide Number Placeholder 3"/>
          <p:cNvSpPr>
            <a:spLocks noGrp="1"/>
          </p:cNvSpPr>
          <p:nvPr>
            <p:ph type="sldNum" sz="quarter" idx="5"/>
          </p:nvPr>
        </p:nvSpPr>
        <p:spPr/>
        <p:txBody>
          <a:bodyPr/>
          <a:lstStyle/>
          <a:p>
            <a:fld id="{2BCD780D-AFF0-4875-B9AC-BABCE7BE7712}" type="slidenum">
              <a:rPr lang="en-US" smtClean="0"/>
              <a:t>72</a:t>
            </a:fld>
            <a:endParaRPr lang="en-US"/>
          </a:p>
        </p:txBody>
      </p:sp>
    </p:spTree>
    <p:extLst>
      <p:ext uri="{BB962C8B-B14F-4D97-AF65-F5344CB8AC3E}">
        <p14:creationId xmlns:p14="http://schemas.microsoft.com/office/powerpoint/2010/main" val="35434331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tell you where we want to take this research. </a:t>
            </a:r>
          </a:p>
          <a:p>
            <a:endParaRPr lang="en-US" dirty="0"/>
          </a:p>
          <a:p>
            <a:r>
              <a:rPr lang="en-US" dirty="0"/>
              <a:t>First and foremost, we hope to explore strategy choice as a function of emotional intensity. </a:t>
            </a:r>
          </a:p>
        </p:txBody>
      </p:sp>
      <p:sp>
        <p:nvSpPr>
          <p:cNvPr id="4" name="Slide Number Placeholder 3"/>
          <p:cNvSpPr>
            <a:spLocks noGrp="1"/>
          </p:cNvSpPr>
          <p:nvPr>
            <p:ph type="sldNum" sz="quarter" idx="5"/>
          </p:nvPr>
        </p:nvSpPr>
        <p:spPr/>
        <p:txBody>
          <a:bodyPr/>
          <a:lstStyle/>
          <a:p>
            <a:fld id="{2BCD780D-AFF0-4875-B9AC-BABCE7BE7712}" type="slidenum">
              <a:rPr lang="en-US" smtClean="0"/>
              <a:t>73</a:t>
            </a:fld>
            <a:endParaRPr lang="en-US"/>
          </a:p>
        </p:txBody>
      </p:sp>
    </p:spTree>
    <p:extLst>
      <p:ext uri="{BB962C8B-B14F-4D97-AF65-F5344CB8AC3E}">
        <p14:creationId xmlns:p14="http://schemas.microsoft.com/office/powerpoint/2010/main" val="1852752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Qualtrics survey, participants also indicated how they attempted to regulate their emotions for each event. </a:t>
            </a:r>
          </a:p>
          <a:p>
            <a:endParaRPr lang="en-US" dirty="0"/>
          </a:p>
          <a:p>
            <a:r>
              <a:rPr lang="en-US" dirty="0"/>
              <a:t>By using independent, trained, and hypothesis-blind raters to categorize these responses, we can explore how intensity shapes strategy choice, and this is an important question </a:t>
            </a:r>
          </a:p>
        </p:txBody>
      </p:sp>
      <p:sp>
        <p:nvSpPr>
          <p:cNvPr id="4" name="Slide Number Placeholder 3"/>
          <p:cNvSpPr>
            <a:spLocks noGrp="1"/>
          </p:cNvSpPr>
          <p:nvPr>
            <p:ph type="sldNum" sz="quarter" idx="5"/>
          </p:nvPr>
        </p:nvSpPr>
        <p:spPr/>
        <p:txBody>
          <a:bodyPr/>
          <a:lstStyle/>
          <a:p>
            <a:fld id="{2BCD780D-AFF0-4875-B9AC-BABCE7BE7712}" type="slidenum">
              <a:rPr lang="en-US" smtClean="0"/>
              <a:t>74</a:t>
            </a:fld>
            <a:endParaRPr lang="en-US"/>
          </a:p>
        </p:txBody>
      </p:sp>
    </p:spTree>
    <p:extLst>
      <p:ext uri="{BB962C8B-B14F-4D97-AF65-F5344CB8AC3E}">
        <p14:creationId xmlns:p14="http://schemas.microsoft.com/office/powerpoint/2010/main" val="6744335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regulation strategies are not monolithic. Lab studies suggest that they have strengths and weaknesses just like any other tools that you might imagine</a:t>
            </a:r>
            <a:r>
              <a:rPr lang="en-US" baseline="0" dirty="0"/>
              <a:t>. The efficacy of different strategies varies with situation demands. That is to say that not all strategies produce the same results as scenarios change. </a:t>
            </a:r>
            <a:r>
              <a:rPr lang="en-US" baseline="0" dirty="0" err="1"/>
              <a:t>Sheppes</a:t>
            </a:r>
            <a:r>
              <a:rPr lang="en-US" baseline="0" dirty="0"/>
              <a:t> and coauthors highlighted that strategies that require the regulator to engage with emotional content are more effective at modulating low-intensity emotional stimuli. Disengagement strategies better modulated high-intensity emotional stimuli. So what do we mean when we say engagement and strategies? Engagement strategies, like reappraisal, demand that the regulator cognitively analyzes the incoming stimuli to a greater degree than disengagement strategies, like distraction, do. Engagement strategies demand that you </a:t>
            </a:r>
            <a:r>
              <a:rPr lang="en-US" b="1" u="sng" baseline="0" dirty="0"/>
              <a:t>engage</a:t>
            </a:r>
            <a:r>
              <a:rPr lang="en-US" baseline="0" dirty="0"/>
              <a:t> with the stimulus. In the context of this study, we might see reappraisal if a participant reported reminding themselves that the people behind the masks are just actors and not going to hurt them. An example of distraction might be choosing to look down at your feet rather than look at the actors.</a:t>
            </a:r>
          </a:p>
          <a:p>
            <a:endParaRPr lang="en-US" baseline="0" dirty="0"/>
          </a:p>
        </p:txBody>
      </p:sp>
      <p:sp>
        <p:nvSpPr>
          <p:cNvPr id="4" name="Slide Number Placeholder 3"/>
          <p:cNvSpPr>
            <a:spLocks noGrp="1"/>
          </p:cNvSpPr>
          <p:nvPr>
            <p:ph type="sldNum" sz="quarter" idx="5"/>
          </p:nvPr>
        </p:nvSpPr>
        <p:spPr/>
        <p:txBody>
          <a:bodyPr/>
          <a:lstStyle/>
          <a:p>
            <a:fld id="{2BCD780D-AFF0-4875-B9AC-BABCE7BE7712}" type="slidenum">
              <a:rPr lang="en-US" smtClean="0"/>
              <a:t>75</a:t>
            </a:fld>
            <a:endParaRPr lang="en-US"/>
          </a:p>
        </p:txBody>
      </p:sp>
    </p:spTree>
    <p:extLst>
      <p:ext uri="{BB962C8B-B14F-4D97-AF65-F5344CB8AC3E}">
        <p14:creationId xmlns:p14="http://schemas.microsoft.com/office/powerpoint/2010/main" val="27565867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hypotheses could stretch well beyond downregulating negative emotions. Given the high representation of positive emotions, it’s also to explore how and why individuals upregulate and the strategies used in those cases.</a:t>
            </a:r>
          </a:p>
        </p:txBody>
      </p:sp>
      <p:sp>
        <p:nvSpPr>
          <p:cNvPr id="4" name="Slide Number Placeholder 3"/>
          <p:cNvSpPr>
            <a:spLocks noGrp="1"/>
          </p:cNvSpPr>
          <p:nvPr>
            <p:ph type="sldNum" sz="quarter" idx="5"/>
          </p:nvPr>
        </p:nvSpPr>
        <p:spPr/>
        <p:txBody>
          <a:bodyPr/>
          <a:lstStyle/>
          <a:p>
            <a:fld id="{2BCD780D-AFF0-4875-B9AC-BABCE7BE7712}" type="slidenum">
              <a:rPr lang="en-US" smtClean="0"/>
              <a:t>76</a:t>
            </a:fld>
            <a:endParaRPr lang="en-US"/>
          </a:p>
        </p:txBody>
      </p:sp>
    </p:spTree>
    <p:extLst>
      <p:ext uri="{BB962C8B-B14F-4D97-AF65-F5344CB8AC3E}">
        <p14:creationId xmlns:p14="http://schemas.microsoft.com/office/powerpoint/2010/main" val="42738624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questionnaires captured before exposure, the ERQ, suggests strategy tendencies, and we’d like to test whether these match with data from these experiences. It could be the case that individuals think they’d use one strategy in theory, but in practice use another. </a:t>
            </a:r>
          </a:p>
        </p:txBody>
      </p:sp>
      <p:sp>
        <p:nvSpPr>
          <p:cNvPr id="4" name="Slide Number Placeholder 3"/>
          <p:cNvSpPr>
            <a:spLocks noGrp="1"/>
          </p:cNvSpPr>
          <p:nvPr>
            <p:ph type="sldNum" sz="quarter" idx="5"/>
          </p:nvPr>
        </p:nvSpPr>
        <p:spPr/>
        <p:txBody>
          <a:bodyPr/>
          <a:lstStyle/>
          <a:p>
            <a:fld id="{2BCD780D-AFF0-4875-B9AC-BABCE7BE7712}" type="slidenum">
              <a:rPr lang="en-US" smtClean="0"/>
              <a:t>77</a:t>
            </a:fld>
            <a:endParaRPr lang="en-US"/>
          </a:p>
        </p:txBody>
      </p:sp>
    </p:spTree>
    <p:extLst>
      <p:ext uri="{BB962C8B-B14F-4D97-AF65-F5344CB8AC3E}">
        <p14:creationId xmlns:p14="http://schemas.microsoft.com/office/powerpoint/2010/main" val="4328782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because the events in the house are consistent, we’re hoping to review the chronological ordering that individuals provided to determine how accurate it was and place it into an objective ordering. While all of our previous analyses limited us to analyzing the subjective experience of each participant, identifying unique events that pop up throughout multiple participant reports may allow us to also look at this data across participants as well. </a:t>
            </a:r>
          </a:p>
        </p:txBody>
      </p:sp>
      <p:sp>
        <p:nvSpPr>
          <p:cNvPr id="4" name="Slide Number Placeholder 3"/>
          <p:cNvSpPr>
            <a:spLocks noGrp="1"/>
          </p:cNvSpPr>
          <p:nvPr>
            <p:ph type="sldNum" sz="quarter" idx="5"/>
          </p:nvPr>
        </p:nvSpPr>
        <p:spPr/>
        <p:txBody>
          <a:bodyPr/>
          <a:lstStyle/>
          <a:p>
            <a:fld id="{2BCD780D-AFF0-4875-B9AC-BABCE7BE7712}" type="slidenum">
              <a:rPr lang="en-US" smtClean="0"/>
              <a:t>78</a:t>
            </a:fld>
            <a:endParaRPr lang="en-US"/>
          </a:p>
        </p:txBody>
      </p:sp>
    </p:spTree>
    <p:extLst>
      <p:ext uri="{BB962C8B-B14F-4D97-AF65-F5344CB8AC3E}">
        <p14:creationId xmlns:p14="http://schemas.microsoft.com/office/powerpoint/2010/main" val="33701319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also love to explore the association between our primary interests and additional factors using the experiential and pre-exposure surveys. Notably, the existing literature suggests that factors like age, sex, depressive symptoms, and uncertainty tolerance should all affect regulation strategy. </a:t>
            </a:r>
          </a:p>
        </p:txBody>
      </p:sp>
      <p:sp>
        <p:nvSpPr>
          <p:cNvPr id="4" name="Slide Number Placeholder 3"/>
          <p:cNvSpPr>
            <a:spLocks noGrp="1"/>
          </p:cNvSpPr>
          <p:nvPr>
            <p:ph type="sldNum" sz="quarter" idx="5"/>
          </p:nvPr>
        </p:nvSpPr>
        <p:spPr/>
        <p:txBody>
          <a:bodyPr/>
          <a:lstStyle/>
          <a:p>
            <a:fld id="{2BCD780D-AFF0-4875-B9AC-BABCE7BE7712}" type="slidenum">
              <a:rPr lang="en-US" smtClean="0"/>
              <a:t>79</a:t>
            </a:fld>
            <a:endParaRPr lang="en-US"/>
          </a:p>
        </p:txBody>
      </p:sp>
    </p:spTree>
    <p:extLst>
      <p:ext uri="{BB962C8B-B14F-4D97-AF65-F5344CB8AC3E}">
        <p14:creationId xmlns:p14="http://schemas.microsoft.com/office/powerpoint/2010/main" val="2605412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being trained in both available strategies, Participants chose whichever strategy that they wanted to in order to minimize their reactions…</a:t>
            </a:r>
          </a:p>
          <a:p>
            <a:endParaRPr lang="en-US" dirty="0"/>
          </a:p>
          <a:p>
            <a:r>
              <a:rPr lang="en-US" dirty="0"/>
              <a:t>When the picture…</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8</a:t>
            </a:fld>
            <a:endParaRPr lang="en-US"/>
          </a:p>
        </p:txBody>
      </p:sp>
    </p:spTree>
    <p:extLst>
      <p:ext uri="{BB962C8B-B14F-4D97-AF65-F5344CB8AC3E}">
        <p14:creationId xmlns:p14="http://schemas.microsoft.com/office/powerpoint/2010/main" val="30713820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additionally have a ton of memory data that the AML lab is working with, heartrate data that Joanne in our lab is working and audio recording that that we’re all parsing through. All of which will be incorporated down the line. Ultimately for our lab, the hope is that by …</a:t>
            </a:r>
          </a:p>
        </p:txBody>
      </p:sp>
      <p:sp>
        <p:nvSpPr>
          <p:cNvPr id="4" name="Slide Number Placeholder 3"/>
          <p:cNvSpPr>
            <a:spLocks noGrp="1"/>
          </p:cNvSpPr>
          <p:nvPr>
            <p:ph type="sldNum" sz="quarter" idx="5"/>
          </p:nvPr>
        </p:nvSpPr>
        <p:spPr/>
        <p:txBody>
          <a:bodyPr/>
          <a:lstStyle/>
          <a:p>
            <a:fld id="{2BCD780D-AFF0-4875-B9AC-BABCE7BE7712}" type="slidenum">
              <a:rPr lang="en-US" smtClean="0"/>
              <a:t>80</a:t>
            </a:fld>
            <a:endParaRPr lang="en-US"/>
          </a:p>
        </p:txBody>
      </p:sp>
    </p:spTree>
    <p:extLst>
      <p:ext uri="{BB962C8B-B14F-4D97-AF65-F5344CB8AC3E}">
        <p14:creationId xmlns:p14="http://schemas.microsoft.com/office/powerpoint/2010/main" val="1427276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…Progressing through these future analyses, </a:t>
            </a:r>
          </a:p>
          <a:p>
            <a:endParaRPr lang="en-US" dirty="0"/>
          </a:p>
          <a:p>
            <a:r>
              <a:rPr lang="en-US" dirty="0"/>
              <a:t>we will better understand how and how often individuals engaged regulation strategies during Terror Behind the Walls.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can use this information, in combination with what we already know about emotion regulation strategies, to better help you answer the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Of how best to minimize the anxieties in your life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maximize the joys. 	Thank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5"/>
          </p:nvPr>
        </p:nvSpPr>
        <p:spPr/>
        <p:txBody>
          <a:bodyPr/>
          <a:lstStyle/>
          <a:p>
            <a:fld id="{2BCD780D-AFF0-4875-B9AC-BABCE7BE7712}" type="slidenum">
              <a:rPr lang="en-US" smtClean="0"/>
              <a:t>81</a:t>
            </a:fld>
            <a:endParaRPr lang="en-US"/>
          </a:p>
        </p:txBody>
      </p:sp>
    </p:spTree>
    <p:extLst>
      <p:ext uri="{BB962C8B-B14F-4D97-AF65-F5344CB8AC3E}">
        <p14:creationId xmlns:p14="http://schemas.microsoft.com/office/powerpoint/2010/main" val="41463373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use this information, in combination with what we already know about emotion regulation strategies, to better help you answer the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Of how best to minimize the anxieties in your life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maximize the joys. 	Thank you.  </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82</a:t>
            </a:fld>
            <a:endParaRPr lang="en-US"/>
          </a:p>
        </p:txBody>
      </p:sp>
    </p:spTree>
    <p:extLst>
      <p:ext uri="{BB962C8B-B14F-4D97-AF65-F5344CB8AC3E}">
        <p14:creationId xmlns:p14="http://schemas.microsoft.com/office/powerpoint/2010/main" val="1436826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how best to minimize the anxieties in your life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maximize the joys. 	Thank you.  </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83</a:t>
            </a:fld>
            <a:endParaRPr lang="en-US"/>
          </a:p>
        </p:txBody>
      </p:sp>
    </p:spTree>
    <p:extLst>
      <p:ext uri="{BB962C8B-B14F-4D97-AF65-F5344CB8AC3E}">
        <p14:creationId xmlns:p14="http://schemas.microsoft.com/office/powerpoint/2010/main" val="6204483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just want to make sure to thank the people that helped me with this presentation and helped us build this project, between running sessions, data collections, scans, and analyzing. It really took a small army to pull off, and there were a lot of people that helped in big and small ways, so thank you to all of the members of the SAN Lab and the AML Lab.</a:t>
            </a:r>
          </a:p>
        </p:txBody>
      </p:sp>
      <p:sp>
        <p:nvSpPr>
          <p:cNvPr id="4" name="Slide Number Placeholder 3"/>
          <p:cNvSpPr>
            <a:spLocks noGrp="1"/>
          </p:cNvSpPr>
          <p:nvPr>
            <p:ph type="sldNum" sz="quarter" idx="5"/>
          </p:nvPr>
        </p:nvSpPr>
        <p:spPr/>
        <p:txBody>
          <a:bodyPr/>
          <a:lstStyle/>
          <a:p>
            <a:fld id="{2BCD780D-AFF0-4875-B9AC-BABCE7BE7712}" type="slidenum">
              <a:rPr lang="en-US" smtClean="0"/>
              <a:t>84</a:t>
            </a:fld>
            <a:endParaRPr lang="en-US"/>
          </a:p>
        </p:txBody>
      </p:sp>
    </p:spTree>
    <p:extLst>
      <p:ext uri="{BB962C8B-B14F-4D97-AF65-F5344CB8AC3E}">
        <p14:creationId xmlns:p14="http://schemas.microsoft.com/office/powerpoint/2010/main" val="26858522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86</a:t>
            </a:fld>
            <a:endParaRPr lang="en-US"/>
          </a:p>
        </p:txBody>
      </p:sp>
    </p:spTree>
    <p:extLst>
      <p:ext uri="{BB962C8B-B14F-4D97-AF65-F5344CB8AC3E}">
        <p14:creationId xmlns:p14="http://schemas.microsoft.com/office/powerpoint/2010/main" val="24439640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were aware that this was a study on fear and that it would be occurring at Eastern State Penitentiary.</a:t>
            </a:r>
          </a:p>
        </p:txBody>
      </p:sp>
      <p:sp>
        <p:nvSpPr>
          <p:cNvPr id="4" name="Slide Number Placeholder 3"/>
          <p:cNvSpPr>
            <a:spLocks noGrp="1"/>
          </p:cNvSpPr>
          <p:nvPr>
            <p:ph type="sldNum" sz="quarter" idx="5"/>
          </p:nvPr>
        </p:nvSpPr>
        <p:spPr/>
        <p:txBody>
          <a:bodyPr/>
          <a:lstStyle/>
          <a:p>
            <a:fld id="{2BCD780D-AFF0-4875-B9AC-BABCE7BE7712}" type="slidenum">
              <a:rPr lang="en-US" smtClean="0"/>
              <a:t>87</a:t>
            </a:fld>
            <a:endParaRPr lang="en-US"/>
          </a:p>
        </p:txBody>
      </p:sp>
    </p:spTree>
    <p:extLst>
      <p:ext uri="{BB962C8B-B14F-4D97-AF65-F5344CB8AC3E}">
        <p14:creationId xmlns:p14="http://schemas.microsoft.com/office/powerpoint/2010/main" val="33111419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Terror Behind the Walls contains an ample and varied amount of auditory, visual, and sensory stimuli that participants experienced as they progressed through. Even while waiting between sections, inattentive patrons are kept on their toes by skulking actors. In spite of that variability within the building, the events of the night were kept highly consistent across groups. To better ensure consistency, the directors even allowed our group to enter before patrons on most nights, so that actors were in the same positions. Researchers documented any deviations from the norm using their own audio recording devices. </a:t>
            </a:r>
          </a:p>
        </p:txBody>
      </p:sp>
      <p:sp>
        <p:nvSpPr>
          <p:cNvPr id="4" name="Slide Number Placeholder 3"/>
          <p:cNvSpPr>
            <a:spLocks noGrp="1"/>
          </p:cNvSpPr>
          <p:nvPr>
            <p:ph type="sldNum" sz="quarter" idx="5"/>
          </p:nvPr>
        </p:nvSpPr>
        <p:spPr/>
        <p:txBody>
          <a:bodyPr/>
          <a:lstStyle/>
          <a:p>
            <a:fld id="{2BCD780D-AFF0-4875-B9AC-BABCE7BE7712}" type="slidenum">
              <a:rPr lang="en-US" smtClean="0"/>
              <a:t>88</a:t>
            </a:fld>
            <a:endParaRPr lang="en-US"/>
          </a:p>
        </p:txBody>
      </p:sp>
    </p:spTree>
    <p:extLst>
      <p:ext uri="{BB962C8B-B14F-4D97-AF65-F5344CB8AC3E}">
        <p14:creationId xmlns:p14="http://schemas.microsoft.com/office/powerpoint/2010/main" val="11565855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our pre-exposure questionnaires captured these well, through the Beck Depression Inventory, the Intolerance to Uncertainty Scale, The State-Trait Anxiety Inventory, and Interpersonal Relations Questionnaire.</a:t>
            </a:r>
          </a:p>
        </p:txBody>
      </p:sp>
      <p:sp>
        <p:nvSpPr>
          <p:cNvPr id="4" name="Slide Number Placeholder 3"/>
          <p:cNvSpPr>
            <a:spLocks noGrp="1"/>
          </p:cNvSpPr>
          <p:nvPr>
            <p:ph type="sldNum" sz="quarter" idx="5"/>
          </p:nvPr>
        </p:nvSpPr>
        <p:spPr/>
        <p:txBody>
          <a:bodyPr/>
          <a:lstStyle/>
          <a:p>
            <a:fld id="{2BCD780D-AFF0-4875-B9AC-BABCE7BE7712}" type="slidenum">
              <a:rPr lang="en-US" smtClean="0"/>
              <a:t>89</a:t>
            </a:fld>
            <a:endParaRPr lang="en-US"/>
          </a:p>
        </p:txBody>
      </p:sp>
    </p:spTree>
    <p:extLst>
      <p:ext uri="{BB962C8B-B14F-4D97-AF65-F5344CB8AC3E}">
        <p14:creationId xmlns:p14="http://schemas.microsoft.com/office/powerpoint/2010/main" val="4845025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why does this distinction matter? Different regulatory strategies modify the cognitive processing of emotional information at different attentional stages. Gross’s Process Model of Emotional Regulation posits this. </a:t>
            </a:r>
          </a:p>
          <a:p>
            <a:endParaRPr lang="en-US" baseline="0" dirty="0"/>
          </a:p>
          <a:p>
            <a:r>
              <a:rPr lang="en-US" baseline="0" dirty="0"/>
              <a:t>Here we have a visual representation of the Process Model. The number of options within each stage and the bolded arrows are arbitrary. However, what this notably underscores is that there are five stages at which regulatory strategies can act, divided into pre-response groupings…</a:t>
            </a:r>
          </a:p>
          <a:p>
            <a:endParaRPr lang="en-US" baseline="0" dirty="0"/>
          </a:p>
          <a:p>
            <a:r>
              <a:rPr lang="en-US" baseline="0" dirty="0"/>
              <a:t>And post-response groupings…</a:t>
            </a:r>
          </a:p>
          <a:p>
            <a:endParaRPr lang="en-US" baseline="0" dirty="0"/>
          </a:p>
          <a:p>
            <a:r>
              <a:rPr lang="en-US" baseline="0" dirty="0"/>
              <a:t>And that their temporal ordering is a factor in their success.</a:t>
            </a:r>
          </a:p>
          <a:p>
            <a:endParaRPr lang="en-US" baseline="0" dirty="0"/>
          </a:p>
          <a:p>
            <a:endParaRPr lang="en-US" baseline="0" dirty="0"/>
          </a:p>
          <a:p>
            <a:endParaRPr lang="en-US" baseline="0" dirty="0"/>
          </a:p>
        </p:txBody>
      </p:sp>
      <p:sp>
        <p:nvSpPr>
          <p:cNvPr id="4" name="Slide Number Placeholder 3"/>
          <p:cNvSpPr>
            <a:spLocks noGrp="1"/>
          </p:cNvSpPr>
          <p:nvPr>
            <p:ph type="sldNum" sz="quarter" idx="5"/>
          </p:nvPr>
        </p:nvSpPr>
        <p:spPr/>
        <p:txBody>
          <a:bodyPr/>
          <a:lstStyle/>
          <a:p>
            <a:fld id="{2BCD780D-AFF0-4875-B9AC-BABCE7BE7712}" type="slidenum">
              <a:rPr lang="en-US" smtClean="0"/>
              <a:t>90</a:t>
            </a:fld>
            <a:endParaRPr lang="en-US"/>
          </a:p>
        </p:txBody>
      </p:sp>
    </p:spTree>
    <p:extLst>
      <p:ext uri="{BB962C8B-B14F-4D97-AF65-F5344CB8AC3E}">
        <p14:creationId xmlns:p14="http://schemas.microsoft.com/office/powerpoint/2010/main" val="3847721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picture reappeared. </a:t>
            </a:r>
          </a:p>
          <a:p>
            <a:endParaRPr lang="en-US" dirty="0"/>
          </a:p>
          <a:p>
            <a:r>
              <a:rPr lang="en-US" dirty="0"/>
              <a:t>Recordings ….</a:t>
            </a:r>
          </a:p>
        </p:txBody>
      </p:sp>
      <p:sp>
        <p:nvSpPr>
          <p:cNvPr id="4" name="Slide Number Placeholder 3"/>
          <p:cNvSpPr>
            <a:spLocks noGrp="1"/>
          </p:cNvSpPr>
          <p:nvPr>
            <p:ph type="sldNum" sz="quarter" idx="5"/>
          </p:nvPr>
        </p:nvSpPr>
        <p:spPr/>
        <p:txBody>
          <a:bodyPr/>
          <a:lstStyle/>
          <a:p>
            <a:fld id="{2BCD780D-AFF0-4875-B9AC-BABCE7BE7712}" type="slidenum">
              <a:rPr lang="en-US" smtClean="0"/>
              <a:t>9</a:t>
            </a:fld>
            <a:endParaRPr lang="en-US"/>
          </a:p>
        </p:txBody>
      </p:sp>
    </p:spTree>
    <p:extLst>
      <p:ext uri="{BB962C8B-B14F-4D97-AF65-F5344CB8AC3E}">
        <p14:creationId xmlns:p14="http://schemas.microsoft.com/office/powerpoint/2010/main" val="20297042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we see that attentional deployment, which distraction is a form of…</a:t>
            </a:r>
          </a:p>
          <a:p>
            <a:endParaRPr lang="en-US" baseline="0" dirty="0"/>
          </a:p>
          <a:p>
            <a:r>
              <a:rPr lang="en-US" baseline="0" dirty="0"/>
              <a:t>Operates earlier in the attention stream than does cognitive change, of which reappraisal is a form.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allows the regulator to dedicate fewer resources in order to regulate their emotions successfully.</a:t>
            </a:r>
          </a:p>
          <a:p>
            <a:endParaRPr lang="en-US" baseline="0" dirty="0"/>
          </a:p>
          <a:p>
            <a:endParaRPr lang="en-US" baseline="0" dirty="0"/>
          </a:p>
          <a:p>
            <a:endParaRPr lang="en-US" baseline="0" dirty="0"/>
          </a:p>
        </p:txBody>
      </p:sp>
      <p:sp>
        <p:nvSpPr>
          <p:cNvPr id="4" name="Slide Number Placeholder 3"/>
          <p:cNvSpPr>
            <a:spLocks noGrp="1"/>
          </p:cNvSpPr>
          <p:nvPr>
            <p:ph type="sldNum" sz="quarter" idx="5"/>
          </p:nvPr>
        </p:nvSpPr>
        <p:spPr/>
        <p:txBody>
          <a:bodyPr/>
          <a:lstStyle/>
          <a:p>
            <a:fld id="{2BCD780D-AFF0-4875-B9AC-BABCE7BE7712}" type="slidenum">
              <a:rPr lang="en-US" smtClean="0"/>
              <a:t>91</a:t>
            </a:fld>
            <a:endParaRPr lang="en-US"/>
          </a:p>
        </p:txBody>
      </p:sp>
    </p:spTree>
    <p:extLst>
      <p:ext uri="{BB962C8B-B14F-4D97-AF65-F5344CB8AC3E}">
        <p14:creationId xmlns:p14="http://schemas.microsoft.com/office/powerpoint/2010/main" val="762944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point is that the efficacy of strategies</a:t>
            </a:r>
            <a:r>
              <a:rPr lang="en-US" baseline="0" dirty="0"/>
              <a:t> also varies as a function of the cognitive resources that a person has available. The Selection, Optimization, and Compensation Framework for Emotional Regulation proposes that successful regulation can be achieved by choosing to use strategies that are reasonable given available resources, putting time and effort into practicing these strategies, and pivoting to different strategies when the current strategy is unsuccessful. It could perhaps be more succinctly put as, “Do the best with what </a:t>
            </a:r>
            <a:r>
              <a:rPr lang="en-US" baseline="0" dirty="0" err="1"/>
              <a:t>ya</a:t>
            </a:r>
            <a:r>
              <a:rPr lang="en-US" baseline="0" dirty="0"/>
              <a:t> got”. As such, there are a number of studies highlighting the effects that working memory capabilities, either as a function of manipulation, age, or another variable, have on the success of emotion regulation. Specifically, because disengagement strategies require fewer cognitive resources, they are more successfully implemented than engagement strategies for individuals with limited working memory capabilities. </a:t>
            </a:r>
          </a:p>
        </p:txBody>
      </p:sp>
      <p:sp>
        <p:nvSpPr>
          <p:cNvPr id="4" name="Slide Number Placeholder 3"/>
          <p:cNvSpPr>
            <a:spLocks noGrp="1"/>
          </p:cNvSpPr>
          <p:nvPr>
            <p:ph type="sldNum" sz="quarter" idx="5"/>
          </p:nvPr>
        </p:nvSpPr>
        <p:spPr/>
        <p:txBody>
          <a:bodyPr/>
          <a:lstStyle/>
          <a:p>
            <a:fld id="{2BCD780D-AFF0-4875-B9AC-BABCE7BE7712}" type="slidenum">
              <a:rPr lang="en-US" smtClean="0"/>
              <a:t>92</a:t>
            </a:fld>
            <a:endParaRPr lang="en-US"/>
          </a:p>
        </p:txBody>
      </p:sp>
    </p:spTree>
    <p:extLst>
      <p:ext uri="{BB962C8B-B14F-4D97-AF65-F5344CB8AC3E}">
        <p14:creationId xmlns:p14="http://schemas.microsoft.com/office/powerpoint/2010/main" val="6562929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visualization provides another way in which to think about the SOC-ER framework. The two axes represent two different resources. As you move further from the lower left corner, the availability of the given resource increases. As availability increases, so does one’s ability to use the given strategy. </a:t>
            </a:r>
          </a:p>
          <a:p>
            <a:endParaRPr lang="en-US" baseline="0" dirty="0"/>
          </a:p>
          <a:p>
            <a:r>
              <a:rPr lang="en-US" baseline="0" dirty="0"/>
              <a:t>Let’s say, for example, we wanted to look at working memory and social support. </a:t>
            </a:r>
          </a:p>
          <a:p>
            <a:endParaRPr lang="en-US" baseline="0" dirty="0"/>
          </a:p>
          <a:p>
            <a:r>
              <a:rPr lang="en-US" baseline="0" dirty="0"/>
              <a:t>If we were to graph the resources available to a lonely individual with high working memory that wanted to use social support as a strategy, represented by the red box, we see that their ability to use that strategy is somewhat hindered. However,  </a:t>
            </a:r>
          </a:p>
          <a:p>
            <a:endParaRPr lang="en-US" baseline="0"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93</a:t>
            </a:fld>
            <a:endParaRPr lang="en-US"/>
          </a:p>
        </p:txBody>
      </p:sp>
    </p:spTree>
    <p:extLst>
      <p:ext uri="{BB962C8B-B14F-4D97-AF65-F5344CB8AC3E}">
        <p14:creationId xmlns:p14="http://schemas.microsoft.com/office/powerpoint/2010/main" val="42148455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r>
              <a:rPr lang="en-US" baseline="0" dirty="0"/>
              <a:t> individual with slightly less working memory, but far greater access to support would be enjoy a greater ability to utilize that strategy successfully. </a:t>
            </a:r>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94</a:t>
            </a:fld>
            <a:endParaRPr lang="en-US"/>
          </a:p>
        </p:txBody>
      </p:sp>
    </p:spTree>
    <p:extLst>
      <p:ext uri="{BB962C8B-B14F-4D97-AF65-F5344CB8AC3E}">
        <p14:creationId xmlns:p14="http://schemas.microsoft.com/office/powerpoint/2010/main" val="20405848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Measures captured in the pre-exposure questionnaire include a basic demographics questionnaire, and several well established, reliable surveys. These include</a:t>
            </a:r>
          </a:p>
          <a:p>
            <a:endParaRPr lang="en-US" dirty="0"/>
          </a:p>
          <a:p>
            <a:r>
              <a:rPr lang="en-US" dirty="0"/>
              <a:t>The Beck Depression Inventory, recording depressive symptoms within the past two weeks, such as</a:t>
            </a:r>
          </a:p>
          <a:p>
            <a:endParaRPr lang="en-US" dirty="0"/>
          </a:p>
          <a:p>
            <a:r>
              <a:rPr lang="en-US" dirty="0"/>
              <a:t>Sadness</a:t>
            </a:r>
          </a:p>
          <a:p>
            <a:endParaRPr lang="en-US" dirty="0"/>
          </a:p>
          <a:p>
            <a:r>
              <a:rPr lang="en-US" dirty="0"/>
              <a:t>Pessimism</a:t>
            </a:r>
          </a:p>
          <a:p>
            <a:endParaRPr lang="en-US" dirty="0"/>
          </a:p>
          <a:p>
            <a:r>
              <a:rPr lang="en-US" dirty="0"/>
              <a:t>And Feelings of Failure.</a:t>
            </a:r>
          </a:p>
        </p:txBody>
      </p:sp>
      <p:sp>
        <p:nvSpPr>
          <p:cNvPr id="4" name="Slide Number Placeholder 3"/>
          <p:cNvSpPr>
            <a:spLocks noGrp="1"/>
          </p:cNvSpPr>
          <p:nvPr>
            <p:ph type="sldNum" sz="quarter" idx="5"/>
          </p:nvPr>
        </p:nvSpPr>
        <p:spPr/>
        <p:txBody>
          <a:bodyPr/>
          <a:lstStyle/>
          <a:p>
            <a:fld id="{2BCD780D-AFF0-4875-B9AC-BABCE7BE7712}" type="slidenum">
              <a:rPr lang="en-US" smtClean="0"/>
              <a:t>96</a:t>
            </a:fld>
            <a:endParaRPr lang="en-US"/>
          </a:p>
        </p:txBody>
      </p:sp>
    </p:spTree>
    <p:extLst>
      <p:ext uri="{BB962C8B-B14F-4D97-AF65-F5344CB8AC3E}">
        <p14:creationId xmlns:p14="http://schemas.microsoft.com/office/powerpoint/2010/main" val="14330784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ERQ, measuring emotion regulation inclinations using questions such as </a:t>
            </a:r>
          </a:p>
          <a:p>
            <a:endParaRPr lang="en-US" dirty="0"/>
          </a:p>
          <a:p>
            <a:r>
              <a:rPr lang="en-US" dirty="0"/>
              <a:t>“When I want to feel more positive emotion (such as joy or amusement), I change what I’m thinking about”, and </a:t>
            </a:r>
          </a:p>
          <a:p>
            <a:endParaRPr lang="en-US" dirty="0"/>
          </a:p>
          <a:p>
            <a:r>
              <a:rPr lang="en-US" dirty="0"/>
              <a:t>“I keep my emotions to myself”.</a:t>
            </a:r>
          </a:p>
        </p:txBody>
      </p:sp>
      <p:sp>
        <p:nvSpPr>
          <p:cNvPr id="4" name="Slide Number Placeholder 3"/>
          <p:cNvSpPr>
            <a:spLocks noGrp="1"/>
          </p:cNvSpPr>
          <p:nvPr>
            <p:ph type="sldNum" sz="quarter" idx="5"/>
          </p:nvPr>
        </p:nvSpPr>
        <p:spPr/>
        <p:txBody>
          <a:bodyPr/>
          <a:lstStyle/>
          <a:p>
            <a:fld id="{2BCD780D-AFF0-4875-B9AC-BABCE7BE7712}" type="slidenum">
              <a:rPr lang="en-US" smtClean="0"/>
              <a:t>97</a:t>
            </a:fld>
            <a:endParaRPr lang="en-US"/>
          </a:p>
        </p:txBody>
      </p:sp>
    </p:spTree>
    <p:extLst>
      <p:ext uri="{BB962C8B-B14F-4D97-AF65-F5344CB8AC3E}">
        <p14:creationId xmlns:p14="http://schemas.microsoft.com/office/powerpoint/2010/main" val="41517577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IUS, measuring Uncertainty intolerance, using questions such as </a:t>
            </a:r>
          </a:p>
          <a:p>
            <a:endParaRPr lang="en-US" dirty="0"/>
          </a:p>
          <a:p>
            <a:r>
              <a:rPr lang="en-US" dirty="0"/>
              <a:t>Uncertainty stops me from having a firm opinion, and</a:t>
            </a:r>
          </a:p>
          <a:p>
            <a:endParaRPr lang="en-US" dirty="0"/>
          </a:p>
          <a:p>
            <a:r>
              <a:rPr lang="en-US" dirty="0"/>
              <a:t>Uncertainty makes life intolerable</a:t>
            </a:r>
          </a:p>
          <a:p>
            <a:endParaRPr lang="en-US" dirty="0"/>
          </a:p>
          <a:p>
            <a:r>
              <a:rPr lang="en-US" dirty="0"/>
              <a:t>The state trait anxiety inventory, which can be used to diagnose anxiety and to distinguish it from depressive </a:t>
            </a:r>
            <a:r>
              <a:rPr lang="en-US" dirty="0" err="1"/>
              <a:t>syndroms</a:t>
            </a:r>
            <a:r>
              <a:rPr lang="en-US" dirty="0"/>
              <a:t>. Participants endorse statements such as…</a:t>
            </a:r>
          </a:p>
          <a:p>
            <a:endParaRPr lang="en-US" dirty="0"/>
          </a:p>
          <a:p>
            <a:r>
              <a:rPr lang="en-US" dirty="0"/>
              <a:t>I feel calm, and</a:t>
            </a:r>
          </a:p>
          <a:p>
            <a:endParaRPr lang="en-US" dirty="0"/>
          </a:p>
          <a:p>
            <a:r>
              <a:rPr lang="en-US" dirty="0"/>
              <a:t>I feel secure.</a:t>
            </a:r>
          </a:p>
          <a:p>
            <a:endParaRPr lang="en-US" dirty="0"/>
          </a:p>
          <a:p>
            <a:r>
              <a:rPr lang="en-US" dirty="0"/>
              <a:t>Lastly, the IRQ, measuring interpersonal skills, with statements such as</a:t>
            </a:r>
          </a:p>
          <a:p>
            <a:endParaRPr lang="en-US" dirty="0"/>
          </a:p>
          <a:p>
            <a:r>
              <a:rPr lang="en-US" dirty="0"/>
              <a:t>I’m happier when I’m with my friends than when I’m by myself</a:t>
            </a:r>
          </a:p>
          <a:p>
            <a:endParaRPr lang="en-US" dirty="0"/>
          </a:p>
          <a:p>
            <a:r>
              <a:rPr lang="en-US" dirty="0"/>
              <a:t>And I just have to get help from someone when things are going wrong.</a:t>
            </a:r>
          </a:p>
        </p:txBody>
      </p:sp>
      <p:sp>
        <p:nvSpPr>
          <p:cNvPr id="4" name="Slide Number Placeholder 3"/>
          <p:cNvSpPr>
            <a:spLocks noGrp="1"/>
          </p:cNvSpPr>
          <p:nvPr>
            <p:ph type="sldNum" sz="quarter" idx="5"/>
          </p:nvPr>
        </p:nvSpPr>
        <p:spPr/>
        <p:txBody>
          <a:bodyPr/>
          <a:lstStyle/>
          <a:p>
            <a:fld id="{2BCD780D-AFF0-4875-B9AC-BABCE7BE7712}" type="slidenum">
              <a:rPr lang="en-US" smtClean="0"/>
              <a:t>98</a:t>
            </a:fld>
            <a:endParaRPr lang="en-US"/>
          </a:p>
        </p:txBody>
      </p:sp>
    </p:spTree>
    <p:extLst>
      <p:ext uri="{BB962C8B-B14F-4D97-AF65-F5344CB8AC3E}">
        <p14:creationId xmlns:p14="http://schemas.microsoft.com/office/powerpoint/2010/main" val="15305655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99</a:t>
            </a:fld>
            <a:endParaRPr lang="en-US"/>
          </a:p>
        </p:txBody>
      </p:sp>
    </p:spTree>
    <p:extLst>
      <p:ext uri="{BB962C8B-B14F-4D97-AF65-F5344CB8AC3E}">
        <p14:creationId xmlns:p14="http://schemas.microsoft.com/office/powerpoint/2010/main" val="26295277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100</a:t>
            </a:fld>
            <a:endParaRPr lang="en-US"/>
          </a:p>
        </p:txBody>
      </p:sp>
    </p:spTree>
    <p:extLst>
      <p:ext uri="{BB962C8B-B14F-4D97-AF65-F5344CB8AC3E}">
        <p14:creationId xmlns:p14="http://schemas.microsoft.com/office/powerpoint/2010/main" val="23111634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examined how likely strategy choice would be a function of emotional intensity. Specifically, we hypothesized, based on the previous research, that low-intensity emotional experiences were more likely to be regulated by Cognitive Change strategies and that as intensity increases, disengagement strategies like response modulation and attention deployment would be more likely to be used.</a:t>
            </a:r>
          </a:p>
          <a:p>
            <a:endParaRPr lang="en-US" dirty="0"/>
          </a:p>
          <a:p>
            <a:r>
              <a:rPr lang="en-US" dirty="0"/>
              <a:t>In order to do this, we trained two independent raters naïve to the study hypotheses to categorize regulation description responses to events based upon our three hypotheses. Responses in which an alternative strategy was determined to be used were discarded. After independent rating, our raters achieved 50% agreement. All descriptions with disparate categorizations were reviewed and a compromise was achieved between the two independent raters. Using these categorizations, each event received a binary coding indicating whether a specific strategy was implemented. Average emotional intensity was calculated and a binary logistic regression was performed providing estimates of how strong a predictor emotional intensity was in implementing a specific strategy.</a:t>
            </a:r>
          </a:p>
          <a:p>
            <a:endParaRPr lang="en-US" dirty="0"/>
          </a:p>
          <a:p>
            <a:r>
              <a:rPr lang="en-US" dirty="0"/>
              <a:t>However, what we found was that emotional intensity did not predict either cognitive change or attentional deployment. Response modulation was significantly predicted by increasing emotional intensity, but was relatively rarely implemented. </a:t>
            </a:r>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101</a:t>
            </a:fld>
            <a:endParaRPr lang="en-US"/>
          </a:p>
        </p:txBody>
      </p:sp>
    </p:spTree>
    <p:extLst>
      <p:ext uri="{BB962C8B-B14F-4D97-AF65-F5344CB8AC3E}">
        <p14:creationId xmlns:p14="http://schemas.microsoft.com/office/powerpoint/2010/main" val="192391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896D2E-3132-4566-A985-C35B09D56C65}" type="datetime1">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82805-61A3-4A9B-8D39-1A61657B2E2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354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8C1E77-566C-4A05-B007-0CCE16DB1EDF}" type="datetime1">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82805-61A3-4A9B-8D39-1A61657B2E27}" type="slidenum">
              <a:rPr lang="en-US" smtClean="0"/>
              <a:t>‹#›</a:t>
            </a:fld>
            <a:endParaRPr lang="en-US"/>
          </a:p>
        </p:txBody>
      </p:sp>
    </p:spTree>
    <p:extLst>
      <p:ext uri="{BB962C8B-B14F-4D97-AF65-F5344CB8AC3E}">
        <p14:creationId xmlns:p14="http://schemas.microsoft.com/office/powerpoint/2010/main" val="1010058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92B0D5-5343-457E-B580-F71E3785E4D8}" type="datetime1">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82805-61A3-4A9B-8D39-1A61657B2E27}" type="slidenum">
              <a:rPr lang="en-US" smtClean="0"/>
              <a:t>‹#›</a:t>
            </a:fld>
            <a:endParaRPr lang="en-US"/>
          </a:p>
        </p:txBody>
      </p:sp>
    </p:spTree>
    <p:extLst>
      <p:ext uri="{BB962C8B-B14F-4D97-AF65-F5344CB8AC3E}">
        <p14:creationId xmlns:p14="http://schemas.microsoft.com/office/powerpoint/2010/main" val="1438251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E0378-92FB-4C51-8FDE-8EC2333F6DDC}" type="datetime1">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82805-61A3-4A9B-8D39-1A61657B2E27}" type="slidenum">
              <a:rPr lang="en-US" smtClean="0"/>
              <a:t>‹#›</a:t>
            </a:fld>
            <a:endParaRPr lang="en-US"/>
          </a:p>
        </p:txBody>
      </p:sp>
    </p:spTree>
    <p:extLst>
      <p:ext uri="{BB962C8B-B14F-4D97-AF65-F5344CB8AC3E}">
        <p14:creationId xmlns:p14="http://schemas.microsoft.com/office/powerpoint/2010/main" val="4178722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CAD544-8F35-4B03-B650-2A95B82D00C3}" type="datetime1">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82805-61A3-4A9B-8D39-1A61657B2E2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05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172426-2B09-4DA8-9C7F-120355FBF47C}" type="datetime1">
              <a:rPr lang="en-US" smtClean="0"/>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82805-61A3-4A9B-8D39-1A61657B2E27}" type="slidenum">
              <a:rPr lang="en-US" smtClean="0"/>
              <a:t>‹#›</a:t>
            </a:fld>
            <a:endParaRPr lang="en-US"/>
          </a:p>
        </p:txBody>
      </p:sp>
    </p:spTree>
    <p:extLst>
      <p:ext uri="{BB962C8B-B14F-4D97-AF65-F5344CB8AC3E}">
        <p14:creationId xmlns:p14="http://schemas.microsoft.com/office/powerpoint/2010/main" val="2859017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18FAE0-ECF9-4DC2-B873-E355868F4EA8}" type="datetime1">
              <a:rPr lang="en-US" smtClean="0"/>
              <a:t>4/20/2020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782805-61A3-4A9B-8D39-1A61657B2E27}" type="slidenum">
              <a:rPr lang="en-US" smtClean="0"/>
              <a:t>‹#›</a:t>
            </a:fld>
            <a:endParaRPr lang="en-US"/>
          </a:p>
        </p:txBody>
      </p:sp>
    </p:spTree>
    <p:extLst>
      <p:ext uri="{BB962C8B-B14F-4D97-AF65-F5344CB8AC3E}">
        <p14:creationId xmlns:p14="http://schemas.microsoft.com/office/powerpoint/2010/main" val="44878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A802BE-0751-43A0-BADE-474204DA472F}" type="datetime1">
              <a:rPr lang="en-US" smtClean="0"/>
              <a:t>4/20/2020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782805-61A3-4A9B-8D39-1A61657B2E27}" type="slidenum">
              <a:rPr lang="en-US" smtClean="0"/>
              <a:t>‹#›</a:t>
            </a:fld>
            <a:endParaRPr lang="en-US"/>
          </a:p>
        </p:txBody>
      </p:sp>
    </p:spTree>
    <p:extLst>
      <p:ext uri="{BB962C8B-B14F-4D97-AF65-F5344CB8AC3E}">
        <p14:creationId xmlns:p14="http://schemas.microsoft.com/office/powerpoint/2010/main" val="1455143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0B75C0-1342-4C28-B063-E606388073FB}" type="datetime1">
              <a:rPr lang="en-US" smtClean="0"/>
              <a:t>4/20/2020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8782805-61A3-4A9B-8D39-1A61657B2E27}" type="slidenum">
              <a:rPr lang="en-US" smtClean="0"/>
              <a:t>‹#›</a:t>
            </a:fld>
            <a:endParaRPr lang="en-US"/>
          </a:p>
        </p:txBody>
      </p:sp>
    </p:spTree>
    <p:extLst>
      <p:ext uri="{BB962C8B-B14F-4D97-AF65-F5344CB8AC3E}">
        <p14:creationId xmlns:p14="http://schemas.microsoft.com/office/powerpoint/2010/main" val="1479629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073ABDE-25A4-445E-B809-AFD5D21C1F78}" type="datetime1">
              <a:rPr lang="en-US" smtClean="0"/>
              <a:t>4/20/2020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8782805-61A3-4A9B-8D39-1A61657B2E27}" type="slidenum">
              <a:rPr lang="en-US" smtClean="0"/>
              <a:t>‹#›</a:t>
            </a:fld>
            <a:endParaRPr lang="en-US"/>
          </a:p>
        </p:txBody>
      </p:sp>
    </p:spTree>
    <p:extLst>
      <p:ext uri="{BB962C8B-B14F-4D97-AF65-F5344CB8AC3E}">
        <p14:creationId xmlns:p14="http://schemas.microsoft.com/office/powerpoint/2010/main" val="59655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695C90-4377-4E4F-977F-477510A575F8}" type="datetime1">
              <a:rPr lang="en-US" smtClean="0"/>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82805-61A3-4A9B-8D39-1A61657B2E27}" type="slidenum">
              <a:rPr lang="en-US" smtClean="0"/>
              <a:t>‹#›</a:t>
            </a:fld>
            <a:endParaRPr lang="en-US"/>
          </a:p>
        </p:txBody>
      </p:sp>
    </p:spTree>
    <p:extLst>
      <p:ext uri="{BB962C8B-B14F-4D97-AF65-F5344CB8AC3E}">
        <p14:creationId xmlns:p14="http://schemas.microsoft.com/office/powerpoint/2010/main" val="2864058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716CB8C-7A75-4D16-BEDF-5EEE73DFBB6A}" type="datetime1">
              <a:rPr lang="en-US" smtClean="0"/>
              <a:t>4/20/2020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8782805-61A3-4A9B-8D39-1A61657B2E2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1056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s://www.gloucestercitynews.net/clearysnotebook/2018/09/philadelphias-haunted-attraction-terror-behind-the-walls-returns-to-eastern-state-penitentiary.html" TargetMode="External"/></Relationships>
</file>

<file path=ppt/slides/_rels/slide10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hyperlink" Target="http://www.picserver.org/highway-signs2/l/limitation.html" TargetMode="Externa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en.wikipedia.org/wiki/Eastern_State_Penitentiary" TargetMode="Externa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gloucestercitynews.net/clearysnotebook/2018/09/philadelphias-haunted-attraction-terror-behind-the-walls-returns-to-eastern-state-penitentiary.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jpg"/><Relationship Id="rId5" Type="http://schemas.microsoft.com/office/2007/relationships/hdphoto" Target="../media/hdphoto6.wdp"/><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www.goodfreephotos.com/food/pizza-and-drink-for-lunch.jpg.ph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hyperlink" Target="https://dayz.gamepedia.com/Clothi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en.wikipedia.org/wiki/Stick_figure"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hyperlink" Target="https://dayz.gamepedia.com/Clothing" TargetMode="External"/><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Stick_figure" TargetMode="External"/><Relationship Id="rId11" Type="http://schemas.openxmlformats.org/officeDocument/2006/relationships/hyperlink" Target="http://www.allwhitebackground.com/laptop.html" TargetMode="External"/><Relationship Id="rId5" Type="http://schemas.openxmlformats.org/officeDocument/2006/relationships/image" Target="../media/image21.png"/><Relationship Id="rId10" Type="http://schemas.microsoft.com/office/2007/relationships/hdphoto" Target="../media/hdphoto8.wdp"/><Relationship Id="rId4" Type="http://schemas.microsoft.com/office/2007/relationships/hdphoto" Target="../media/hdphoto7.wdp"/><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7.JP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customXml" Target="../ink/ink3.xml"/></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customXml" Target="../ink/ink4.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3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gloucestercitynews.net/clearysnotebook/2018/09/philadelphias-haunted-attraction-terror-behind-the-walls-returns-to-eastern-state-penitentiary.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gloucestercitynews.net/clearysnotebook/2018/09/philadelphias-haunted-attraction-terror-behind-the-walls-returns-to-eastern-state-penitentiary.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www.gloucestercitynews.net/clearysnotebook/2018/09/philadelphias-haunted-attraction-terror-behind-the-walls-returns-to-eastern-state-penitentiary.html"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www.surrenderedmarriage.org/2012/01/mega-mystery.html"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gloucestercitynews.net/clearysnotebook/2018/09/philadelphias-haunted-attraction-terror-behind-the-walls-returns-to-eastern-state-penitentiary.html" TargetMode="External"/></Relationships>
</file>

<file path=ppt/slides/_rels/slide6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gloucestercitynews.net/clearysnotebook/2018/09/philadelphias-haunted-attraction-terror-behind-the-walls-returns-to-eastern-state-penitentiary.html"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www.gloucestercitynews.net/clearysnotebook/2018/09/philadelphias-haunted-attraction-terror-behind-the-walls-returns-to-eastern-state-penitentiary.htm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vimeo.com/933910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mappingignorance.org/2016/03/07/the-brain-on-prejudice/" TargetMode="Externa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gloucestercitynews.net/clearysnotebook/2018/09/philadelphias-haunted-attraction-terror-behind-the-walls-returns-to-eastern-state-penitentiary.htm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5.wdp"/></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5.wdp"/></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hyperlink" Target="https://www.goodfreephotos.com/food/pizza-and-drink-for-lunch.jpg.php"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hyperlink" Target="https://pixabay.com/en/green-laser-light-beam-1757807/" TargetMode="External"/><Relationship Id="rId3" Type="http://schemas.openxmlformats.org/officeDocument/2006/relationships/image" Target="../media/image41.jpeg"/><Relationship Id="rId7" Type="http://schemas.openxmlformats.org/officeDocument/2006/relationships/image" Target="../media/image45.jp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6.jpeg"/></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openclipart.org/detail/195847/online-computer-surve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98.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JP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9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EBE0-672D-40D6-B7DE-C7593DC0BE83}"/>
              </a:ext>
            </a:extLst>
          </p:cNvPr>
          <p:cNvSpPr>
            <a:spLocks noGrp="1"/>
          </p:cNvSpPr>
          <p:nvPr>
            <p:ph type="ctrTitle"/>
          </p:nvPr>
        </p:nvSpPr>
        <p:spPr/>
        <p:txBody>
          <a:bodyPr>
            <a:normAutofit fontScale="90000"/>
          </a:bodyPr>
          <a:lstStyle/>
          <a:p>
            <a:pPr algn="ctr"/>
            <a:r>
              <a:rPr lang="en-US" dirty="0"/>
              <a:t>Emotion Regulatory Strategies Beyond the Lab: </a:t>
            </a:r>
            <a:r>
              <a:rPr lang="en-US" sz="4400" dirty="0"/>
              <a:t>Findings from “Terror Behind the Walls”</a:t>
            </a:r>
            <a:br>
              <a:rPr lang="en-US" sz="4400" dirty="0"/>
            </a:br>
            <a:endParaRPr lang="en-US" dirty="0"/>
          </a:p>
        </p:txBody>
      </p:sp>
      <p:sp>
        <p:nvSpPr>
          <p:cNvPr id="3" name="Subtitle 2">
            <a:extLst>
              <a:ext uri="{FF2B5EF4-FFF2-40B4-BE49-F238E27FC236}">
                <a16:creationId xmlns:a16="http://schemas.microsoft.com/office/drawing/2014/main" id="{F0CAC1E3-8C20-4198-9BF6-584F69BC407F}"/>
              </a:ext>
            </a:extLst>
          </p:cNvPr>
          <p:cNvSpPr>
            <a:spLocks noGrp="1"/>
          </p:cNvSpPr>
          <p:nvPr>
            <p:ph type="subTitle" idx="1"/>
          </p:nvPr>
        </p:nvSpPr>
        <p:spPr>
          <a:xfrm>
            <a:off x="1154955" y="4823370"/>
            <a:ext cx="8825658" cy="861420"/>
          </a:xfrm>
        </p:spPr>
        <p:txBody>
          <a:bodyPr>
            <a:normAutofit fontScale="47500" lnSpcReduction="20000"/>
          </a:bodyPr>
          <a:lstStyle/>
          <a:p>
            <a:r>
              <a:rPr lang="en-US" dirty="0"/>
              <a:t>Billy Mitchell</a:t>
            </a:r>
          </a:p>
          <a:p>
            <a:r>
              <a:rPr lang="en-US" dirty="0"/>
              <a:t>First-Year Presentation</a:t>
            </a:r>
          </a:p>
          <a:p>
            <a:r>
              <a:rPr lang="en-US" dirty="0"/>
              <a:t>April 20</a:t>
            </a:r>
            <a:r>
              <a:rPr lang="en-US" baseline="30000" dirty="0"/>
              <a:t>th</a:t>
            </a:r>
            <a:r>
              <a:rPr lang="en-US" dirty="0"/>
              <a:t>, 2020</a:t>
            </a:r>
          </a:p>
        </p:txBody>
      </p:sp>
      <p:sp>
        <p:nvSpPr>
          <p:cNvPr id="4" name="Slide Number Placeholder 3">
            <a:extLst>
              <a:ext uri="{FF2B5EF4-FFF2-40B4-BE49-F238E27FC236}">
                <a16:creationId xmlns:a16="http://schemas.microsoft.com/office/drawing/2014/main" id="{0AB3F9B7-F93C-43F1-B10F-A4B3F733056F}"/>
              </a:ext>
            </a:extLst>
          </p:cNvPr>
          <p:cNvSpPr>
            <a:spLocks noGrp="1"/>
          </p:cNvSpPr>
          <p:nvPr>
            <p:ph type="sldNum" sz="quarter" idx="12"/>
          </p:nvPr>
        </p:nvSpPr>
        <p:spPr/>
        <p:txBody>
          <a:bodyPr/>
          <a:lstStyle/>
          <a:p>
            <a:fld id="{58782805-61A3-4A9B-8D39-1A61657B2E27}" type="slidenum">
              <a:rPr lang="en-US" smtClean="0"/>
              <a:t>1</a:t>
            </a:fld>
            <a:endParaRPr lang="en-US"/>
          </a:p>
        </p:txBody>
      </p:sp>
    </p:spTree>
    <p:extLst>
      <p:ext uri="{BB962C8B-B14F-4D97-AF65-F5344CB8AC3E}">
        <p14:creationId xmlns:p14="http://schemas.microsoft.com/office/powerpoint/2010/main" val="2302265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black background&#10;&#10;Description automatically generated">
            <a:extLst>
              <a:ext uri="{FF2B5EF4-FFF2-40B4-BE49-F238E27FC236}">
                <a16:creationId xmlns:a16="http://schemas.microsoft.com/office/drawing/2014/main" id="{21D15BE7-FB26-4B2C-9BDD-1C68176D978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75183" y="0"/>
            <a:ext cx="9041634" cy="6100658"/>
          </a:xfrm>
        </p:spPr>
      </p:pic>
      <p:sp>
        <p:nvSpPr>
          <p:cNvPr id="6" name="TextBox 5">
            <a:extLst>
              <a:ext uri="{FF2B5EF4-FFF2-40B4-BE49-F238E27FC236}">
                <a16:creationId xmlns:a16="http://schemas.microsoft.com/office/drawing/2014/main" id="{488B0F39-35D1-478C-889A-E509E5AFC96D}"/>
              </a:ext>
            </a:extLst>
          </p:cNvPr>
          <p:cNvSpPr txBox="1"/>
          <p:nvPr/>
        </p:nvSpPr>
        <p:spPr>
          <a:xfrm>
            <a:off x="5570618" y="268989"/>
            <a:ext cx="6085448" cy="369332"/>
          </a:xfrm>
          <a:prstGeom prst="rect">
            <a:avLst/>
          </a:prstGeom>
          <a:noFill/>
        </p:spPr>
        <p:txBody>
          <a:bodyPr wrap="none" rtlCol="0">
            <a:spAutoFit/>
          </a:bodyPr>
          <a:lstStyle/>
          <a:p>
            <a:r>
              <a:rPr lang="en-US" dirty="0"/>
              <a:t>A Common Modern Emotion Regulation Experimental Design </a:t>
            </a:r>
            <a:r>
              <a:rPr lang="en-US" baseline="30000" dirty="0"/>
              <a:t>1</a:t>
            </a:r>
          </a:p>
        </p:txBody>
      </p:sp>
      <p:sp>
        <p:nvSpPr>
          <p:cNvPr id="7" name="TextBox 6">
            <a:extLst>
              <a:ext uri="{FF2B5EF4-FFF2-40B4-BE49-F238E27FC236}">
                <a16:creationId xmlns:a16="http://schemas.microsoft.com/office/drawing/2014/main" id="{68B0C222-ADC3-47D7-BA82-27F3DE0CC5BE}"/>
              </a:ext>
            </a:extLst>
          </p:cNvPr>
          <p:cNvSpPr txBox="1"/>
          <p:nvPr/>
        </p:nvSpPr>
        <p:spPr>
          <a:xfrm>
            <a:off x="8969" y="6459785"/>
            <a:ext cx="1941095" cy="307777"/>
          </a:xfrm>
          <a:prstGeom prst="rect">
            <a:avLst/>
          </a:prstGeom>
          <a:noFill/>
        </p:spPr>
        <p:txBody>
          <a:bodyPr wrap="square" rtlCol="0">
            <a:spAutoFit/>
          </a:bodyPr>
          <a:lstStyle/>
          <a:p>
            <a:r>
              <a:rPr lang="en-US" sz="1400" baseline="30000" dirty="0">
                <a:solidFill>
                  <a:schemeClr val="bg1"/>
                </a:solidFill>
              </a:rPr>
              <a:t>1 </a:t>
            </a:r>
            <a:r>
              <a:rPr lang="en-US" sz="1400" dirty="0" err="1">
                <a:solidFill>
                  <a:schemeClr val="bg1"/>
                </a:solidFill>
              </a:rPr>
              <a:t>Shafir</a:t>
            </a:r>
            <a:r>
              <a:rPr lang="en-US" sz="1400" dirty="0">
                <a:solidFill>
                  <a:schemeClr val="bg1"/>
                </a:solidFill>
              </a:rPr>
              <a:t> et al., (2016).</a:t>
            </a:r>
            <a:endParaRPr lang="en-US" sz="1400" baseline="30000" dirty="0">
              <a:solidFill>
                <a:schemeClr val="bg1"/>
              </a:solidFill>
            </a:endParaRPr>
          </a:p>
        </p:txBody>
      </p:sp>
      <p:sp>
        <p:nvSpPr>
          <p:cNvPr id="8" name="Arrow: Up 7">
            <a:extLst>
              <a:ext uri="{FF2B5EF4-FFF2-40B4-BE49-F238E27FC236}">
                <a16:creationId xmlns:a16="http://schemas.microsoft.com/office/drawing/2014/main" id="{AA157016-EDB6-40EA-8EBB-2BB4AACC9278}"/>
              </a:ext>
            </a:extLst>
          </p:cNvPr>
          <p:cNvSpPr/>
          <p:nvPr/>
        </p:nvSpPr>
        <p:spPr>
          <a:xfrm rot="2132250">
            <a:off x="7226210" y="5641725"/>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6E7CA04-251D-4D28-BF05-FFDA69C653B1}"/>
              </a:ext>
            </a:extLst>
          </p:cNvPr>
          <p:cNvSpPr>
            <a:spLocks noGrp="1"/>
          </p:cNvSpPr>
          <p:nvPr>
            <p:ph type="sldNum" sz="quarter" idx="12"/>
          </p:nvPr>
        </p:nvSpPr>
        <p:spPr/>
        <p:txBody>
          <a:bodyPr/>
          <a:lstStyle/>
          <a:p>
            <a:fld id="{58782805-61A3-4A9B-8D39-1A61657B2E27}" type="slidenum">
              <a:rPr lang="en-US" smtClean="0"/>
              <a:t>10</a:t>
            </a:fld>
            <a:endParaRPr lang="en-US" dirty="0"/>
          </a:p>
        </p:txBody>
      </p:sp>
    </p:spTree>
    <p:extLst>
      <p:ext uri="{BB962C8B-B14F-4D97-AF65-F5344CB8AC3E}">
        <p14:creationId xmlns:p14="http://schemas.microsoft.com/office/powerpoint/2010/main" val="34498603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B3C1923-A51E-4E4F-967F-C22613E10214}"/>
              </a:ext>
            </a:extLst>
          </p:cNvPr>
          <p:cNvSpPr>
            <a:spLocks noGrp="1"/>
          </p:cNvSpPr>
          <p:nvPr>
            <p:ph type="sldNum" sz="quarter" idx="12"/>
          </p:nvPr>
        </p:nvSpPr>
        <p:spPr/>
        <p:txBody>
          <a:bodyPr/>
          <a:lstStyle/>
          <a:p>
            <a:fld id="{58782805-61A3-4A9B-8D39-1A61657B2E27}" type="slidenum">
              <a:rPr lang="en-US" smtClean="0"/>
              <a:t>100</a:t>
            </a:fld>
            <a:endParaRPr lang="en-US"/>
          </a:p>
        </p:txBody>
      </p:sp>
      <p:sp>
        <p:nvSpPr>
          <p:cNvPr id="6" name="TextBox 5">
            <a:extLst>
              <a:ext uri="{FF2B5EF4-FFF2-40B4-BE49-F238E27FC236}">
                <a16:creationId xmlns:a16="http://schemas.microsoft.com/office/drawing/2014/main" id="{06D72496-44C5-4991-B0B2-CDB6E1792BB1}"/>
              </a:ext>
            </a:extLst>
          </p:cNvPr>
          <p:cNvSpPr txBox="1"/>
          <p:nvPr/>
        </p:nvSpPr>
        <p:spPr>
          <a:xfrm>
            <a:off x="3550304" y="-12033"/>
            <a:ext cx="5091390" cy="523220"/>
          </a:xfrm>
          <a:prstGeom prst="rect">
            <a:avLst/>
          </a:prstGeom>
          <a:noFill/>
        </p:spPr>
        <p:txBody>
          <a:bodyPr wrap="square" rtlCol="0">
            <a:spAutoFit/>
          </a:bodyPr>
          <a:lstStyle/>
          <a:p>
            <a:pPr algn="ctr"/>
            <a:r>
              <a:rPr lang="en-US" sz="2800" b="1" dirty="0"/>
              <a:t>Change in Emotion Across Events</a:t>
            </a:r>
          </a:p>
        </p:txBody>
      </p:sp>
      <p:pic>
        <p:nvPicPr>
          <p:cNvPr id="3" name="Picture 2" descr="A screenshot of a cell phone&#10;&#10;Description automatically generated">
            <a:extLst>
              <a:ext uri="{FF2B5EF4-FFF2-40B4-BE49-F238E27FC236}">
                <a16:creationId xmlns:a16="http://schemas.microsoft.com/office/drawing/2014/main" id="{D12DAC63-02DF-4F97-BBF1-C4190203B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866" y="511187"/>
            <a:ext cx="9582266" cy="4899013"/>
          </a:xfrm>
          <a:prstGeom prst="rect">
            <a:avLst/>
          </a:prstGeom>
        </p:spPr>
      </p:pic>
      <p:sp>
        <p:nvSpPr>
          <p:cNvPr id="9" name="TextBox 8">
            <a:extLst>
              <a:ext uri="{FF2B5EF4-FFF2-40B4-BE49-F238E27FC236}">
                <a16:creationId xmlns:a16="http://schemas.microsoft.com/office/drawing/2014/main" id="{E04A70C6-B8E6-48F0-AB93-11FCB07855C0}"/>
              </a:ext>
            </a:extLst>
          </p:cNvPr>
          <p:cNvSpPr txBox="1"/>
          <p:nvPr/>
        </p:nvSpPr>
        <p:spPr>
          <a:xfrm rot="16200000">
            <a:off x="-520953" y="2776027"/>
            <a:ext cx="4020973" cy="369332"/>
          </a:xfrm>
          <a:prstGeom prst="rect">
            <a:avLst/>
          </a:prstGeom>
          <a:solidFill>
            <a:schemeClr val="bg1"/>
          </a:solidFill>
          <a:ln>
            <a:solidFill>
              <a:schemeClr val="bg1"/>
            </a:solidFill>
          </a:ln>
        </p:spPr>
        <p:txBody>
          <a:bodyPr wrap="none" rtlCol="0">
            <a:spAutoFit/>
          </a:bodyPr>
          <a:lstStyle/>
          <a:p>
            <a:r>
              <a:rPr lang="en-US" dirty="0"/>
              <a:t>Difference Between </a:t>
            </a:r>
            <a:r>
              <a:rPr lang="en-US" dirty="0" err="1"/>
              <a:t>Valenced</a:t>
            </a:r>
            <a:r>
              <a:rPr lang="en-US" dirty="0"/>
              <a:t> Intensities </a:t>
            </a:r>
          </a:p>
        </p:txBody>
      </p:sp>
      <p:sp>
        <p:nvSpPr>
          <p:cNvPr id="10" name="TextBox 9">
            <a:extLst>
              <a:ext uri="{FF2B5EF4-FFF2-40B4-BE49-F238E27FC236}">
                <a16:creationId xmlns:a16="http://schemas.microsoft.com/office/drawing/2014/main" id="{5D3A10BB-3B87-4CB3-822A-08B7AEEFDADA}"/>
              </a:ext>
            </a:extLst>
          </p:cNvPr>
          <p:cNvSpPr txBox="1"/>
          <p:nvPr/>
        </p:nvSpPr>
        <p:spPr>
          <a:xfrm>
            <a:off x="4011101" y="4971180"/>
            <a:ext cx="4169796" cy="369332"/>
          </a:xfrm>
          <a:prstGeom prst="rect">
            <a:avLst/>
          </a:prstGeom>
          <a:solidFill>
            <a:schemeClr val="bg1"/>
          </a:solidFill>
          <a:ln>
            <a:solidFill>
              <a:schemeClr val="bg1"/>
            </a:solidFill>
          </a:ln>
        </p:spPr>
        <p:txBody>
          <a:bodyPr wrap="none" rtlCol="0">
            <a:spAutoFit/>
          </a:bodyPr>
          <a:lstStyle/>
          <a:p>
            <a:r>
              <a:rPr lang="en-US" dirty="0"/>
              <a:t>Subjective Events (in Chronological Order) </a:t>
            </a:r>
          </a:p>
        </p:txBody>
      </p:sp>
    </p:spTree>
    <p:extLst>
      <p:ext uri="{BB962C8B-B14F-4D97-AF65-F5344CB8AC3E}">
        <p14:creationId xmlns:p14="http://schemas.microsoft.com/office/powerpoint/2010/main" val="4174976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08AD3-3038-476A-B4F5-AD6A85B65098}"/>
              </a:ext>
            </a:extLst>
          </p:cNvPr>
          <p:cNvSpPr>
            <a:spLocks noGrp="1"/>
          </p:cNvSpPr>
          <p:nvPr>
            <p:ph type="title"/>
          </p:nvPr>
        </p:nvSpPr>
        <p:spPr>
          <a:xfrm>
            <a:off x="5181601" y="634946"/>
            <a:ext cx="6368142" cy="1450757"/>
          </a:xfrm>
        </p:spPr>
        <p:txBody>
          <a:bodyPr>
            <a:normAutofit/>
          </a:bodyPr>
          <a:lstStyle/>
          <a:p>
            <a:r>
              <a:rPr lang="en-US" sz="5400">
                <a:solidFill>
                  <a:srgbClr val="5B4D35"/>
                </a:solidFill>
              </a:rPr>
              <a:t>Hypotheses</a:t>
            </a:r>
          </a:p>
        </p:txBody>
      </p:sp>
      <p:pic>
        <p:nvPicPr>
          <p:cNvPr id="5" name="Picture 4" descr="A picture containing person, woman, holding, standing&#10;&#10;Description automatically generated">
            <a:extLst>
              <a:ext uri="{FF2B5EF4-FFF2-40B4-BE49-F238E27FC236}">
                <a16:creationId xmlns:a16="http://schemas.microsoft.com/office/drawing/2014/main" id="{BDF5C749-7414-4A1C-9CC2-86137C16D84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742" r="28207" b="2"/>
          <a:stretch/>
        </p:blipFill>
        <p:spPr>
          <a:xfrm>
            <a:off x="0" y="-12128"/>
            <a:ext cx="4654276" cy="6870127"/>
          </a:xfrm>
          <a:prstGeom prst="rect">
            <a:avLst/>
          </a:prstGeom>
        </p:spPr>
      </p:pic>
      <p:cxnSp>
        <p:nvCxnSpPr>
          <p:cNvPr id="21" name="Straight Connector 2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C035E4-93A6-4CF5-AB96-CDA7193013A6}"/>
              </a:ext>
            </a:extLst>
          </p:cNvPr>
          <p:cNvSpPr>
            <a:spLocks noGrp="1"/>
          </p:cNvSpPr>
          <p:nvPr>
            <p:ph idx="1"/>
          </p:nvPr>
        </p:nvSpPr>
        <p:spPr>
          <a:xfrm>
            <a:off x="5181601" y="2198913"/>
            <a:ext cx="6745356" cy="4135393"/>
          </a:xfrm>
        </p:spPr>
        <p:txBody>
          <a:bodyPr>
            <a:normAutofit/>
          </a:bodyPr>
          <a:lstStyle/>
          <a:p>
            <a:pPr marL="514350" indent="-514350">
              <a:buFont typeface="+mj-lt"/>
              <a:buAutoNum type="arabicPeriod" startAt="4"/>
            </a:pPr>
            <a:r>
              <a:rPr lang="en-US" sz="2600" dirty="0"/>
              <a:t>Strategy choice will be a function of emotional intensity. </a:t>
            </a:r>
          </a:p>
        </p:txBody>
      </p:sp>
      <p:sp>
        <p:nvSpPr>
          <p:cNvPr id="9" name="TextBox 8">
            <a:extLst>
              <a:ext uri="{FF2B5EF4-FFF2-40B4-BE49-F238E27FC236}">
                <a16:creationId xmlns:a16="http://schemas.microsoft.com/office/drawing/2014/main" id="{32CF2867-572F-4824-BB2E-03228C5A08FC}"/>
              </a:ext>
            </a:extLst>
          </p:cNvPr>
          <p:cNvSpPr txBox="1"/>
          <p:nvPr/>
        </p:nvSpPr>
        <p:spPr>
          <a:xfrm>
            <a:off x="5287617" y="3818191"/>
            <a:ext cx="6262126" cy="1815882"/>
          </a:xfrm>
          <a:prstGeom prst="rect">
            <a:avLst/>
          </a:prstGeom>
          <a:noFill/>
        </p:spPr>
        <p:txBody>
          <a:bodyPr wrap="square" rtlCol="0">
            <a:spAutoFit/>
          </a:bodyPr>
          <a:lstStyle/>
          <a:p>
            <a:pPr algn="ctr"/>
            <a:r>
              <a:rPr lang="en-US" sz="2800" dirty="0">
                <a:solidFill>
                  <a:srgbClr val="FF0000"/>
                </a:solidFill>
              </a:rPr>
              <a:t>The likelihood of engaging Response Modulation increased with emotional intensity, but Cognitive Change and Attentional Deployment did NOT.</a:t>
            </a:r>
          </a:p>
        </p:txBody>
      </p:sp>
      <p:sp>
        <p:nvSpPr>
          <p:cNvPr id="4" name="Slide Number Placeholder 3">
            <a:extLst>
              <a:ext uri="{FF2B5EF4-FFF2-40B4-BE49-F238E27FC236}">
                <a16:creationId xmlns:a16="http://schemas.microsoft.com/office/drawing/2014/main" id="{710CDD9B-F1EB-4E4C-8F82-5BD2AAADBC2C}"/>
              </a:ext>
            </a:extLst>
          </p:cNvPr>
          <p:cNvSpPr>
            <a:spLocks noGrp="1"/>
          </p:cNvSpPr>
          <p:nvPr>
            <p:ph type="sldNum" sz="quarter" idx="12"/>
          </p:nvPr>
        </p:nvSpPr>
        <p:spPr/>
        <p:txBody>
          <a:bodyPr/>
          <a:lstStyle/>
          <a:p>
            <a:fld id="{58782805-61A3-4A9B-8D39-1A61657B2E27}" type="slidenum">
              <a:rPr lang="en-US" smtClean="0"/>
              <a:t>101</a:t>
            </a:fld>
            <a:endParaRPr lang="en-US"/>
          </a:p>
        </p:txBody>
      </p:sp>
    </p:spTree>
    <p:extLst>
      <p:ext uri="{BB962C8B-B14F-4D97-AF65-F5344CB8AC3E}">
        <p14:creationId xmlns:p14="http://schemas.microsoft.com/office/powerpoint/2010/main" val="18318731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59E09B0-3CE6-4795-BC58-4E6A140E0718}"/>
              </a:ext>
            </a:extLst>
          </p:cNvPr>
          <p:cNvGraphicFramePr>
            <a:graphicFrameLocks/>
          </p:cNvGraphicFramePr>
          <p:nvPr>
            <p:extLst>
              <p:ext uri="{D42A27DB-BD31-4B8C-83A1-F6EECF244321}">
                <p14:modId xmlns:p14="http://schemas.microsoft.com/office/powerpoint/2010/main" val="1665777806"/>
              </p:ext>
            </p:extLst>
          </p:nvPr>
        </p:nvGraphicFramePr>
        <p:xfrm>
          <a:off x="981075" y="295275"/>
          <a:ext cx="10896600" cy="592455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a:extLst>
              <a:ext uri="{FF2B5EF4-FFF2-40B4-BE49-F238E27FC236}">
                <a16:creationId xmlns:a16="http://schemas.microsoft.com/office/drawing/2014/main" id="{0E160C83-08DF-412C-9C81-23AFEA7F3A65}"/>
              </a:ext>
            </a:extLst>
          </p:cNvPr>
          <p:cNvSpPr>
            <a:spLocks noGrp="1"/>
          </p:cNvSpPr>
          <p:nvPr>
            <p:ph type="sldNum" sz="quarter" idx="12"/>
          </p:nvPr>
        </p:nvSpPr>
        <p:spPr/>
        <p:txBody>
          <a:bodyPr/>
          <a:lstStyle/>
          <a:p>
            <a:fld id="{58782805-61A3-4A9B-8D39-1A61657B2E27}" type="slidenum">
              <a:rPr lang="en-US" smtClean="0"/>
              <a:t>102</a:t>
            </a:fld>
            <a:endParaRPr lang="en-US"/>
          </a:p>
        </p:txBody>
      </p:sp>
    </p:spTree>
    <p:extLst>
      <p:ext uri="{BB962C8B-B14F-4D97-AF65-F5344CB8AC3E}">
        <p14:creationId xmlns:p14="http://schemas.microsoft.com/office/powerpoint/2010/main" val="25085585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90A71EB-E85B-4FC5-8F0E-0EB3315FF6DE}"/>
              </a:ext>
            </a:extLst>
          </p:cNvPr>
          <p:cNvGraphicFramePr>
            <a:graphicFrameLocks/>
          </p:cNvGraphicFramePr>
          <p:nvPr>
            <p:extLst>
              <p:ext uri="{D42A27DB-BD31-4B8C-83A1-F6EECF244321}">
                <p14:modId xmlns:p14="http://schemas.microsoft.com/office/powerpoint/2010/main" val="1799457536"/>
              </p:ext>
            </p:extLst>
          </p:nvPr>
        </p:nvGraphicFramePr>
        <p:xfrm>
          <a:off x="308102" y="772953"/>
          <a:ext cx="11259058" cy="531209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4ABE80A-CD96-4A95-AFC4-F34C2488970D}"/>
              </a:ext>
            </a:extLst>
          </p:cNvPr>
          <p:cNvSpPr txBox="1"/>
          <p:nvPr/>
        </p:nvSpPr>
        <p:spPr>
          <a:xfrm>
            <a:off x="308101" y="249733"/>
            <a:ext cx="11575798" cy="523220"/>
          </a:xfrm>
          <a:prstGeom prst="rect">
            <a:avLst/>
          </a:prstGeom>
          <a:noFill/>
        </p:spPr>
        <p:txBody>
          <a:bodyPr wrap="none" rtlCol="0">
            <a:spAutoFit/>
          </a:bodyPr>
          <a:lstStyle/>
          <a:p>
            <a:r>
              <a:rPr lang="en-US" sz="2800" b="1" dirty="0"/>
              <a:t>Average Intensity of Emotion and Regulation Responses By Valence Category</a:t>
            </a:r>
          </a:p>
        </p:txBody>
      </p:sp>
      <p:sp>
        <p:nvSpPr>
          <p:cNvPr id="4" name="Slide Number Placeholder 3">
            <a:extLst>
              <a:ext uri="{FF2B5EF4-FFF2-40B4-BE49-F238E27FC236}">
                <a16:creationId xmlns:a16="http://schemas.microsoft.com/office/drawing/2014/main" id="{4A5C094A-EEF0-4CDB-B634-0587C97B3716}"/>
              </a:ext>
            </a:extLst>
          </p:cNvPr>
          <p:cNvSpPr>
            <a:spLocks noGrp="1"/>
          </p:cNvSpPr>
          <p:nvPr>
            <p:ph type="sldNum" sz="quarter" idx="12"/>
          </p:nvPr>
        </p:nvSpPr>
        <p:spPr/>
        <p:txBody>
          <a:bodyPr/>
          <a:lstStyle/>
          <a:p>
            <a:fld id="{58782805-61A3-4A9B-8D39-1A61657B2E27}" type="slidenum">
              <a:rPr lang="en-US" smtClean="0"/>
              <a:t>103</a:t>
            </a:fld>
            <a:endParaRPr lang="en-US"/>
          </a:p>
        </p:txBody>
      </p:sp>
      <p:sp>
        <p:nvSpPr>
          <p:cNvPr id="5" name="TextBox 4">
            <a:extLst>
              <a:ext uri="{FF2B5EF4-FFF2-40B4-BE49-F238E27FC236}">
                <a16:creationId xmlns:a16="http://schemas.microsoft.com/office/drawing/2014/main" id="{FDE1E557-550C-4F55-95E7-EFFA3C9E3B30}"/>
              </a:ext>
            </a:extLst>
          </p:cNvPr>
          <p:cNvSpPr txBox="1"/>
          <p:nvPr/>
        </p:nvSpPr>
        <p:spPr>
          <a:xfrm>
            <a:off x="386586" y="860246"/>
            <a:ext cx="1257809" cy="307777"/>
          </a:xfrm>
          <a:prstGeom prst="rect">
            <a:avLst/>
          </a:prstGeom>
          <a:noFill/>
        </p:spPr>
        <p:txBody>
          <a:bodyPr wrap="square" rtlCol="0">
            <a:spAutoFit/>
          </a:bodyPr>
          <a:lstStyle/>
          <a:p>
            <a:pPr algn="ctr"/>
            <a:r>
              <a:rPr lang="en-US" sz="1400" dirty="0"/>
              <a:t>A Great Extent</a:t>
            </a:r>
          </a:p>
        </p:txBody>
      </p:sp>
      <p:sp>
        <p:nvSpPr>
          <p:cNvPr id="6" name="TextBox 5">
            <a:extLst>
              <a:ext uri="{FF2B5EF4-FFF2-40B4-BE49-F238E27FC236}">
                <a16:creationId xmlns:a16="http://schemas.microsoft.com/office/drawing/2014/main" id="{541CBBDC-F7A8-486A-A546-2B50C479C2FD}"/>
              </a:ext>
            </a:extLst>
          </p:cNvPr>
          <p:cNvSpPr txBox="1"/>
          <p:nvPr/>
        </p:nvSpPr>
        <p:spPr>
          <a:xfrm>
            <a:off x="575047" y="5393630"/>
            <a:ext cx="880886" cy="307777"/>
          </a:xfrm>
          <a:prstGeom prst="rect">
            <a:avLst/>
          </a:prstGeom>
          <a:noFill/>
        </p:spPr>
        <p:txBody>
          <a:bodyPr wrap="square" rtlCol="0">
            <a:spAutoFit/>
          </a:bodyPr>
          <a:lstStyle/>
          <a:p>
            <a:pPr algn="ctr"/>
            <a:r>
              <a:rPr lang="en-US" sz="1400" dirty="0"/>
              <a:t>Not At All</a:t>
            </a:r>
          </a:p>
        </p:txBody>
      </p:sp>
      <p:sp>
        <p:nvSpPr>
          <p:cNvPr id="7" name="Rectangle 6">
            <a:extLst>
              <a:ext uri="{FF2B5EF4-FFF2-40B4-BE49-F238E27FC236}">
                <a16:creationId xmlns:a16="http://schemas.microsoft.com/office/drawing/2014/main" id="{4A3CE2FC-2D88-4C54-BFBC-13136A7DFDF1}"/>
              </a:ext>
            </a:extLst>
          </p:cNvPr>
          <p:cNvSpPr/>
          <p:nvPr/>
        </p:nvSpPr>
        <p:spPr>
          <a:xfrm>
            <a:off x="6482687" y="1168023"/>
            <a:ext cx="5084473" cy="4427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C2C137-356C-4CCC-9E5E-BA90E5EF125A}"/>
              </a:ext>
            </a:extLst>
          </p:cNvPr>
          <p:cNvSpPr/>
          <p:nvPr/>
        </p:nvSpPr>
        <p:spPr>
          <a:xfrm>
            <a:off x="1455933" y="1320423"/>
            <a:ext cx="8711649" cy="4275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44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C587-F621-4AF9-97A7-A57D3A109869}"/>
              </a:ext>
            </a:extLst>
          </p:cNvPr>
          <p:cNvSpPr>
            <a:spLocks noGrp="1"/>
          </p:cNvSpPr>
          <p:nvPr>
            <p:ph type="title"/>
          </p:nvPr>
        </p:nvSpPr>
        <p:spPr/>
        <p:txBody>
          <a:bodyPr/>
          <a:lstStyle/>
          <a:p>
            <a:r>
              <a:rPr lang="en-US" dirty="0"/>
              <a:t>So what’s going on?</a:t>
            </a:r>
          </a:p>
        </p:txBody>
      </p:sp>
      <p:sp>
        <p:nvSpPr>
          <p:cNvPr id="7" name="TextBox 6">
            <a:extLst>
              <a:ext uri="{FF2B5EF4-FFF2-40B4-BE49-F238E27FC236}">
                <a16:creationId xmlns:a16="http://schemas.microsoft.com/office/drawing/2014/main" id="{1EB82307-8818-4CDE-B6F4-526291803613}"/>
              </a:ext>
            </a:extLst>
          </p:cNvPr>
          <p:cNvSpPr txBox="1"/>
          <p:nvPr/>
        </p:nvSpPr>
        <p:spPr>
          <a:xfrm>
            <a:off x="1097280" y="2812317"/>
            <a:ext cx="10165081" cy="2308324"/>
          </a:xfrm>
          <a:prstGeom prst="rect">
            <a:avLst/>
          </a:prstGeom>
          <a:noFill/>
        </p:spPr>
        <p:txBody>
          <a:bodyPr wrap="square" rtlCol="0">
            <a:spAutoFit/>
          </a:bodyPr>
          <a:lstStyle/>
          <a:p>
            <a:pPr marL="514350" indent="-514350">
              <a:buFont typeface="+mj-lt"/>
              <a:buAutoNum type="arabicPeriod"/>
            </a:pPr>
            <a:r>
              <a:rPr lang="en-US" sz="4800" dirty="0"/>
              <a:t>Untrained, strategy-naïve population</a:t>
            </a:r>
            <a:br>
              <a:rPr lang="en-US" sz="4800" dirty="0"/>
            </a:br>
            <a:endParaRPr lang="en-US" sz="4800" dirty="0"/>
          </a:p>
          <a:p>
            <a:pPr marL="514350" indent="-514350">
              <a:buFont typeface="+mj-lt"/>
              <a:buAutoNum type="arabicPeriod"/>
            </a:pPr>
            <a:r>
              <a:rPr lang="en-US" sz="4800" dirty="0"/>
              <a:t>Unaccounted for factors</a:t>
            </a:r>
          </a:p>
        </p:txBody>
      </p:sp>
      <p:sp>
        <p:nvSpPr>
          <p:cNvPr id="4" name="Content Placeholder 3">
            <a:extLst>
              <a:ext uri="{FF2B5EF4-FFF2-40B4-BE49-F238E27FC236}">
                <a16:creationId xmlns:a16="http://schemas.microsoft.com/office/drawing/2014/main" id="{4EFF99D0-96F6-4E3B-80C9-3ABE494B8C8E}"/>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0357AC2C-1DF6-4E27-A081-4FD8DD0AB2C4}"/>
              </a:ext>
            </a:extLst>
          </p:cNvPr>
          <p:cNvSpPr>
            <a:spLocks noGrp="1"/>
          </p:cNvSpPr>
          <p:nvPr>
            <p:ph type="sldNum" sz="quarter" idx="12"/>
          </p:nvPr>
        </p:nvSpPr>
        <p:spPr/>
        <p:txBody>
          <a:bodyPr/>
          <a:lstStyle/>
          <a:p>
            <a:fld id="{58782805-61A3-4A9B-8D39-1A61657B2E27}" type="slidenum">
              <a:rPr lang="en-US" smtClean="0"/>
              <a:t>104</a:t>
            </a:fld>
            <a:endParaRPr lang="en-US"/>
          </a:p>
        </p:txBody>
      </p:sp>
    </p:spTree>
    <p:extLst>
      <p:ext uri="{BB962C8B-B14F-4D97-AF65-F5344CB8AC3E}">
        <p14:creationId xmlns:p14="http://schemas.microsoft.com/office/powerpoint/2010/main" val="6568798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9F22-7178-4927-8EEF-6D162F5C9505}"/>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3DDEC0DA-A95D-4D03-B5A8-ADD8EAD896E0}"/>
              </a:ext>
            </a:extLst>
          </p:cNvPr>
          <p:cNvSpPr>
            <a:spLocks noGrp="1"/>
          </p:cNvSpPr>
          <p:nvPr>
            <p:ph idx="1"/>
          </p:nvPr>
        </p:nvSpPr>
        <p:spPr/>
        <p:txBody>
          <a:bodyPr>
            <a:normAutofit/>
          </a:bodyPr>
          <a:lstStyle/>
          <a:p>
            <a:pPr>
              <a:buFont typeface="Arial" panose="020B0604020202020204" pitchFamily="34" charset="0"/>
              <a:buChar char="•"/>
            </a:pPr>
            <a:r>
              <a:rPr lang="en-US" dirty="0"/>
              <a:t>Strategy choice as a function of emotional intensity</a:t>
            </a:r>
          </a:p>
          <a:p>
            <a:pPr>
              <a:buFont typeface="Arial" panose="020B0604020202020204" pitchFamily="34" charset="0"/>
              <a:buChar char="•"/>
            </a:pPr>
            <a:r>
              <a:rPr lang="en-US" dirty="0"/>
              <a:t>Chronological reordering and objective experience analyses</a:t>
            </a:r>
          </a:p>
          <a:p>
            <a:pPr>
              <a:buFont typeface="Arial" panose="020B0604020202020204" pitchFamily="34" charset="0"/>
              <a:buChar char="•"/>
            </a:pPr>
            <a:r>
              <a:rPr lang="en-US" dirty="0"/>
              <a:t>Exploring mediating and moderating factors</a:t>
            </a:r>
          </a:p>
          <a:p>
            <a:pPr lvl="1">
              <a:buFont typeface="Arial" panose="020B0604020202020204" pitchFamily="34" charset="0"/>
              <a:buChar char="•"/>
            </a:pPr>
            <a:r>
              <a:rPr lang="en-US" dirty="0"/>
              <a:t>Age, Sex, Depressive Symptoms, Cognitive Overload, Uncertainty Tolerance</a:t>
            </a:r>
          </a:p>
          <a:p>
            <a:pPr>
              <a:buFont typeface="Arial" panose="020B0604020202020204" pitchFamily="34" charset="0"/>
              <a:buChar char="•"/>
            </a:pPr>
            <a:r>
              <a:rPr lang="en-US" dirty="0"/>
              <a:t>Merging these findings with physiological and memory data</a:t>
            </a:r>
          </a:p>
          <a:p>
            <a:pPr>
              <a:buFont typeface="Arial" panose="020B0604020202020204" pitchFamily="34" charset="0"/>
              <a:buChar char="•"/>
            </a:pPr>
            <a:r>
              <a:rPr lang="en-US" dirty="0"/>
              <a:t>Forming Hypotheses for Additional Regulation Strategies</a:t>
            </a:r>
          </a:p>
          <a:p>
            <a:pPr>
              <a:buFont typeface="Arial" panose="020B0604020202020204" pitchFamily="34" charset="0"/>
              <a:buChar char="•"/>
            </a:pPr>
            <a:r>
              <a:rPr lang="en-US" dirty="0"/>
              <a:t>Longitudinal Data Collection</a:t>
            </a:r>
          </a:p>
          <a:p>
            <a:pPr>
              <a:buFont typeface="Arial" panose="020B0604020202020204" pitchFamily="34" charset="0"/>
              <a:buChar char="•"/>
            </a:pPr>
            <a:r>
              <a:rPr lang="en-US" dirty="0"/>
              <a:t>ERQ and Metacognition</a:t>
            </a:r>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9C59A6D-223A-480F-8190-489C1758555A}"/>
              </a:ext>
            </a:extLst>
          </p:cNvPr>
          <p:cNvSpPr>
            <a:spLocks noGrp="1"/>
          </p:cNvSpPr>
          <p:nvPr>
            <p:ph type="sldNum" sz="quarter" idx="12"/>
          </p:nvPr>
        </p:nvSpPr>
        <p:spPr/>
        <p:txBody>
          <a:bodyPr/>
          <a:lstStyle/>
          <a:p>
            <a:fld id="{58782805-61A3-4A9B-8D39-1A61657B2E27}" type="slidenum">
              <a:rPr lang="en-US" smtClean="0"/>
              <a:t>105</a:t>
            </a:fld>
            <a:endParaRPr lang="en-US"/>
          </a:p>
        </p:txBody>
      </p:sp>
    </p:spTree>
    <p:extLst>
      <p:ext uri="{BB962C8B-B14F-4D97-AF65-F5344CB8AC3E}">
        <p14:creationId xmlns:p14="http://schemas.microsoft.com/office/powerpoint/2010/main" val="159474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6780-DCEC-429F-999D-C038162CA5B6}"/>
              </a:ext>
            </a:extLst>
          </p:cNvPr>
          <p:cNvSpPr>
            <a:spLocks noGrp="1"/>
          </p:cNvSpPr>
          <p:nvPr>
            <p:ph type="title"/>
          </p:nvPr>
        </p:nvSpPr>
        <p:spPr/>
        <p:txBody>
          <a:bodyPr/>
          <a:lstStyle/>
          <a:p>
            <a:r>
              <a:rPr lang="en-US" dirty="0"/>
              <a:t>Emotion Regulation Strategies</a:t>
            </a:r>
          </a:p>
        </p:txBody>
      </p:sp>
      <p:sp>
        <p:nvSpPr>
          <p:cNvPr id="3" name="Content Placeholder 2">
            <a:extLst>
              <a:ext uri="{FF2B5EF4-FFF2-40B4-BE49-F238E27FC236}">
                <a16:creationId xmlns:a16="http://schemas.microsoft.com/office/drawing/2014/main" id="{9FC91C10-7A6B-4E00-8247-39B4D95D2874}"/>
              </a:ext>
            </a:extLst>
          </p:cNvPr>
          <p:cNvSpPr>
            <a:spLocks noGrp="1"/>
          </p:cNvSpPr>
          <p:nvPr>
            <p:ph idx="1"/>
          </p:nvPr>
        </p:nvSpPr>
        <p:spPr/>
        <p:txBody>
          <a:bodyPr/>
          <a:lstStyle/>
          <a:p>
            <a:pPr>
              <a:lnSpc>
                <a:spcPct val="100000"/>
              </a:lnSpc>
              <a:spcAft>
                <a:spcPts val="600"/>
              </a:spcAft>
              <a:buFont typeface="Wingdings" panose="05000000000000000000" pitchFamily="2" charset="2"/>
              <a:buChar char="§"/>
            </a:pPr>
            <a:r>
              <a:rPr lang="en-US" dirty="0"/>
              <a:t> The efficacy of different regulation strategies varies with emotional goals.</a:t>
            </a:r>
          </a:p>
          <a:p>
            <a:pPr lvl="1">
              <a:lnSpc>
                <a:spcPct val="100000"/>
              </a:lnSpc>
              <a:spcAft>
                <a:spcPts val="600"/>
              </a:spcAft>
              <a:buFont typeface="Wingdings" panose="05000000000000000000" pitchFamily="2" charset="2"/>
              <a:buChar char="§"/>
            </a:pPr>
            <a:r>
              <a:rPr lang="en-US" dirty="0"/>
              <a:t>The emotional goals that people pursue and the strategies that they select to attain them are inherently connected.</a:t>
            </a:r>
            <a:r>
              <a:rPr lang="en-US" baseline="30000" dirty="0"/>
              <a:t>1</a:t>
            </a:r>
            <a:r>
              <a:rPr lang="en-US" dirty="0"/>
              <a:t> </a:t>
            </a:r>
          </a:p>
          <a:p>
            <a:pPr>
              <a:lnSpc>
                <a:spcPct val="100000"/>
              </a:lnSpc>
              <a:spcAft>
                <a:spcPts val="600"/>
              </a:spcAft>
              <a:buFont typeface="Wingdings" panose="05000000000000000000" pitchFamily="2" charset="2"/>
              <a:buChar char="§"/>
            </a:pPr>
            <a:endParaRPr lang="en-US" dirty="0"/>
          </a:p>
        </p:txBody>
      </p:sp>
      <p:sp>
        <p:nvSpPr>
          <p:cNvPr id="4" name="TextBox 3">
            <a:extLst>
              <a:ext uri="{FF2B5EF4-FFF2-40B4-BE49-F238E27FC236}">
                <a16:creationId xmlns:a16="http://schemas.microsoft.com/office/drawing/2014/main" id="{0E96BE59-5740-43A2-856D-865C0765B6CE}"/>
              </a:ext>
            </a:extLst>
          </p:cNvPr>
          <p:cNvSpPr txBox="1"/>
          <p:nvPr/>
        </p:nvSpPr>
        <p:spPr>
          <a:xfrm>
            <a:off x="10291928" y="5895213"/>
            <a:ext cx="1900072" cy="954107"/>
          </a:xfrm>
          <a:prstGeom prst="rect">
            <a:avLst/>
          </a:prstGeom>
          <a:noFill/>
        </p:spPr>
        <p:txBody>
          <a:bodyPr wrap="none" rtlCol="0">
            <a:spAutoFit/>
          </a:bodyPr>
          <a:lstStyle/>
          <a:p>
            <a:pPr algn="r"/>
            <a:r>
              <a:rPr lang="en-US" sz="1400" baseline="30000" dirty="0"/>
              <a:t>1</a:t>
            </a:r>
            <a:r>
              <a:rPr lang="en-US" sz="1400" dirty="0"/>
              <a:t> </a:t>
            </a:r>
            <a:r>
              <a:rPr lang="en-US" sz="1400" dirty="0" err="1"/>
              <a:t>Millgram</a:t>
            </a:r>
            <a:r>
              <a:rPr lang="en-US" sz="1400" dirty="0"/>
              <a:t> et al. (2019).</a:t>
            </a:r>
          </a:p>
          <a:p>
            <a:pPr algn="r"/>
            <a:r>
              <a:rPr lang="en-US" sz="1400" baseline="30000" dirty="0"/>
              <a:t>2</a:t>
            </a:r>
            <a:r>
              <a:rPr lang="en-US" sz="1400" dirty="0"/>
              <a:t> </a:t>
            </a:r>
            <a:r>
              <a:rPr lang="en-US" sz="1400" dirty="0" err="1"/>
              <a:t>Shafir</a:t>
            </a:r>
            <a:r>
              <a:rPr lang="en-US" sz="1400" dirty="0"/>
              <a:t> et al. (2016).</a:t>
            </a:r>
          </a:p>
          <a:p>
            <a:pPr algn="r"/>
            <a:r>
              <a:rPr lang="en-US" sz="1400" baseline="30000" dirty="0"/>
              <a:t>3</a:t>
            </a:r>
            <a:r>
              <a:rPr lang="en-US" sz="1400" dirty="0"/>
              <a:t> Webb et al. (2012).</a:t>
            </a:r>
          </a:p>
          <a:p>
            <a:pPr algn="r"/>
            <a:r>
              <a:rPr lang="en-US" sz="1400" baseline="30000" dirty="0"/>
              <a:t>4</a:t>
            </a:r>
            <a:r>
              <a:rPr lang="en-US" sz="1400" dirty="0"/>
              <a:t> </a:t>
            </a:r>
            <a:r>
              <a:rPr lang="en-US" sz="1400" dirty="0" err="1"/>
              <a:t>Sheppes</a:t>
            </a:r>
            <a:r>
              <a:rPr lang="en-US" sz="1400" dirty="0"/>
              <a:t> et al. (2015).</a:t>
            </a:r>
          </a:p>
        </p:txBody>
      </p:sp>
      <p:sp>
        <p:nvSpPr>
          <p:cNvPr id="5" name="TextBox 4">
            <a:extLst>
              <a:ext uri="{FF2B5EF4-FFF2-40B4-BE49-F238E27FC236}">
                <a16:creationId xmlns:a16="http://schemas.microsoft.com/office/drawing/2014/main" id="{94F59F2A-8C43-41DC-B7E4-A15A5841DAD0}"/>
              </a:ext>
            </a:extLst>
          </p:cNvPr>
          <p:cNvSpPr txBox="1"/>
          <p:nvPr/>
        </p:nvSpPr>
        <p:spPr>
          <a:xfrm>
            <a:off x="1997217" y="4029559"/>
            <a:ext cx="8197565" cy="1323439"/>
          </a:xfrm>
          <a:prstGeom prst="rect">
            <a:avLst/>
          </a:prstGeom>
          <a:noFill/>
        </p:spPr>
        <p:txBody>
          <a:bodyPr wrap="none" rtlCol="0">
            <a:spAutoFit/>
          </a:bodyPr>
          <a:lstStyle/>
          <a:p>
            <a:r>
              <a:rPr lang="en-US" sz="8000" b="1" dirty="0"/>
              <a:t>TAKE HOME POINT</a:t>
            </a:r>
          </a:p>
        </p:txBody>
      </p:sp>
      <p:sp>
        <p:nvSpPr>
          <p:cNvPr id="6" name="Rectangle 5">
            <a:extLst>
              <a:ext uri="{FF2B5EF4-FFF2-40B4-BE49-F238E27FC236}">
                <a16:creationId xmlns:a16="http://schemas.microsoft.com/office/drawing/2014/main" id="{CB13F753-9D7F-4143-9436-1C62E692B34B}"/>
              </a:ext>
            </a:extLst>
          </p:cNvPr>
          <p:cNvSpPr/>
          <p:nvPr/>
        </p:nvSpPr>
        <p:spPr>
          <a:xfrm>
            <a:off x="1376249" y="3301139"/>
            <a:ext cx="9500461" cy="2567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Assessing the best fitting strategy </a:t>
            </a:r>
            <a:r>
              <a:rPr lang="en-US" sz="4000" i="1" dirty="0">
                <a:solidFill>
                  <a:schemeClr val="tx1"/>
                </a:solidFill>
              </a:rPr>
              <a:t>for the situation</a:t>
            </a:r>
            <a:r>
              <a:rPr lang="en-US" sz="4000" dirty="0">
                <a:solidFill>
                  <a:schemeClr val="tx1"/>
                </a:solidFill>
              </a:rPr>
              <a:t> is crucial for ideal outcomes.</a:t>
            </a:r>
            <a:r>
              <a:rPr lang="en-US" sz="4000" baseline="30000" dirty="0">
                <a:solidFill>
                  <a:schemeClr val="tx1"/>
                </a:solidFill>
              </a:rPr>
              <a:t>2,3,4</a:t>
            </a:r>
          </a:p>
        </p:txBody>
      </p:sp>
      <p:sp>
        <p:nvSpPr>
          <p:cNvPr id="7" name="Slide Number Placeholder 6">
            <a:extLst>
              <a:ext uri="{FF2B5EF4-FFF2-40B4-BE49-F238E27FC236}">
                <a16:creationId xmlns:a16="http://schemas.microsoft.com/office/drawing/2014/main" id="{6BFE254B-CBC9-4FA2-9F25-961DD38A322A}"/>
              </a:ext>
            </a:extLst>
          </p:cNvPr>
          <p:cNvSpPr>
            <a:spLocks noGrp="1"/>
          </p:cNvSpPr>
          <p:nvPr>
            <p:ph type="sldNum" sz="quarter" idx="12"/>
          </p:nvPr>
        </p:nvSpPr>
        <p:spPr/>
        <p:txBody>
          <a:bodyPr/>
          <a:lstStyle/>
          <a:p>
            <a:fld id="{58782805-61A3-4A9B-8D39-1A61657B2E27}" type="slidenum">
              <a:rPr lang="en-US" smtClean="0"/>
              <a:t>106</a:t>
            </a:fld>
            <a:endParaRPr lang="en-US"/>
          </a:p>
        </p:txBody>
      </p:sp>
    </p:spTree>
    <p:extLst>
      <p:ext uri="{BB962C8B-B14F-4D97-AF65-F5344CB8AC3E}">
        <p14:creationId xmlns:p14="http://schemas.microsoft.com/office/powerpoint/2010/main" val="393490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black background&#10;&#10;Description automatically generated">
            <a:extLst>
              <a:ext uri="{FF2B5EF4-FFF2-40B4-BE49-F238E27FC236}">
                <a16:creationId xmlns:a16="http://schemas.microsoft.com/office/drawing/2014/main" id="{21D15BE7-FB26-4B2C-9BDD-1C68176D978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75183" y="0"/>
            <a:ext cx="9041634" cy="6100658"/>
          </a:xfrm>
        </p:spPr>
      </p:pic>
      <p:sp>
        <p:nvSpPr>
          <p:cNvPr id="6" name="TextBox 5">
            <a:extLst>
              <a:ext uri="{FF2B5EF4-FFF2-40B4-BE49-F238E27FC236}">
                <a16:creationId xmlns:a16="http://schemas.microsoft.com/office/drawing/2014/main" id="{488B0F39-35D1-478C-889A-E509E5AFC96D}"/>
              </a:ext>
            </a:extLst>
          </p:cNvPr>
          <p:cNvSpPr txBox="1"/>
          <p:nvPr/>
        </p:nvSpPr>
        <p:spPr>
          <a:xfrm>
            <a:off x="5570618" y="268989"/>
            <a:ext cx="6085448" cy="369332"/>
          </a:xfrm>
          <a:prstGeom prst="rect">
            <a:avLst/>
          </a:prstGeom>
          <a:noFill/>
        </p:spPr>
        <p:txBody>
          <a:bodyPr wrap="none" rtlCol="0">
            <a:spAutoFit/>
          </a:bodyPr>
          <a:lstStyle/>
          <a:p>
            <a:r>
              <a:rPr lang="en-US" dirty="0"/>
              <a:t>A Common Modern Emotion Regulation Experimental Design </a:t>
            </a:r>
            <a:r>
              <a:rPr lang="en-US" baseline="30000" dirty="0"/>
              <a:t>1</a:t>
            </a:r>
          </a:p>
        </p:txBody>
      </p:sp>
      <p:sp>
        <p:nvSpPr>
          <p:cNvPr id="7" name="TextBox 6">
            <a:extLst>
              <a:ext uri="{FF2B5EF4-FFF2-40B4-BE49-F238E27FC236}">
                <a16:creationId xmlns:a16="http://schemas.microsoft.com/office/drawing/2014/main" id="{68B0C222-ADC3-47D7-BA82-27F3DE0CC5BE}"/>
              </a:ext>
            </a:extLst>
          </p:cNvPr>
          <p:cNvSpPr txBox="1"/>
          <p:nvPr/>
        </p:nvSpPr>
        <p:spPr>
          <a:xfrm>
            <a:off x="8969" y="6459785"/>
            <a:ext cx="1941095" cy="307777"/>
          </a:xfrm>
          <a:prstGeom prst="rect">
            <a:avLst/>
          </a:prstGeom>
          <a:noFill/>
        </p:spPr>
        <p:txBody>
          <a:bodyPr wrap="square" rtlCol="0">
            <a:spAutoFit/>
          </a:bodyPr>
          <a:lstStyle/>
          <a:p>
            <a:r>
              <a:rPr lang="en-US" sz="1400" baseline="30000" dirty="0">
                <a:solidFill>
                  <a:schemeClr val="bg1"/>
                </a:solidFill>
              </a:rPr>
              <a:t>1 </a:t>
            </a:r>
            <a:r>
              <a:rPr lang="en-US" sz="1400" dirty="0" err="1">
                <a:solidFill>
                  <a:schemeClr val="bg1"/>
                </a:solidFill>
              </a:rPr>
              <a:t>Shafir</a:t>
            </a:r>
            <a:r>
              <a:rPr lang="en-US" sz="1400" dirty="0">
                <a:solidFill>
                  <a:schemeClr val="bg1"/>
                </a:solidFill>
              </a:rPr>
              <a:t> et al., (2016).</a:t>
            </a:r>
            <a:endParaRPr lang="en-US" sz="1400" baseline="30000" dirty="0">
              <a:solidFill>
                <a:schemeClr val="bg1"/>
              </a:solidFill>
            </a:endParaRPr>
          </a:p>
        </p:txBody>
      </p:sp>
      <p:sp>
        <p:nvSpPr>
          <p:cNvPr id="2" name="Arrow: Up-Down 1">
            <a:extLst>
              <a:ext uri="{FF2B5EF4-FFF2-40B4-BE49-F238E27FC236}">
                <a16:creationId xmlns:a16="http://schemas.microsoft.com/office/drawing/2014/main" id="{281870A6-7A4E-40C4-A60E-3CA6765E86A7}"/>
              </a:ext>
            </a:extLst>
          </p:cNvPr>
          <p:cNvSpPr/>
          <p:nvPr/>
        </p:nvSpPr>
        <p:spPr>
          <a:xfrm rot="18087454">
            <a:off x="4124394" y="142495"/>
            <a:ext cx="1391478" cy="8623395"/>
          </a:xfrm>
          <a:prstGeom prst="up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FB4EC9-C55F-487F-80B2-D2A89BBC7D03}"/>
              </a:ext>
            </a:extLst>
          </p:cNvPr>
          <p:cNvSpPr>
            <a:spLocks noGrp="1"/>
          </p:cNvSpPr>
          <p:nvPr>
            <p:ph type="sldNum" sz="quarter" idx="12"/>
          </p:nvPr>
        </p:nvSpPr>
        <p:spPr/>
        <p:txBody>
          <a:bodyPr/>
          <a:lstStyle/>
          <a:p>
            <a:fld id="{58782805-61A3-4A9B-8D39-1A61657B2E27}" type="slidenum">
              <a:rPr lang="en-US" smtClean="0"/>
              <a:t>11</a:t>
            </a:fld>
            <a:endParaRPr lang="en-US"/>
          </a:p>
        </p:txBody>
      </p:sp>
    </p:spTree>
    <p:extLst>
      <p:ext uri="{BB962C8B-B14F-4D97-AF65-F5344CB8AC3E}">
        <p14:creationId xmlns:p14="http://schemas.microsoft.com/office/powerpoint/2010/main" val="463748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2" name="Title 1">
            <a:extLst>
              <a:ext uri="{FF2B5EF4-FFF2-40B4-BE49-F238E27FC236}">
                <a16:creationId xmlns:a16="http://schemas.microsoft.com/office/drawing/2014/main" id="{75870B59-D8EE-4BC7-834D-190E020D151E}"/>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378424" y="1965481"/>
            <a:ext cx="9777256" cy="2906769"/>
          </a:xfrm>
        </p:spPr>
        <p:txBody>
          <a:bodyPr>
            <a:normAutofit fontScale="92500" lnSpcReduction="20000"/>
          </a:bodyPr>
          <a:lstStyle/>
          <a:p>
            <a:pPr marL="457200" indent="-457200">
              <a:buFont typeface="+mj-lt"/>
              <a:buAutoNum type="arabicPeriod"/>
            </a:pPr>
            <a:r>
              <a:rPr lang="en-US" sz="2400" dirty="0"/>
              <a:t> Participants are trained in regulatory strategies and prompted to regulate</a:t>
            </a:r>
          </a:p>
          <a:p>
            <a:pPr marL="749808" lvl="1" indent="-457200"/>
            <a:r>
              <a:rPr lang="en-US" sz="2200" dirty="0"/>
              <a:t>Broader population is largely strategy-naïve.</a:t>
            </a:r>
          </a:p>
          <a:p>
            <a:pPr marL="457200" indent="-457200">
              <a:buFont typeface="+mj-lt"/>
              <a:buAutoNum type="arabicPeriod"/>
            </a:pPr>
            <a:r>
              <a:rPr lang="en-US" sz="2400" dirty="0"/>
              <a:t>Artificial nature of experimental designs</a:t>
            </a:r>
          </a:p>
          <a:p>
            <a:pPr marL="749808" lvl="1" indent="-457200"/>
            <a:r>
              <a:rPr lang="en-US" sz="2200" dirty="0"/>
              <a:t>Findings may not be applicable to emotion regulation outside of the lab</a:t>
            </a:r>
          </a:p>
          <a:p>
            <a:pPr marL="457200" indent="-457200">
              <a:buFont typeface="+mj-lt"/>
              <a:buAutoNum type="arabicPeriod"/>
            </a:pPr>
            <a:r>
              <a:rPr lang="en-US" sz="2400" dirty="0"/>
              <a:t>Meta-analyses suggest flaws in common emotion regulation paradigms </a:t>
            </a:r>
            <a:r>
              <a:rPr lang="en-US" sz="2400" baseline="30000" dirty="0"/>
              <a:t>1</a:t>
            </a:r>
          </a:p>
          <a:p>
            <a:pPr marL="749808" lvl="1" indent="-457200"/>
            <a:r>
              <a:rPr lang="en-US" sz="2200" dirty="0"/>
              <a:t>Suggests surveys are strong, but tasks lack internal validity</a:t>
            </a:r>
          </a:p>
          <a:p>
            <a:pPr marL="457200" indent="-457200">
              <a:buFont typeface="+mj-lt"/>
              <a:buAutoNum type="arabicPeriod"/>
            </a:pPr>
            <a:r>
              <a:rPr lang="en-US" sz="2400" dirty="0"/>
              <a:t>Naturalistic studies limited to Experiential Sampling</a:t>
            </a:r>
          </a:p>
          <a:p>
            <a:pPr marL="749808" lvl="1" indent="-457200"/>
            <a:r>
              <a:rPr lang="en-US" sz="2200" dirty="0"/>
              <a:t>Limited in scope, mild emotional experiences</a:t>
            </a: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1962204" cy="307777"/>
          </a:xfrm>
          <a:prstGeom prst="rect">
            <a:avLst/>
          </a:prstGeom>
          <a:noFill/>
        </p:spPr>
        <p:txBody>
          <a:bodyPr wrap="none" rtlCol="0">
            <a:spAutoFit/>
          </a:bodyPr>
          <a:lstStyle/>
          <a:p>
            <a:r>
              <a:rPr lang="en-US" sz="1400" baseline="30000" dirty="0">
                <a:solidFill>
                  <a:schemeClr val="bg1"/>
                </a:solidFill>
              </a:rPr>
              <a:t>1</a:t>
            </a:r>
            <a:r>
              <a:rPr lang="en-US" sz="1400" dirty="0">
                <a:solidFill>
                  <a:schemeClr val="bg1"/>
                </a:solidFill>
              </a:rPr>
              <a:t> Eisenberg et al. (2019).</a:t>
            </a: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12</a:t>
            </a:fld>
            <a:endParaRPr lang="en-US" dirty="0"/>
          </a:p>
        </p:txBody>
      </p:sp>
    </p:spTree>
    <p:extLst>
      <p:ext uri="{BB962C8B-B14F-4D97-AF65-F5344CB8AC3E}">
        <p14:creationId xmlns:p14="http://schemas.microsoft.com/office/powerpoint/2010/main" val="47942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391FE-4496-4F0D-A30B-BA671CA40A1D}"/>
              </a:ext>
            </a:extLst>
          </p:cNvPr>
          <p:cNvSpPr>
            <a:spLocks noGrp="1"/>
          </p:cNvSpPr>
          <p:nvPr>
            <p:ph type="title"/>
          </p:nvPr>
        </p:nvSpPr>
        <p:spPr/>
        <p:txBody>
          <a:bodyPr/>
          <a:lstStyle/>
          <a:p>
            <a:r>
              <a:rPr lang="en-US" dirty="0"/>
              <a:t>Primary Question</a:t>
            </a:r>
          </a:p>
        </p:txBody>
      </p:sp>
      <p:sp>
        <p:nvSpPr>
          <p:cNvPr id="3" name="Content Placeholder 2">
            <a:extLst>
              <a:ext uri="{FF2B5EF4-FFF2-40B4-BE49-F238E27FC236}">
                <a16:creationId xmlns:a16="http://schemas.microsoft.com/office/drawing/2014/main" id="{AD0D3299-8791-4155-9AC8-DD807A1E93FD}"/>
              </a:ext>
            </a:extLst>
          </p:cNvPr>
          <p:cNvSpPr>
            <a:spLocks noGrp="1"/>
          </p:cNvSpPr>
          <p:nvPr>
            <p:ph idx="1"/>
          </p:nvPr>
        </p:nvSpPr>
        <p:spPr>
          <a:xfrm>
            <a:off x="1066800" y="2224893"/>
            <a:ext cx="10058400" cy="2408214"/>
          </a:xfrm>
        </p:spPr>
        <p:txBody>
          <a:bodyPr/>
          <a:lstStyle/>
          <a:p>
            <a:pPr algn="ctr"/>
            <a:r>
              <a:rPr lang="en-US" sz="5400" dirty="0"/>
              <a:t>How and how often are emotional regulation strategies implemented in the real world?</a:t>
            </a:r>
          </a:p>
          <a:p>
            <a:endParaRPr lang="en-US" dirty="0"/>
          </a:p>
        </p:txBody>
      </p:sp>
      <p:sp>
        <p:nvSpPr>
          <p:cNvPr id="4" name="Slide Number Placeholder 3">
            <a:extLst>
              <a:ext uri="{FF2B5EF4-FFF2-40B4-BE49-F238E27FC236}">
                <a16:creationId xmlns:a16="http://schemas.microsoft.com/office/drawing/2014/main" id="{0D06E4D3-A78D-4992-8F69-3385411577C8}"/>
              </a:ext>
            </a:extLst>
          </p:cNvPr>
          <p:cNvSpPr>
            <a:spLocks noGrp="1"/>
          </p:cNvSpPr>
          <p:nvPr>
            <p:ph type="sldNum" sz="quarter" idx="12"/>
          </p:nvPr>
        </p:nvSpPr>
        <p:spPr/>
        <p:txBody>
          <a:bodyPr/>
          <a:lstStyle/>
          <a:p>
            <a:fld id="{58782805-61A3-4A9B-8D39-1A61657B2E27}" type="slidenum">
              <a:rPr lang="en-US" smtClean="0"/>
              <a:t>13</a:t>
            </a:fld>
            <a:endParaRPr lang="en-US"/>
          </a:p>
        </p:txBody>
      </p:sp>
    </p:spTree>
    <p:extLst>
      <p:ext uri="{BB962C8B-B14F-4D97-AF65-F5344CB8AC3E}">
        <p14:creationId xmlns:p14="http://schemas.microsoft.com/office/powerpoint/2010/main" val="1030320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ign on the side of a building&#10;&#10;Description automatically generated">
            <a:extLst>
              <a:ext uri="{FF2B5EF4-FFF2-40B4-BE49-F238E27FC236}">
                <a16:creationId xmlns:a16="http://schemas.microsoft.com/office/drawing/2014/main" id="{B1AFB749-423A-4F52-AEE7-588E3AD24E97}"/>
              </a:ext>
            </a:extLst>
          </p:cNvPr>
          <p:cNvPicPr>
            <a:picLocks noChangeAspect="1"/>
          </p:cNvPicPr>
          <p:nvPr/>
        </p:nvPicPr>
        <p:blipFill rotWithShape="1">
          <a:blip r:embed="rId3">
            <a:extLst>
              <a:ext uri="{28A0092B-C50C-407E-A947-70E740481C1C}">
                <a14:useLocalDpi xmlns:a14="http://schemas.microsoft.com/office/drawing/2010/main" val="0"/>
              </a:ext>
            </a:extLst>
          </a:blip>
          <a:srcRect t="7621" b="17379"/>
          <a:stretch/>
        </p:blipFill>
        <p:spPr>
          <a:xfrm>
            <a:off x="20" y="10"/>
            <a:ext cx="12191980" cy="6857990"/>
          </a:xfrm>
          <a:prstGeom prst="rect">
            <a:avLst/>
          </a:prstGeom>
        </p:spPr>
      </p:pic>
      <p:pic>
        <p:nvPicPr>
          <p:cNvPr id="6" name="Picture 5" descr="A castle on top of a stone building&#10;&#10;Description automatically generated">
            <a:extLst>
              <a:ext uri="{FF2B5EF4-FFF2-40B4-BE49-F238E27FC236}">
                <a16:creationId xmlns:a16="http://schemas.microsoft.com/office/drawing/2014/main" id="{88BCBCEB-9C53-40B0-865C-465FEB4BC7F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3266415"/>
            <a:ext cx="4541520" cy="3591585"/>
          </a:xfrm>
          <a:prstGeom prst="rect">
            <a:avLst/>
          </a:prstGeom>
        </p:spPr>
      </p:pic>
      <p:sp>
        <p:nvSpPr>
          <p:cNvPr id="8" name="Slide Number Placeholder 7">
            <a:extLst>
              <a:ext uri="{FF2B5EF4-FFF2-40B4-BE49-F238E27FC236}">
                <a16:creationId xmlns:a16="http://schemas.microsoft.com/office/drawing/2014/main" id="{6238AAD7-8C02-4BE3-B595-50728C10BBD3}"/>
              </a:ext>
            </a:extLst>
          </p:cNvPr>
          <p:cNvSpPr>
            <a:spLocks noGrp="1"/>
          </p:cNvSpPr>
          <p:nvPr>
            <p:ph type="sldNum" sz="quarter" idx="12"/>
          </p:nvPr>
        </p:nvSpPr>
        <p:spPr/>
        <p:txBody>
          <a:bodyPr/>
          <a:lstStyle/>
          <a:p>
            <a:fld id="{58782805-61A3-4A9B-8D39-1A61657B2E27}" type="slidenum">
              <a:rPr lang="en-US" smtClean="0"/>
              <a:t>14</a:t>
            </a:fld>
            <a:endParaRPr lang="en-US"/>
          </a:p>
        </p:txBody>
      </p:sp>
    </p:spTree>
    <p:extLst>
      <p:ext uri="{BB962C8B-B14F-4D97-AF65-F5344CB8AC3E}">
        <p14:creationId xmlns:p14="http://schemas.microsoft.com/office/powerpoint/2010/main" val="314745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0F76234-F290-4643-A10C-BB4DB9AE8A09}"/>
              </a:ext>
            </a:extLst>
          </p:cNvPr>
          <p:cNvSpPr>
            <a:spLocks noGrp="1"/>
          </p:cNvSpPr>
          <p:nvPr>
            <p:ph type="title"/>
          </p:nvPr>
        </p:nvSpPr>
        <p:spPr>
          <a:xfrm>
            <a:off x="5181601" y="634946"/>
            <a:ext cx="6368142" cy="1450757"/>
          </a:xfrm>
        </p:spPr>
        <p:txBody>
          <a:bodyPr>
            <a:normAutofit/>
          </a:bodyPr>
          <a:lstStyle/>
          <a:p>
            <a:r>
              <a:rPr lang="en-US" sz="5000">
                <a:solidFill>
                  <a:srgbClr val="6E3E31"/>
                </a:solidFill>
              </a:rPr>
              <a:t>Strengths of Terror Behind the Walls</a:t>
            </a:r>
          </a:p>
        </p:txBody>
      </p:sp>
      <p:pic>
        <p:nvPicPr>
          <p:cNvPr id="3" name="Picture 2" descr="A sign on the side of a building&#10;&#10;Description automatically generated">
            <a:extLst>
              <a:ext uri="{FF2B5EF4-FFF2-40B4-BE49-F238E27FC236}">
                <a16:creationId xmlns:a16="http://schemas.microsoft.com/office/drawing/2014/main" id="{5135D169-62A2-48C9-9900-3134B5892FAB}"/>
              </a:ext>
            </a:extLst>
          </p:cNvPr>
          <p:cNvPicPr>
            <a:picLocks noChangeAspect="1"/>
          </p:cNvPicPr>
          <p:nvPr/>
        </p:nvPicPr>
        <p:blipFill rotWithShape="1">
          <a:blip r:embed="rId3">
            <a:extLst>
              <a:ext uri="{28A0092B-C50C-407E-A947-70E740481C1C}">
                <a14:useLocalDpi xmlns:a14="http://schemas.microsoft.com/office/drawing/2010/main" val="0"/>
              </a:ext>
            </a:extLst>
          </a:blip>
          <a:srcRect l="33201" r="15988" b="-2"/>
          <a:stretch/>
        </p:blipFill>
        <p:spPr>
          <a:xfrm>
            <a:off x="20" y="-12128"/>
            <a:ext cx="4654276" cy="6870127"/>
          </a:xfrm>
          <a:prstGeom prst="rect">
            <a:avLst/>
          </a:prstGeom>
        </p:spPr>
      </p:pic>
      <p:cxnSp>
        <p:nvCxnSpPr>
          <p:cNvPr id="20" name="Straight Connector 13">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66DCA5A9-D118-4E9A-9C9D-C97B01C9B5B8}"/>
              </a:ext>
            </a:extLst>
          </p:cNvPr>
          <p:cNvSpPr>
            <a:spLocks noGrp="1"/>
          </p:cNvSpPr>
          <p:nvPr>
            <p:ph idx="1"/>
          </p:nvPr>
        </p:nvSpPr>
        <p:spPr>
          <a:xfrm>
            <a:off x="5181601" y="2198913"/>
            <a:ext cx="6368142" cy="3868509"/>
          </a:xfrm>
        </p:spPr>
        <p:txBody>
          <a:bodyPr>
            <a:normAutofit/>
          </a:bodyPr>
          <a:lstStyle/>
          <a:p>
            <a:pPr>
              <a:buFont typeface="Wingdings" panose="05000000000000000000" pitchFamily="2" charset="2"/>
              <a:buChar char="§"/>
            </a:pPr>
            <a:r>
              <a:rPr lang="en-US" sz="4400" dirty="0"/>
              <a:t> Consistency</a:t>
            </a:r>
          </a:p>
          <a:p>
            <a:pPr>
              <a:buFont typeface="Wingdings" panose="05000000000000000000" pitchFamily="2" charset="2"/>
              <a:buChar char="§"/>
            </a:pPr>
            <a:r>
              <a:rPr lang="en-US" sz="4400" dirty="0"/>
              <a:t>Variability in stimuli</a:t>
            </a:r>
          </a:p>
          <a:p>
            <a:pPr>
              <a:buFont typeface="Wingdings" panose="05000000000000000000" pitchFamily="2" charset="2"/>
              <a:buChar char="§"/>
            </a:pPr>
            <a:r>
              <a:rPr lang="en-US" sz="4400" dirty="0"/>
              <a:t> Controlled environment</a:t>
            </a:r>
          </a:p>
          <a:p>
            <a:pPr>
              <a:buFont typeface="Wingdings" panose="05000000000000000000" pitchFamily="2" charset="2"/>
              <a:buChar char="§"/>
            </a:pPr>
            <a:r>
              <a:rPr lang="en-US" sz="4400" dirty="0"/>
              <a:t>Real World</a:t>
            </a:r>
          </a:p>
          <a:p>
            <a:pPr>
              <a:buFont typeface="Wingdings" panose="05000000000000000000" pitchFamily="2" charset="2"/>
              <a:buChar char="§"/>
            </a:pPr>
            <a:r>
              <a:rPr lang="en-US" sz="4400" dirty="0"/>
              <a:t>Really fun design!</a:t>
            </a:r>
          </a:p>
        </p:txBody>
      </p:sp>
      <p:sp>
        <p:nvSpPr>
          <p:cNvPr id="6" name="TextBox 5">
            <a:extLst>
              <a:ext uri="{FF2B5EF4-FFF2-40B4-BE49-F238E27FC236}">
                <a16:creationId xmlns:a16="http://schemas.microsoft.com/office/drawing/2014/main" id="{5976432F-9265-4FFC-8F26-E34F902ED5A6}"/>
              </a:ext>
            </a:extLst>
          </p:cNvPr>
          <p:cNvSpPr txBox="1"/>
          <p:nvPr/>
        </p:nvSpPr>
        <p:spPr>
          <a:xfrm>
            <a:off x="7924453" y="4452731"/>
            <a:ext cx="997389" cy="769441"/>
          </a:xfrm>
          <a:prstGeom prst="rect">
            <a:avLst/>
          </a:prstGeom>
          <a:noFill/>
        </p:spPr>
        <p:txBody>
          <a:bodyPr wrap="none" rtlCol="0">
            <a:spAutoFit/>
          </a:bodyPr>
          <a:lstStyle/>
          <a:p>
            <a:r>
              <a:rPr lang="en-US" sz="4400" i="1" dirty="0"/>
              <a:t>-</a:t>
            </a:r>
            <a:r>
              <a:rPr lang="en-US" sz="4400" i="1" dirty="0" err="1"/>
              <a:t>ish</a:t>
            </a:r>
            <a:endParaRPr lang="en-US" sz="2400" i="1" dirty="0"/>
          </a:p>
        </p:txBody>
      </p:sp>
      <p:sp>
        <p:nvSpPr>
          <p:cNvPr id="2" name="Slide Number Placeholder 1">
            <a:extLst>
              <a:ext uri="{FF2B5EF4-FFF2-40B4-BE49-F238E27FC236}">
                <a16:creationId xmlns:a16="http://schemas.microsoft.com/office/drawing/2014/main" id="{1FD314B8-7924-4CA1-92D8-9A63EF9CA1C3}"/>
              </a:ext>
            </a:extLst>
          </p:cNvPr>
          <p:cNvSpPr>
            <a:spLocks noGrp="1"/>
          </p:cNvSpPr>
          <p:nvPr>
            <p:ph type="sldNum" sz="quarter" idx="12"/>
          </p:nvPr>
        </p:nvSpPr>
        <p:spPr/>
        <p:txBody>
          <a:bodyPr/>
          <a:lstStyle/>
          <a:p>
            <a:fld id="{58782805-61A3-4A9B-8D39-1A61657B2E27}" type="slidenum">
              <a:rPr lang="en-US" smtClean="0"/>
              <a:t>15</a:t>
            </a:fld>
            <a:endParaRPr lang="en-US"/>
          </a:p>
        </p:txBody>
      </p:sp>
    </p:spTree>
    <p:extLst>
      <p:ext uri="{BB962C8B-B14F-4D97-AF65-F5344CB8AC3E}">
        <p14:creationId xmlns:p14="http://schemas.microsoft.com/office/powerpoint/2010/main" val="211525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08AD3-3038-476A-B4F5-AD6A85B65098}"/>
              </a:ext>
            </a:extLst>
          </p:cNvPr>
          <p:cNvSpPr>
            <a:spLocks noGrp="1"/>
          </p:cNvSpPr>
          <p:nvPr>
            <p:ph type="title"/>
          </p:nvPr>
        </p:nvSpPr>
        <p:spPr>
          <a:xfrm>
            <a:off x="5181601" y="634946"/>
            <a:ext cx="6368142" cy="1450757"/>
          </a:xfrm>
        </p:spPr>
        <p:txBody>
          <a:bodyPr>
            <a:normAutofit/>
          </a:bodyPr>
          <a:lstStyle/>
          <a:p>
            <a:r>
              <a:rPr lang="en-US" sz="5400">
                <a:solidFill>
                  <a:srgbClr val="5B4D35"/>
                </a:solidFill>
              </a:rPr>
              <a:t>Hypotheses</a:t>
            </a:r>
          </a:p>
        </p:txBody>
      </p:sp>
      <p:pic>
        <p:nvPicPr>
          <p:cNvPr id="5" name="Picture 4" descr="A picture containing person, woman, holding, standing&#10;&#10;Description automatically generated">
            <a:extLst>
              <a:ext uri="{FF2B5EF4-FFF2-40B4-BE49-F238E27FC236}">
                <a16:creationId xmlns:a16="http://schemas.microsoft.com/office/drawing/2014/main" id="{BDF5C749-7414-4A1C-9CC2-86137C16D84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742" r="28207" b="2"/>
          <a:stretch/>
        </p:blipFill>
        <p:spPr>
          <a:xfrm>
            <a:off x="0" y="-12128"/>
            <a:ext cx="4654276" cy="6870127"/>
          </a:xfrm>
          <a:prstGeom prst="rect">
            <a:avLst/>
          </a:prstGeom>
        </p:spPr>
      </p:pic>
      <p:cxnSp>
        <p:nvCxnSpPr>
          <p:cNvPr id="21" name="Straight Connector 2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C035E4-93A6-4CF5-AB96-CDA7193013A6}"/>
              </a:ext>
            </a:extLst>
          </p:cNvPr>
          <p:cNvSpPr>
            <a:spLocks noGrp="1"/>
          </p:cNvSpPr>
          <p:nvPr>
            <p:ph idx="1"/>
          </p:nvPr>
        </p:nvSpPr>
        <p:spPr>
          <a:xfrm>
            <a:off x="5181601" y="2460764"/>
            <a:ext cx="6745356" cy="4135393"/>
          </a:xfrm>
        </p:spPr>
        <p:txBody>
          <a:bodyPr>
            <a:normAutofit/>
          </a:bodyPr>
          <a:lstStyle/>
          <a:p>
            <a:pPr marL="514350" indent="-514350">
              <a:buFont typeface="+mj-lt"/>
              <a:buAutoNum type="arabicPeriod"/>
            </a:pPr>
            <a:r>
              <a:rPr lang="en-US" sz="2600" dirty="0"/>
              <a:t>The valence of emotional experiences will trend more positive across events. </a:t>
            </a:r>
          </a:p>
          <a:p>
            <a:pPr marL="514350" indent="-514350">
              <a:buFont typeface="+mj-lt"/>
              <a:buAutoNum type="arabicPeriod" startAt="2"/>
            </a:pPr>
            <a:r>
              <a:rPr lang="en-US" sz="2600" dirty="0"/>
              <a:t>Negative emotions are regulated with greater intensity than positive emotions.</a:t>
            </a:r>
          </a:p>
          <a:p>
            <a:pPr marL="514350" indent="-514350">
              <a:buFont typeface="+mj-lt"/>
              <a:buAutoNum type="arabicPeriod" startAt="3"/>
            </a:pPr>
            <a:r>
              <a:rPr lang="en-US" sz="2600" dirty="0"/>
              <a:t>The intensity of emotional experiences will decrease across events, independent of valence. </a:t>
            </a:r>
          </a:p>
        </p:txBody>
      </p:sp>
      <p:sp>
        <p:nvSpPr>
          <p:cNvPr id="4" name="Slide Number Placeholder 3">
            <a:extLst>
              <a:ext uri="{FF2B5EF4-FFF2-40B4-BE49-F238E27FC236}">
                <a16:creationId xmlns:a16="http://schemas.microsoft.com/office/drawing/2014/main" id="{D0302F11-6FC4-4E64-BA3E-1F0145890EFD}"/>
              </a:ext>
            </a:extLst>
          </p:cNvPr>
          <p:cNvSpPr>
            <a:spLocks noGrp="1"/>
          </p:cNvSpPr>
          <p:nvPr>
            <p:ph type="sldNum" sz="quarter" idx="12"/>
          </p:nvPr>
        </p:nvSpPr>
        <p:spPr/>
        <p:txBody>
          <a:bodyPr/>
          <a:lstStyle/>
          <a:p>
            <a:fld id="{58782805-61A3-4A9B-8D39-1A61657B2E27}" type="slidenum">
              <a:rPr lang="en-US" smtClean="0"/>
              <a:t>16</a:t>
            </a:fld>
            <a:endParaRPr lang="en-US"/>
          </a:p>
        </p:txBody>
      </p:sp>
    </p:spTree>
    <p:extLst>
      <p:ext uri="{BB962C8B-B14F-4D97-AF65-F5344CB8AC3E}">
        <p14:creationId xmlns:p14="http://schemas.microsoft.com/office/powerpoint/2010/main" val="1167805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349C-EACD-4C50-B1CB-4BD076963754}"/>
              </a:ext>
            </a:extLst>
          </p:cNvPr>
          <p:cNvSpPr>
            <a:spLocks noGrp="1"/>
          </p:cNvSpPr>
          <p:nvPr>
            <p:ph type="title"/>
          </p:nvPr>
        </p:nvSpPr>
        <p:spPr/>
        <p:txBody>
          <a:bodyPr/>
          <a:lstStyle/>
          <a:p>
            <a:r>
              <a:rPr lang="en-US" dirty="0"/>
              <a:t>Methods: Pre-Exposure</a:t>
            </a:r>
          </a:p>
        </p:txBody>
      </p:sp>
      <p:sp>
        <p:nvSpPr>
          <p:cNvPr id="3" name="Content Placeholder 2">
            <a:extLst>
              <a:ext uri="{FF2B5EF4-FFF2-40B4-BE49-F238E27FC236}">
                <a16:creationId xmlns:a16="http://schemas.microsoft.com/office/drawing/2014/main" id="{359530D6-4643-4962-A33A-DD8F615BDCAD}"/>
              </a:ext>
            </a:extLst>
          </p:cNvPr>
          <p:cNvSpPr>
            <a:spLocks noGrp="1"/>
          </p:cNvSpPr>
          <p:nvPr>
            <p:ph idx="1"/>
          </p:nvPr>
        </p:nvSpPr>
        <p:spPr>
          <a:xfrm>
            <a:off x="1097280" y="1822874"/>
            <a:ext cx="10058400" cy="4023360"/>
          </a:xfrm>
        </p:spPr>
        <p:txBody>
          <a:bodyPr>
            <a:normAutofit/>
          </a:bodyPr>
          <a:lstStyle/>
          <a:p>
            <a:r>
              <a:rPr lang="en-US" dirty="0"/>
              <a:t>Sample size = 54</a:t>
            </a:r>
          </a:p>
          <a:p>
            <a:pPr lvl="1">
              <a:buFont typeface="Wingdings" panose="05000000000000000000" pitchFamily="2" charset="2"/>
              <a:buChar char="§"/>
            </a:pPr>
            <a:r>
              <a:rPr lang="en-US" dirty="0"/>
              <a:t>Age: Median = 24 </a:t>
            </a:r>
            <a:r>
              <a:rPr lang="en-US" dirty="0" err="1"/>
              <a:t>yrs</a:t>
            </a:r>
            <a:r>
              <a:rPr lang="en-US" dirty="0"/>
              <a:t> old,  Range = 18 - 34 </a:t>
            </a:r>
            <a:r>
              <a:rPr lang="en-US" dirty="0" err="1"/>
              <a:t>yrs</a:t>
            </a:r>
            <a:r>
              <a:rPr lang="en-US" dirty="0"/>
              <a:t> old</a:t>
            </a:r>
          </a:p>
          <a:p>
            <a:pPr lvl="1">
              <a:buFont typeface="Wingdings" panose="05000000000000000000" pitchFamily="2" charset="2"/>
              <a:buChar char="§"/>
            </a:pPr>
            <a:r>
              <a:rPr lang="en-US" dirty="0"/>
              <a:t>Gender: 26 male, 27 female, 1 non-binary</a:t>
            </a:r>
          </a:p>
          <a:p>
            <a:pPr lvl="1">
              <a:buFont typeface="Wingdings" panose="05000000000000000000" pitchFamily="2" charset="2"/>
              <a:buChar char="§"/>
            </a:pPr>
            <a:r>
              <a:rPr lang="en-US" dirty="0"/>
              <a:t>12 groups of 3 to 5 participants (mean group size = 4.5)</a:t>
            </a:r>
          </a:p>
        </p:txBody>
      </p:sp>
      <p:pic>
        <p:nvPicPr>
          <p:cNvPr id="8" name="Picture 7" descr="A picture containing indoor, ceiling, room, table&#10;&#10;Description automatically generated">
            <a:extLst>
              <a:ext uri="{FF2B5EF4-FFF2-40B4-BE49-F238E27FC236}">
                <a16:creationId xmlns:a16="http://schemas.microsoft.com/office/drawing/2014/main" id="{2391D4B0-33AF-4FFA-B9A1-36002E7B8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378" y="2995608"/>
            <a:ext cx="4151388" cy="3119908"/>
          </a:xfrm>
          <a:prstGeom prst="rect">
            <a:avLst/>
          </a:prstGeom>
        </p:spPr>
      </p:pic>
      <p:pic>
        <p:nvPicPr>
          <p:cNvPr id="10" name="Picture 9" descr="A close up of a sign&#10;&#10;Description automatically generated">
            <a:extLst>
              <a:ext uri="{FF2B5EF4-FFF2-40B4-BE49-F238E27FC236}">
                <a16:creationId xmlns:a16="http://schemas.microsoft.com/office/drawing/2014/main" id="{0C8F9018-8D55-42C9-A4B2-BB5BF958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91" y="3667114"/>
            <a:ext cx="5440891" cy="2448401"/>
          </a:xfrm>
          <a:prstGeom prst="rect">
            <a:avLst/>
          </a:prstGeom>
        </p:spPr>
      </p:pic>
      <p:sp>
        <p:nvSpPr>
          <p:cNvPr id="12" name="TextBox 11">
            <a:extLst>
              <a:ext uri="{FF2B5EF4-FFF2-40B4-BE49-F238E27FC236}">
                <a16:creationId xmlns:a16="http://schemas.microsoft.com/office/drawing/2014/main" id="{5777D9E6-916C-43C6-94B6-F5D27B110BB8}"/>
              </a:ext>
            </a:extLst>
          </p:cNvPr>
          <p:cNvSpPr txBox="1"/>
          <p:nvPr/>
        </p:nvSpPr>
        <p:spPr>
          <a:xfrm>
            <a:off x="7291996" y="2995608"/>
            <a:ext cx="3830151" cy="523220"/>
          </a:xfrm>
          <a:prstGeom prst="rect">
            <a:avLst/>
          </a:prstGeom>
          <a:noFill/>
        </p:spPr>
        <p:txBody>
          <a:bodyPr wrap="none" rtlCol="0">
            <a:spAutoFit/>
          </a:bodyPr>
          <a:lstStyle/>
          <a:p>
            <a:r>
              <a:rPr lang="en-US" sz="2800" b="1" dirty="0">
                <a:solidFill>
                  <a:schemeClr val="bg1"/>
                </a:solidFill>
              </a:rPr>
              <a:t>AML LAB NOT PICTURED</a:t>
            </a:r>
          </a:p>
        </p:txBody>
      </p:sp>
      <p:sp>
        <p:nvSpPr>
          <p:cNvPr id="13" name="Slide Number Placeholder 12">
            <a:extLst>
              <a:ext uri="{FF2B5EF4-FFF2-40B4-BE49-F238E27FC236}">
                <a16:creationId xmlns:a16="http://schemas.microsoft.com/office/drawing/2014/main" id="{2759E720-465F-4B29-A064-AABE9C0CD096}"/>
              </a:ext>
            </a:extLst>
          </p:cNvPr>
          <p:cNvSpPr>
            <a:spLocks noGrp="1"/>
          </p:cNvSpPr>
          <p:nvPr>
            <p:ph type="sldNum" sz="quarter" idx="12"/>
          </p:nvPr>
        </p:nvSpPr>
        <p:spPr/>
        <p:txBody>
          <a:bodyPr/>
          <a:lstStyle/>
          <a:p>
            <a:fld id="{58782805-61A3-4A9B-8D39-1A61657B2E27}" type="slidenum">
              <a:rPr lang="en-US" smtClean="0"/>
              <a:t>17</a:t>
            </a:fld>
            <a:endParaRPr lang="en-US"/>
          </a:p>
        </p:txBody>
      </p:sp>
    </p:spTree>
    <p:extLst>
      <p:ext uri="{BB962C8B-B14F-4D97-AF65-F5344CB8AC3E}">
        <p14:creationId xmlns:p14="http://schemas.microsoft.com/office/powerpoint/2010/main" val="172922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349C-EACD-4C50-B1CB-4BD076963754}"/>
              </a:ext>
            </a:extLst>
          </p:cNvPr>
          <p:cNvSpPr>
            <a:spLocks noGrp="1"/>
          </p:cNvSpPr>
          <p:nvPr>
            <p:ph type="title"/>
          </p:nvPr>
        </p:nvSpPr>
        <p:spPr/>
        <p:txBody>
          <a:bodyPr/>
          <a:lstStyle/>
          <a:p>
            <a:r>
              <a:rPr lang="en-US" dirty="0"/>
              <a:t>Methods: Pre-Exposure</a:t>
            </a:r>
          </a:p>
        </p:txBody>
      </p:sp>
      <p:pic>
        <p:nvPicPr>
          <p:cNvPr id="7" name="Picture 6" descr="A screenshot of a cell phone&#10;&#10;Description automatically generated">
            <a:extLst>
              <a:ext uri="{FF2B5EF4-FFF2-40B4-BE49-F238E27FC236}">
                <a16:creationId xmlns:a16="http://schemas.microsoft.com/office/drawing/2014/main" id="{D4A7BBE5-D1E2-4C8A-8272-509F45060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748" y="2056652"/>
            <a:ext cx="5078407" cy="3601523"/>
          </a:xfrm>
          <a:prstGeom prst="rect">
            <a:avLst/>
          </a:prstGeom>
          <a:ln>
            <a:noFill/>
          </a:ln>
          <a:effectLst>
            <a:outerShdw blurRad="292100" dist="139700" dir="2700000" algn="tl" rotWithShape="0">
              <a:srgbClr val="333333">
                <a:alpha val="65000"/>
              </a:srgbClr>
            </a:outerShdw>
          </a:effectLst>
        </p:spPr>
      </p:pic>
      <p:pic>
        <p:nvPicPr>
          <p:cNvPr id="11" name="Picture 10" descr="A person wearing underwear&#10;&#10;Description automatically generated">
            <a:extLst>
              <a:ext uri="{FF2B5EF4-FFF2-40B4-BE49-F238E27FC236}">
                <a16:creationId xmlns:a16="http://schemas.microsoft.com/office/drawing/2014/main" id="{E3E2A673-420B-4D03-8461-7351128A1D6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33" b="99306" l="8047" r="91172">
                        <a14:foregroundMark x1="23438" y1="20139" x2="15859" y2="33611"/>
                        <a14:foregroundMark x1="15859" y1="33611" x2="10859" y2="49444"/>
                        <a14:foregroundMark x1="10859" y1="49444" x2="10078" y2="65000"/>
                        <a14:foregroundMark x1="10078" y1="65000" x2="14531" y2="79722"/>
                        <a14:foregroundMark x1="14531" y1="79722" x2="11406" y2="98333"/>
                        <a14:foregroundMark x1="25859" y1="56944" x2="31484" y2="92500"/>
                        <a14:foregroundMark x1="31484" y1="92500" x2="33594" y2="99583"/>
                        <a14:foregroundMark x1="30312" y1="73056" x2="40547" y2="75833"/>
                        <a14:foregroundMark x1="40547" y1="75833" x2="63828" y2="73056"/>
                        <a14:foregroundMark x1="63828" y1="73056" x2="73359" y2="76389"/>
                        <a14:foregroundMark x1="73359" y1="76389" x2="73828" y2="77083"/>
                        <a14:foregroundMark x1="48281" y1="97917" x2="40703" y2="84583"/>
                        <a14:foregroundMark x1="40703" y1="84583" x2="27656" y2="29306"/>
                        <a14:foregroundMark x1="9219" y1="90833" x2="8047" y2="99583"/>
                        <a14:foregroundMark x1="90234" y1="89306" x2="91172" y2="99167"/>
                        <a14:foregroundMark x1="27422" y1="10694" x2="45469" y2="2778"/>
                        <a14:foregroundMark x1="45469" y1="2778" x2="67188" y2="6389"/>
                        <a14:foregroundMark x1="67188" y1="6389" x2="73125" y2="11111"/>
                        <a14:foregroundMark x1="35391" y1="4028" x2="51953" y2="417"/>
                        <a14:foregroundMark x1="51953" y1="417" x2="69766" y2="3333"/>
                        <a14:foregroundMark x1="69766" y1="3333" x2="74063" y2="10278"/>
                        <a14:backgroundMark x1="73828" y1="6111" x2="73828" y2="6111"/>
                        <a14:backgroundMark x1="75391" y1="8750" x2="75391" y2="8750"/>
                        <a14:backgroundMark x1="93984" y1="98056" x2="93984" y2="98056"/>
                      </a14:backgroundRemoval>
                    </a14:imgEffect>
                  </a14:imgLayer>
                </a14:imgProps>
              </a:ext>
              <a:ext uri="{28A0092B-C50C-407E-A947-70E740481C1C}">
                <a14:useLocalDpi xmlns:a14="http://schemas.microsoft.com/office/drawing/2010/main" val="0"/>
              </a:ext>
            </a:extLst>
          </a:blip>
          <a:stretch>
            <a:fillRect/>
          </a:stretch>
        </p:blipFill>
        <p:spPr>
          <a:xfrm>
            <a:off x="91434" y="5125453"/>
            <a:ext cx="3080083" cy="1732547"/>
          </a:xfrm>
          <a:prstGeom prst="rect">
            <a:avLst/>
          </a:prstGeom>
        </p:spPr>
      </p:pic>
      <p:pic>
        <p:nvPicPr>
          <p:cNvPr id="16" name="Picture 15" descr="A close up of a logo&#10;&#10;Description automatically generated">
            <a:extLst>
              <a:ext uri="{FF2B5EF4-FFF2-40B4-BE49-F238E27FC236}">
                <a16:creationId xmlns:a16="http://schemas.microsoft.com/office/drawing/2014/main" id="{8F51C6D3-6550-4873-9893-280CE627B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2968" y="3147679"/>
            <a:ext cx="3185183" cy="3072567"/>
          </a:xfrm>
          <a:prstGeom prst="rect">
            <a:avLst/>
          </a:prstGeom>
        </p:spPr>
      </p:pic>
      <p:sp>
        <p:nvSpPr>
          <p:cNvPr id="17" name="Arrow: Down 16">
            <a:extLst>
              <a:ext uri="{FF2B5EF4-FFF2-40B4-BE49-F238E27FC236}">
                <a16:creationId xmlns:a16="http://schemas.microsoft.com/office/drawing/2014/main" id="{9FC87D4C-FBA5-43A1-AEB7-48D26C6EFED7}"/>
              </a:ext>
            </a:extLst>
          </p:cNvPr>
          <p:cNvSpPr/>
          <p:nvPr/>
        </p:nvSpPr>
        <p:spPr>
          <a:xfrm rot="2719437">
            <a:off x="2247854" y="5010411"/>
            <a:ext cx="837288" cy="1483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4C4894F-E7C9-4994-B8E6-E5F6D42A900F}"/>
              </a:ext>
            </a:extLst>
          </p:cNvPr>
          <p:cNvSpPr>
            <a:spLocks noGrp="1"/>
          </p:cNvSpPr>
          <p:nvPr>
            <p:ph type="sldNum" sz="quarter" idx="12"/>
          </p:nvPr>
        </p:nvSpPr>
        <p:spPr/>
        <p:txBody>
          <a:bodyPr/>
          <a:lstStyle/>
          <a:p>
            <a:fld id="{58782805-61A3-4A9B-8D39-1A61657B2E27}" type="slidenum">
              <a:rPr lang="en-US" smtClean="0"/>
              <a:t>18</a:t>
            </a:fld>
            <a:endParaRPr lang="en-US"/>
          </a:p>
        </p:txBody>
      </p:sp>
      <p:sp>
        <p:nvSpPr>
          <p:cNvPr id="12" name="Content Placeholder 2">
            <a:extLst>
              <a:ext uri="{FF2B5EF4-FFF2-40B4-BE49-F238E27FC236}">
                <a16:creationId xmlns:a16="http://schemas.microsoft.com/office/drawing/2014/main" id="{B31B17F3-ECAC-4DAD-BA3F-AF9513A89A62}"/>
              </a:ext>
            </a:extLst>
          </p:cNvPr>
          <p:cNvSpPr txBox="1">
            <a:spLocks/>
          </p:cNvSpPr>
          <p:nvPr/>
        </p:nvSpPr>
        <p:spPr>
          <a:xfrm>
            <a:off x="1097280" y="1805941"/>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Sample size = 54</a:t>
            </a:r>
          </a:p>
          <a:p>
            <a:pPr lvl="1">
              <a:buFont typeface="Wingdings" panose="05000000000000000000" pitchFamily="2" charset="2"/>
              <a:buChar char="§"/>
            </a:pPr>
            <a:r>
              <a:rPr lang="en-US" dirty="0"/>
              <a:t>Age: Median = 24 </a:t>
            </a:r>
            <a:r>
              <a:rPr lang="en-US" dirty="0" err="1"/>
              <a:t>yrs</a:t>
            </a:r>
            <a:r>
              <a:rPr lang="en-US" dirty="0"/>
              <a:t> old,  Range = 18 - 34 </a:t>
            </a:r>
            <a:r>
              <a:rPr lang="en-US" dirty="0" err="1"/>
              <a:t>yrs</a:t>
            </a:r>
            <a:r>
              <a:rPr lang="en-US" dirty="0"/>
              <a:t> old</a:t>
            </a:r>
          </a:p>
          <a:p>
            <a:pPr lvl="1">
              <a:buFont typeface="Wingdings" panose="05000000000000000000" pitchFamily="2" charset="2"/>
              <a:buChar char="§"/>
            </a:pPr>
            <a:r>
              <a:rPr lang="en-US" dirty="0"/>
              <a:t>Gender: 26 male, 27 female, 1 non-binary</a:t>
            </a:r>
          </a:p>
          <a:p>
            <a:pPr lvl="1">
              <a:buFont typeface="Wingdings" panose="05000000000000000000" pitchFamily="2" charset="2"/>
              <a:buChar char="§"/>
            </a:pPr>
            <a:r>
              <a:rPr lang="en-US" dirty="0"/>
              <a:t>12 groups of 3 to 5 participants (mean group size = 4.5)</a:t>
            </a:r>
          </a:p>
        </p:txBody>
      </p:sp>
    </p:spTree>
    <p:extLst>
      <p:ext uri="{BB962C8B-B14F-4D97-AF65-F5344CB8AC3E}">
        <p14:creationId xmlns:p14="http://schemas.microsoft.com/office/powerpoint/2010/main" val="175432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349C-EACD-4C50-B1CB-4BD076963754}"/>
              </a:ext>
            </a:extLst>
          </p:cNvPr>
          <p:cNvSpPr>
            <a:spLocks noGrp="1"/>
          </p:cNvSpPr>
          <p:nvPr>
            <p:ph type="title"/>
          </p:nvPr>
        </p:nvSpPr>
        <p:spPr/>
        <p:txBody>
          <a:bodyPr/>
          <a:lstStyle/>
          <a:p>
            <a:r>
              <a:rPr lang="en-US" dirty="0"/>
              <a:t>Methods: Pre-Exposure</a:t>
            </a:r>
          </a:p>
        </p:txBody>
      </p:sp>
      <p:sp>
        <p:nvSpPr>
          <p:cNvPr id="3" name="Content Placeholder 2">
            <a:extLst>
              <a:ext uri="{FF2B5EF4-FFF2-40B4-BE49-F238E27FC236}">
                <a16:creationId xmlns:a16="http://schemas.microsoft.com/office/drawing/2014/main" id="{359530D6-4643-4962-A33A-DD8F615BDCAD}"/>
              </a:ext>
            </a:extLst>
          </p:cNvPr>
          <p:cNvSpPr>
            <a:spLocks noGrp="1"/>
          </p:cNvSpPr>
          <p:nvPr>
            <p:ph idx="1"/>
          </p:nvPr>
        </p:nvSpPr>
        <p:spPr>
          <a:xfrm>
            <a:off x="1097280" y="1822874"/>
            <a:ext cx="10058400" cy="4023360"/>
          </a:xfrm>
        </p:spPr>
        <p:txBody>
          <a:bodyPr>
            <a:normAutofit/>
          </a:bodyPr>
          <a:lstStyle/>
          <a:p>
            <a:r>
              <a:rPr lang="en-US" dirty="0"/>
              <a:t>Sample size = 54</a:t>
            </a:r>
          </a:p>
          <a:p>
            <a:pPr lvl="1">
              <a:buFont typeface="Wingdings" panose="05000000000000000000" pitchFamily="2" charset="2"/>
              <a:buChar char="§"/>
            </a:pPr>
            <a:r>
              <a:rPr lang="en-US" dirty="0"/>
              <a:t>Age: Median = 24 </a:t>
            </a:r>
            <a:r>
              <a:rPr lang="en-US" dirty="0" err="1"/>
              <a:t>yrs</a:t>
            </a:r>
            <a:r>
              <a:rPr lang="en-US" dirty="0"/>
              <a:t> old,  Range = 18 - 34 </a:t>
            </a:r>
            <a:r>
              <a:rPr lang="en-US" dirty="0" err="1"/>
              <a:t>yrs</a:t>
            </a:r>
            <a:r>
              <a:rPr lang="en-US" dirty="0"/>
              <a:t> old</a:t>
            </a:r>
          </a:p>
          <a:p>
            <a:pPr lvl="1">
              <a:buFont typeface="Wingdings" panose="05000000000000000000" pitchFamily="2" charset="2"/>
              <a:buChar char="§"/>
            </a:pPr>
            <a:r>
              <a:rPr lang="en-US" dirty="0"/>
              <a:t>Gender: 26 male, 27 female, 1 non-binary</a:t>
            </a:r>
          </a:p>
          <a:p>
            <a:pPr lvl="1">
              <a:buFont typeface="Wingdings" panose="05000000000000000000" pitchFamily="2" charset="2"/>
              <a:buChar char="§"/>
            </a:pPr>
            <a:r>
              <a:rPr lang="en-US" dirty="0"/>
              <a:t>12 groups of 3 to 5 participants (mean group size = 4.5)</a:t>
            </a:r>
          </a:p>
          <a:p>
            <a:pPr lvl="1">
              <a:buFont typeface="Wingdings" panose="05000000000000000000" pitchFamily="2" charset="2"/>
              <a:buChar char="§"/>
            </a:pPr>
            <a:endParaRPr lang="en-US" dirty="0"/>
          </a:p>
          <a:p>
            <a:pPr marL="201168" lvl="1" indent="0">
              <a:buNone/>
            </a:pPr>
            <a:r>
              <a:rPr lang="en-US" dirty="0"/>
              <a:t>Pre-Exposure Tasks:</a:t>
            </a:r>
          </a:p>
          <a:p>
            <a:pPr lvl="1">
              <a:buFont typeface="Wingdings" panose="05000000000000000000" pitchFamily="2" charset="2"/>
              <a:buChar char="§"/>
            </a:pPr>
            <a:r>
              <a:rPr lang="en-US" dirty="0"/>
              <a:t>Heartrate Monitoring</a:t>
            </a:r>
          </a:p>
          <a:p>
            <a:pPr lvl="1">
              <a:buFont typeface="Wingdings" panose="05000000000000000000" pitchFamily="2" charset="2"/>
              <a:buChar char="§"/>
            </a:pPr>
            <a:r>
              <a:rPr lang="en-US" dirty="0"/>
              <a:t>Computer-based questionnaires</a:t>
            </a:r>
          </a:p>
          <a:p>
            <a:pPr lvl="1">
              <a:buFont typeface="Wingdings" panose="05000000000000000000" pitchFamily="2" charset="2"/>
              <a:buChar char="§"/>
            </a:pPr>
            <a:r>
              <a:rPr lang="en-US" dirty="0"/>
              <a:t>Recording devices</a:t>
            </a:r>
          </a:p>
          <a:p>
            <a:pPr lvl="1">
              <a:buFont typeface="Wingdings" panose="05000000000000000000" pitchFamily="2" charset="2"/>
              <a:buChar char="§"/>
            </a:pPr>
            <a:endParaRPr lang="en-US" dirty="0"/>
          </a:p>
        </p:txBody>
      </p:sp>
      <p:pic>
        <p:nvPicPr>
          <p:cNvPr id="19" name="Picture 18">
            <a:extLst>
              <a:ext uri="{FF2B5EF4-FFF2-40B4-BE49-F238E27FC236}">
                <a16:creationId xmlns:a16="http://schemas.microsoft.com/office/drawing/2014/main" id="{61B84DCA-2060-4003-AE33-917BA3226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1269" y="3113952"/>
            <a:ext cx="4295274" cy="2863516"/>
          </a:xfrm>
          <a:prstGeom prst="rect">
            <a:avLst/>
          </a:prstGeom>
        </p:spPr>
      </p:pic>
      <p:sp>
        <p:nvSpPr>
          <p:cNvPr id="20" name="TextBox 19">
            <a:extLst>
              <a:ext uri="{FF2B5EF4-FFF2-40B4-BE49-F238E27FC236}">
                <a16:creationId xmlns:a16="http://schemas.microsoft.com/office/drawing/2014/main" id="{F1AA67A8-278D-4752-B854-EA535F02AEF7}"/>
              </a:ext>
            </a:extLst>
          </p:cNvPr>
          <p:cNvSpPr txBox="1"/>
          <p:nvPr/>
        </p:nvSpPr>
        <p:spPr>
          <a:xfrm>
            <a:off x="7496081" y="3113952"/>
            <a:ext cx="3985649" cy="461665"/>
          </a:xfrm>
          <a:prstGeom prst="rect">
            <a:avLst/>
          </a:prstGeom>
          <a:noFill/>
        </p:spPr>
        <p:txBody>
          <a:bodyPr wrap="square" rtlCol="0">
            <a:spAutoFit/>
          </a:bodyPr>
          <a:lstStyle/>
          <a:p>
            <a:r>
              <a:rPr lang="en-US" sz="2400" b="1" dirty="0">
                <a:solidFill>
                  <a:schemeClr val="bg1"/>
                </a:solidFill>
              </a:rPr>
              <a:t>AML LAB STILL NOT PICTURED</a:t>
            </a:r>
          </a:p>
        </p:txBody>
      </p:sp>
      <p:sp>
        <p:nvSpPr>
          <p:cNvPr id="4" name="Slide Number Placeholder 3">
            <a:extLst>
              <a:ext uri="{FF2B5EF4-FFF2-40B4-BE49-F238E27FC236}">
                <a16:creationId xmlns:a16="http://schemas.microsoft.com/office/drawing/2014/main" id="{37073072-9DDB-4C8B-A1E7-01F81A63EA38}"/>
              </a:ext>
            </a:extLst>
          </p:cNvPr>
          <p:cNvSpPr>
            <a:spLocks noGrp="1"/>
          </p:cNvSpPr>
          <p:nvPr>
            <p:ph type="sldNum" sz="quarter" idx="12"/>
          </p:nvPr>
        </p:nvSpPr>
        <p:spPr/>
        <p:txBody>
          <a:bodyPr/>
          <a:lstStyle/>
          <a:p>
            <a:fld id="{58782805-61A3-4A9B-8D39-1A61657B2E27}" type="slidenum">
              <a:rPr lang="en-US" smtClean="0"/>
              <a:t>19</a:t>
            </a:fld>
            <a:endParaRPr lang="en-US"/>
          </a:p>
        </p:txBody>
      </p:sp>
    </p:spTree>
    <p:extLst>
      <p:ext uri="{BB962C8B-B14F-4D97-AF65-F5344CB8AC3E}">
        <p14:creationId xmlns:p14="http://schemas.microsoft.com/office/powerpoint/2010/main" val="257268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6B171F-C3B4-43CB-BA71-07656E3DD8A9}"/>
              </a:ext>
            </a:extLst>
          </p:cNvPr>
          <p:cNvSpPr txBox="1"/>
          <p:nvPr/>
        </p:nvSpPr>
        <p:spPr>
          <a:xfrm>
            <a:off x="464460" y="565621"/>
            <a:ext cx="2911642" cy="646331"/>
          </a:xfrm>
          <a:prstGeom prst="rect">
            <a:avLst/>
          </a:prstGeom>
          <a:noFill/>
        </p:spPr>
        <p:txBody>
          <a:bodyPr wrap="square" rtlCol="0">
            <a:spAutoFit/>
          </a:bodyPr>
          <a:lstStyle/>
          <a:p>
            <a:pPr algn="ctr"/>
            <a:r>
              <a:rPr lang="en-US" dirty="0"/>
              <a:t>“I’m not going out to eat; I’m going out to see my friends”</a:t>
            </a:r>
          </a:p>
        </p:txBody>
      </p:sp>
      <p:pic>
        <p:nvPicPr>
          <p:cNvPr id="9" name="Picture 8" descr="A group of people around a table&#10;&#10;Description automatically generated">
            <a:extLst>
              <a:ext uri="{FF2B5EF4-FFF2-40B4-BE49-F238E27FC236}">
                <a16:creationId xmlns:a16="http://schemas.microsoft.com/office/drawing/2014/main" id="{3FF5FC65-63B9-4076-8D9F-E54FAC93C65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42753" y="1558271"/>
            <a:ext cx="5906494" cy="3327602"/>
          </a:xfrm>
          <a:prstGeom prst="rect">
            <a:avLst/>
          </a:prstGeom>
        </p:spPr>
      </p:pic>
      <p:sp>
        <p:nvSpPr>
          <p:cNvPr id="10" name="TextBox 9">
            <a:extLst>
              <a:ext uri="{FF2B5EF4-FFF2-40B4-BE49-F238E27FC236}">
                <a16:creationId xmlns:a16="http://schemas.microsoft.com/office/drawing/2014/main" id="{D6540A67-CF5C-451E-84C0-9F585F5C2463}"/>
              </a:ext>
            </a:extLst>
          </p:cNvPr>
          <p:cNvSpPr txBox="1"/>
          <p:nvPr/>
        </p:nvSpPr>
        <p:spPr>
          <a:xfrm>
            <a:off x="4290848" y="565619"/>
            <a:ext cx="3610304" cy="646331"/>
          </a:xfrm>
          <a:prstGeom prst="rect">
            <a:avLst/>
          </a:prstGeom>
          <a:noFill/>
        </p:spPr>
        <p:txBody>
          <a:bodyPr wrap="square" rtlCol="0">
            <a:spAutoFit/>
          </a:bodyPr>
          <a:lstStyle/>
          <a:p>
            <a:pPr algn="ctr"/>
            <a:r>
              <a:rPr lang="en-US" dirty="0"/>
              <a:t>“I can try to just focus on the conversation, rather than the food.”</a:t>
            </a:r>
          </a:p>
        </p:txBody>
      </p:sp>
      <p:sp>
        <p:nvSpPr>
          <p:cNvPr id="11" name="TextBox 10">
            <a:extLst>
              <a:ext uri="{FF2B5EF4-FFF2-40B4-BE49-F238E27FC236}">
                <a16:creationId xmlns:a16="http://schemas.microsoft.com/office/drawing/2014/main" id="{1922E7D4-A787-4068-BF03-C55E727A9CCB}"/>
              </a:ext>
            </a:extLst>
          </p:cNvPr>
          <p:cNvSpPr txBox="1"/>
          <p:nvPr/>
        </p:nvSpPr>
        <p:spPr>
          <a:xfrm>
            <a:off x="9134253" y="565620"/>
            <a:ext cx="2593287" cy="646331"/>
          </a:xfrm>
          <a:prstGeom prst="rect">
            <a:avLst/>
          </a:prstGeom>
          <a:noFill/>
        </p:spPr>
        <p:txBody>
          <a:bodyPr wrap="square" rtlCol="0">
            <a:spAutoFit/>
          </a:bodyPr>
          <a:lstStyle/>
          <a:p>
            <a:pPr algn="ctr"/>
            <a:r>
              <a:rPr lang="en-US" dirty="0"/>
              <a:t>“I could order something healthy from the menu.”</a:t>
            </a:r>
          </a:p>
        </p:txBody>
      </p:sp>
      <p:sp>
        <p:nvSpPr>
          <p:cNvPr id="12" name="TextBox 11">
            <a:extLst>
              <a:ext uri="{FF2B5EF4-FFF2-40B4-BE49-F238E27FC236}">
                <a16:creationId xmlns:a16="http://schemas.microsoft.com/office/drawing/2014/main" id="{1E2EDE2B-6AB4-443B-AF9F-AEC46DDD84BC}"/>
              </a:ext>
            </a:extLst>
          </p:cNvPr>
          <p:cNvSpPr txBox="1"/>
          <p:nvPr/>
        </p:nvSpPr>
        <p:spPr>
          <a:xfrm>
            <a:off x="1003107" y="196287"/>
            <a:ext cx="1834348" cy="369332"/>
          </a:xfrm>
          <a:prstGeom prst="rect">
            <a:avLst/>
          </a:prstGeom>
          <a:noFill/>
        </p:spPr>
        <p:txBody>
          <a:bodyPr wrap="none" rtlCol="0">
            <a:spAutoFit/>
          </a:bodyPr>
          <a:lstStyle/>
          <a:p>
            <a:r>
              <a:rPr lang="en-US" b="1" dirty="0"/>
              <a:t>Cognitive Change</a:t>
            </a:r>
          </a:p>
        </p:txBody>
      </p:sp>
      <p:sp>
        <p:nvSpPr>
          <p:cNvPr id="13" name="TextBox 12">
            <a:extLst>
              <a:ext uri="{FF2B5EF4-FFF2-40B4-BE49-F238E27FC236}">
                <a16:creationId xmlns:a16="http://schemas.microsoft.com/office/drawing/2014/main" id="{E3D885E2-61E6-4CEA-8E09-3DF1A7DBC43E}"/>
              </a:ext>
            </a:extLst>
          </p:cNvPr>
          <p:cNvSpPr txBox="1"/>
          <p:nvPr/>
        </p:nvSpPr>
        <p:spPr>
          <a:xfrm>
            <a:off x="4850595" y="196287"/>
            <a:ext cx="2490810" cy="369332"/>
          </a:xfrm>
          <a:prstGeom prst="rect">
            <a:avLst/>
          </a:prstGeom>
          <a:noFill/>
        </p:spPr>
        <p:txBody>
          <a:bodyPr wrap="none" rtlCol="0">
            <a:spAutoFit/>
          </a:bodyPr>
          <a:lstStyle/>
          <a:p>
            <a:r>
              <a:rPr lang="en-US" b="1" dirty="0"/>
              <a:t>Attentional Deployment</a:t>
            </a:r>
          </a:p>
        </p:txBody>
      </p:sp>
      <p:sp>
        <p:nvSpPr>
          <p:cNvPr id="14" name="TextBox 13">
            <a:extLst>
              <a:ext uri="{FF2B5EF4-FFF2-40B4-BE49-F238E27FC236}">
                <a16:creationId xmlns:a16="http://schemas.microsoft.com/office/drawing/2014/main" id="{EF868A6E-13D7-4384-968C-E4FE0D624904}"/>
              </a:ext>
            </a:extLst>
          </p:cNvPr>
          <p:cNvSpPr txBox="1"/>
          <p:nvPr/>
        </p:nvSpPr>
        <p:spPr>
          <a:xfrm>
            <a:off x="9268142" y="201432"/>
            <a:ext cx="2325508" cy="369332"/>
          </a:xfrm>
          <a:prstGeom prst="rect">
            <a:avLst/>
          </a:prstGeom>
          <a:noFill/>
        </p:spPr>
        <p:txBody>
          <a:bodyPr wrap="none" rtlCol="0">
            <a:spAutoFit/>
          </a:bodyPr>
          <a:lstStyle/>
          <a:p>
            <a:r>
              <a:rPr lang="en-US" b="1" dirty="0"/>
              <a:t>Situation Modification</a:t>
            </a:r>
          </a:p>
        </p:txBody>
      </p:sp>
      <p:sp>
        <p:nvSpPr>
          <p:cNvPr id="15" name="TextBox 14">
            <a:extLst>
              <a:ext uri="{FF2B5EF4-FFF2-40B4-BE49-F238E27FC236}">
                <a16:creationId xmlns:a16="http://schemas.microsoft.com/office/drawing/2014/main" id="{5FFC364E-E362-4DEC-9CAE-57D5A319A7C9}"/>
              </a:ext>
            </a:extLst>
          </p:cNvPr>
          <p:cNvSpPr txBox="1"/>
          <p:nvPr/>
        </p:nvSpPr>
        <p:spPr>
          <a:xfrm>
            <a:off x="2684001" y="5606508"/>
            <a:ext cx="1936629" cy="646331"/>
          </a:xfrm>
          <a:prstGeom prst="rect">
            <a:avLst/>
          </a:prstGeom>
          <a:noFill/>
        </p:spPr>
        <p:txBody>
          <a:bodyPr wrap="square" rtlCol="0">
            <a:spAutoFit/>
          </a:bodyPr>
          <a:lstStyle/>
          <a:p>
            <a:pPr algn="ctr"/>
            <a:r>
              <a:rPr lang="en-US" dirty="0"/>
              <a:t>“I should just stay home and not go.”</a:t>
            </a:r>
          </a:p>
        </p:txBody>
      </p:sp>
      <p:sp>
        <p:nvSpPr>
          <p:cNvPr id="16" name="TextBox 15">
            <a:extLst>
              <a:ext uri="{FF2B5EF4-FFF2-40B4-BE49-F238E27FC236}">
                <a16:creationId xmlns:a16="http://schemas.microsoft.com/office/drawing/2014/main" id="{0DEEDC2C-5313-4D59-ADB5-D6A47F9CAC52}"/>
              </a:ext>
            </a:extLst>
          </p:cNvPr>
          <p:cNvSpPr txBox="1"/>
          <p:nvPr/>
        </p:nvSpPr>
        <p:spPr>
          <a:xfrm>
            <a:off x="7110957" y="5606507"/>
            <a:ext cx="2745752" cy="646331"/>
          </a:xfrm>
          <a:prstGeom prst="rect">
            <a:avLst/>
          </a:prstGeom>
          <a:noFill/>
        </p:spPr>
        <p:txBody>
          <a:bodyPr wrap="none" rtlCol="0">
            <a:spAutoFit/>
          </a:bodyPr>
          <a:lstStyle/>
          <a:p>
            <a:pPr algn="ctr"/>
            <a:r>
              <a:rPr lang="en-US" dirty="0"/>
              <a:t>“I should just eat pizza and </a:t>
            </a:r>
          </a:p>
          <a:p>
            <a:pPr algn="ctr"/>
            <a:r>
              <a:rPr lang="en-US" dirty="0"/>
              <a:t>not care about my weight.”</a:t>
            </a:r>
          </a:p>
        </p:txBody>
      </p:sp>
      <p:sp>
        <p:nvSpPr>
          <p:cNvPr id="17" name="TextBox 16">
            <a:extLst>
              <a:ext uri="{FF2B5EF4-FFF2-40B4-BE49-F238E27FC236}">
                <a16:creationId xmlns:a16="http://schemas.microsoft.com/office/drawing/2014/main" id="{18FC9A2B-CC24-4278-811A-18E7E8924B99}"/>
              </a:ext>
            </a:extLst>
          </p:cNvPr>
          <p:cNvSpPr txBox="1"/>
          <p:nvPr/>
        </p:nvSpPr>
        <p:spPr>
          <a:xfrm>
            <a:off x="2684001" y="5232197"/>
            <a:ext cx="1976310" cy="369332"/>
          </a:xfrm>
          <a:prstGeom prst="rect">
            <a:avLst/>
          </a:prstGeom>
          <a:noFill/>
        </p:spPr>
        <p:txBody>
          <a:bodyPr wrap="none" rtlCol="0">
            <a:spAutoFit/>
          </a:bodyPr>
          <a:lstStyle/>
          <a:p>
            <a:r>
              <a:rPr lang="en-US" b="1" dirty="0"/>
              <a:t>Situation Selection</a:t>
            </a:r>
          </a:p>
        </p:txBody>
      </p:sp>
      <p:sp>
        <p:nvSpPr>
          <p:cNvPr id="18" name="TextBox 17">
            <a:extLst>
              <a:ext uri="{FF2B5EF4-FFF2-40B4-BE49-F238E27FC236}">
                <a16:creationId xmlns:a16="http://schemas.microsoft.com/office/drawing/2014/main" id="{FF5AF320-257C-4600-ADF8-B8DDF83168AB}"/>
              </a:ext>
            </a:extLst>
          </p:cNvPr>
          <p:cNvSpPr txBox="1"/>
          <p:nvPr/>
        </p:nvSpPr>
        <p:spPr>
          <a:xfrm>
            <a:off x="7341405" y="5232197"/>
            <a:ext cx="2284856" cy="369332"/>
          </a:xfrm>
          <a:prstGeom prst="rect">
            <a:avLst/>
          </a:prstGeom>
          <a:noFill/>
        </p:spPr>
        <p:txBody>
          <a:bodyPr wrap="none" rtlCol="0">
            <a:spAutoFit/>
          </a:bodyPr>
          <a:lstStyle/>
          <a:p>
            <a:r>
              <a:rPr lang="en-US" b="1" dirty="0"/>
              <a:t>Response Modulation</a:t>
            </a:r>
          </a:p>
        </p:txBody>
      </p:sp>
      <p:pic>
        <p:nvPicPr>
          <p:cNvPr id="20" name="Picture 19" descr="A picture containing knife, table&#10;&#10;Description automatically generated">
            <a:extLst>
              <a:ext uri="{FF2B5EF4-FFF2-40B4-BE49-F238E27FC236}">
                <a16:creationId xmlns:a16="http://schemas.microsoft.com/office/drawing/2014/main" id="{B161C6F5-8A68-4579-A5AC-567C0D418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2384" y="1391677"/>
            <a:ext cx="5976863" cy="3494196"/>
          </a:xfrm>
          <a:prstGeom prst="rect">
            <a:avLst/>
          </a:prstGeom>
        </p:spPr>
      </p:pic>
      <p:sp>
        <p:nvSpPr>
          <p:cNvPr id="21" name="Arrow: Down 20">
            <a:extLst>
              <a:ext uri="{FF2B5EF4-FFF2-40B4-BE49-F238E27FC236}">
                <a16:creationId xmlns:a16="http://schemas.microsoft.com/office/drawing/2014/main" id="{4FBA1BB8-728E-48A2-8AE4-22AE1580DCDE}"/>
              </a:ext>
            </a:extLst>
          </p:cNvPr>
          <p:cNvSpPr/>
          <p:nvPr/>
        </p:nvSpPr>
        <p:spPr>
          <a:xfrm>
            <a:off x="5881116" y="1216534"/>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495D0482-DDC0-4FDA-B223-607E3095F5FC}"/>
              </a:ext>
            </a:extLst>
          </p:cNvPr>
          <p:cNvSpPr/>
          <p:nvPr/>
        </p:nvSpPr>
        <p:spPr>
          <a:xfrm rot="3023001">
            <a:off x="8560920" y="1499815"/>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2168A549-FC6B-4190-AE05-3E065A592FE8}"/>
              </a:ext>
            </a:extLst>
          </p:cNvPr>
          <p:cNvSpPr/>
          <p:nvPr/>
        </p:nvSpPr>
        <p:spPr>
          <a:xfrm rot="18864780">
            <a:off x="3437431" y="1499259"/>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F40F4289-9E04-4CF5-A8E5-09DE8DAF367E}"/>
              </a:ext>
            </a:extLst>
          </p:cNvPr>
          <p:cNvSpPr/>
          <p:nvPr/>
        </p:nvSpPr>
        <p:spPr>
          <a:xfrm rot="9674484">
            <a:off x="7686267" y="4579381"/>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BD824BB1-1AC4-4452-8B23-BA4CC7E15FAE}"/>
              </a:ext>
            </a:extLst>
          </p:cNvPr>
          <p:cNvSpPr/>
          <p:nvPr/>
        </p:nvSpPr>
        <p:spPr>
          <a:xfrm rot="11794495">
            <a:off x="4334599" y="4562978"/>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B1C2E36-9477-4080-BCC2-B8C061281B0B}"/>
              </a:ext>
            </a:extLst>
          </p:cNvPr>
          <p:cNvSpPr txBox="1"/>
          <p:nvPr/>
        </p:nvSpPr>
        <p:spPr>
          <a:xfrm>
            <a:off x="679268" y="2560352"/>
            <a:ext cx="2482026" cy="1323439"/>
          </a:xfrm>
          <a:prstGeom prst="rect">
            <a:avLst/>
          </a:prstGeom>
          <a:noFill/>
        </p:spPr>
        <p:txBody>
          <a:bodyPr wrap="none" rtlCol="0">
            <a:spAutoFit/>
          </a:bodyPr>
          <a:lstStyle/>
          <a:p>
            <a:pPr algn="ctr"/>
            <a:r>
              <a:rPr lang="en-US" sz="4000" b="1" dirty="0">
                <a:solidFill>
                  <a:srgbClr val="00B050"/>
                </a:solidFill>
              </a:rPr>
              <a:t>Maximize </a:t>
            </a:r>
          </a:p>
          <a:p>
            <a:pPr algn="ctr"/>
            <a:r>
              <a:rPr lang="en-US" sz="4000" b="1" dirty="0">
                <a:solidFill>
                  <a:srgbClr val="00B050"/>
                </a:solidFill>
              </a:rPr>
              <a:t>Enjoyment</a:t>
            </a:r>
          </a:p>
        </p:txBody>
      </p:sp>
      <p:sp>
        <p:nvSpPr>
          <p:cNvPr id="26" name="TextBox 25">
            <a:extLst>
              <a:ext uri="{FF2B5EF4-FFF2-40B4-BE49-F238E27FC236}">
                <a16:creationId xmlns:a16="http://schemas.microsoft.com/office/drawing/2014/main" id="{878F8C53-5158-43C5-8CB3-D43D0D952EA9}"/>
              </a:ext>
            </a:extLst>
          </p:cNvPr>
          <p:cNvSpPr txBox="1"/>
          <p:nvPr/>
        </p:nvSpPr>
        <p:spPr>
          <a:xfrm>
            <a:off x="9265006" y="2560352"/>
            <a:ext cx="2273508" cy="1323439"/>
          </a:xfrm>
          <a:prstGeom prst="rect">
            <a:avLst/>
          </a:prstGeom>
          <a:noFill/>
        </p:spPr>
        <p:txBody>
          <a:bodyPr wrap="none" rtlCol="0">
            <a:spAutoFit/>
          </a:bodyPr>
          <a:lstStyle/>
          <a:p>
            <a:pPr algn="ctr"/>
            <a:r>
              <a:rPr lang="en-US" sz="4000" b="1" dirty="0">
                <a:solidFill>
                  <a:srgbClr val="FF0000"/>
                </a:solidFill>
              </a:rPr>
              <a:t>Minimize </a:t>
            </a:r>
          </a:p>
          <a:p>
            <a:pPr algn="ctr"/>
            <a:r>
              <a:rPr lang="en-US" sz="4000" b="1" dirty="0">
                <a:solidFill>
                  <a:srgbClr val="FF0000"/>
                </a:solidFill>
              </a:rPr>
              <a:t>Anxiety</a:t>
            </a:r>
          </a:p>
        </p:txBody>
      </p:sp>
      <p:sp>
        <p:nvSpPr>
          <p:cNvPr id="3" name="Rectangle 2">
            <a:extLst>
              <a:ext uri="{FF2B5EF4-FFF2-40B4-BE49-F238E27FC236}">
                <a16:creationId xmlns:a16="http://schemas.microsoft.com/office/drawing/2014/main" id="{1B85637C-B678-4AD0-AD67-73681B9D7F9C}"/>
              </a:ext>
            </a:extLst>
          </p:cNvPr>
          <p:cNvSpPr/>
          <p:nvPr/>
        </p:nvSpPr>
        <p:spPr>
          <a:xfrm>
            <a:off x="129310" y="2305100"/>
            <a:ext cx="2905564" cy="1798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7FAF928-D9FB-4CAB-8AC6-E07404BE336F}"/>
              </a:ext>
            </a:extLst>
          </p:cNvPr>
          <p:cNvSpPr/>
          <p:nvPr/>
        </p:nvSpPr>
        <p:spPr>
          <a:xfrm>
            <a:off x="9093289" y="2215996"/>
            <a:ext cx="2905564" cy="1798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EFEBB92-9823-4AB2-969D-1049DBF86957}"/>
              </a:ext>
            </a:extLst>
          </p:cNvPr>
          <p:cNvSpPr>
            <a:spLocks noGrp="1"/>
          </p:cNvSpPr>
          <p:nvPr>
            <p:ph type="sldNum" sz="quarter" idx="12"/>
          </p:nvPr>
        </p:nvSpPr>
        <p:spPr/>
        <p:txBody>
          <a:bodyPr/>
          <a:lstStyle/>
          <a:p>
            <a:fld id="{58782805-61A3-4A9B-8D39-1A61657B2E27}" type="slidenum">
              <a:rPr lang="en-US" smtClean="0"/>
              <a:t>2</a:t>
            </a:fld>
            <a:endParaRPr lang="en-US"/>
          </a:p>
        </p:txBody>
      </p:sp>
    </p:spTree>
    <p:extLst>
      <p:ext uri="{BB962C8B-B14F-4D97-AF65-F5344CB8AC3E}">
        <p14:creationId xmlns:p14="http://schemas.microsoft.com/office/powerpoint/2010/main" val="20452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3" grpId="0"/>
      <p:bldP spid="14" grpId="0"/>
      <p:bldP spid="15" grpId="0"/>
      <p:bldP spid="16" grpId="0"/>
      <p:bldP spid="17" grpId="0"/>
      <p:bldP spid="18" grpId="0"/>
      <p:bldP spid="21" grpId="0" animBg="1"/>
      <p:bldP spid="22" grpId="0" animBg="1"/>
      <p:bldP spid="23" grpId="0" animBg="1"/>
      <p:bldP spid="24" grpId="0" animBg="1"/>
      <p:bldP spid="25" grpId="0" animBg="1"/>
      <p:bldP spid="2" grpId="0"/>
      <p:bldP spid="26" grpId="0"/>
      <p:bldP spid="3" grpId="0" animBg="1"/>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349C-EACD-4C50-B1CB-4BD076963754}"/>
              </a:ext>
            </a:extLst>
          </p:cNvPr>
          <p:cNvSpPr>
            <a:spLocks noGrp="1"/>
          </p:cNvSpPr>
          <p:nvPr>
            <p:ph type="title"/>
          </p:nvPr>
        </p:nvSpPr>
        <p:spPr/>
        <p:txBody>
          <a:bodyPr/>
          <a:lstStyle/>
          <a:p>
            <a:r>
              <a:rPr lang="en-US" dirty="0"/>
              <a:t>Methods: Pre-Exposure</a:t>
            </a:r>
          </a:p>
        </p:txBody>
      </p:sp>
      <p:sp>
        <p:nvSpPr>
          <p:cNvPr id="3" name="Content Placeholder 2">
            <a:extLst>
              <a:ext uri="{FF2B5EF4-FFF2-40B4-BE49-F238E27FC236}">
                <a16:creationId xmlns:a16="http://schemas.microsoft.com/office/drawing/2014/main" id="{359530D6-4643-4962-A33A-DD8F615BDCAD}"/>
              </a:ext>
            </a:extLst>
          </p:cNvPr>
          <p:cNvSpPr>
            <a:spLocks noGrp="1"/>
          </p:cNvSpPr>
          <p:nvPr>
            <p:ph idx="1"/>
          </p:nvPr>
        </p:nvSpPr>
        <p:spPr/>
        <p:txBody>
          <a:bodyPr>
            <a:normAutofit/>
          </a:bodyPr>
          <a:lstStyle/>
          <a:p>
            <a:r>
              <a:rPr lang="en-US" dirty="0"/>
              <a:t>Sample size = 54</a:t>
            </a:r>
          </a:p>
          <a:p>
            <a:pPr lvl="1">
              <a:buFont typeface="Wingdings" panose="05000000000000000000" pitchFamily="2" charset="2"/>
              <a:buChar char="§"/>
            </a:pPr>
            <a:r>
              <a:rPr lang="en-US" dirty="0"/>
              <a:t>Age: Median = 24 </a:t>
            </a:r>
            <a:r>
              <a:rPr lang="en-US" dirty="0" err="1"/>
              <a:t>yrs</a:t>
            </a:r>
            <a:r>
              <a:rPr lang="en-US" dirty="0"/>
              <a:t> old,  Range = 18 - 34 </a:t>
            </a:r>
            <a:r>
              <a:rPr lang="en-US" dirty="0" err="1"/>
              <a:t>yrs</a:t>
            </a:r>
            <a:r>
              <a:rPr lang="en-US" dirty="0"/>
              <a:t> old</a:t>
            </a:r>
          </a:p>
          <a:p>
            <a:pPr lvl="1">
              <a:buFont typeface="Wingdings" panose="05000000000000000000" pitchFamily="2" charset="2"/>
              <a:buChar char="§"/>
            </a:pPr>
            <a:r>
              <a:rPr lang="en-US" dirty="0"/>
              <a:t>Gender: 26 male, 27 female, 1 non-binary</a:t>
            </a:r>
          </a:p>
          <a:p>
            <a:pPr lvl="1">
              <a:buFont typeface="Wingdings" panose="05000000000000000000" pitchFamily="2" charset="2"/>
              <a:buChar char="§"/>
            </a:pPr>
            <a:r>
              <a:rPr lang="en-US" dirty="0"/>
              <a:t>12 groups of 3 to 5 participants (mean group size = 4.5)</a:t>
            </a:r>
          </a:p>
          <a:p>
            <a:pPr lvl="1">
              <a:buFont typeface="Wingdings" panose="05000000000000000000" pitchFamily="2" charset="2"/>
              <a:buChar char="§"/>
            </a:pPr>
            <a:endParaRPr lang="en-US" dirty="0"/>
          </a:p>
          <a:p>
            <a:pPr marL="201168" lvl="1" indent="0">
              <a:buNone/>
            </a:pPr>
            <a:r>
              <a:rPr lang="en-US" dirty="0"/>
              <a:t>Pre-Exposure Tasks:</a:t>
            </a:r>
          </a:p>
          <a:p>
            <a:pPr lvl="1">
              <a:buFont typeface="Wingdings" panose="05000000000000000000" pitchFamily="2" charset="2"/>
              <a:buChar char="§"/>
            </a:pPr>
            <a:r>
              <a:rPr lang="en-US" dirty="0"/>
              <a:t>Heartrate Monitoring</a:t>
            </a:r>
          </a:p>
          <a:p>
            <a:pPr lvl="1">
              <a:buFont typeface="Wingdings" panose="05000000000000000000" pitchFamily="2" charset="2"/>
              <a:buChar char="§"/>
            </a:pPr>
            <a:r>
              <a:rPr lang="en-US" dirty="0"/>
              <a:t>Computer-based questionnaires</a:t>
            </a:r>
          </a:p>
          <a:p>
            <a:pPr lvl="1">
              <a:buFont typeface="Wingdings" panose="05000000000000000000" pitchFamily="2" charset="2"/>
              <a:buChar char="§"/>
            </a:pPr>
            <a:r>
              <a:rPr lang="en-US" dirty="0"/>
              <a:t>Recording devices</a:t>
            </a:r>
          </a:p>
          <a:p>
            <a:pPr lvl="1">
              <a:buFont typeface="Wingdings" panose="05000000000000000000" pitchFamily="2" charset="2"/>
              <a:buChar char="§"/>
            </a:pPr>
            <a:endParaRPr lang="en-US" dirty="0"/>
          </a:p>
        </p:txBody>
      </p:sp>
      <p:sp>
        <p:nvSpPr>
          <p:cNvPr id="20" name="TextBox 19">
            <a:extLst>
              <a:ext uri="{FF2B5EF4-FFF2-40B4-BE49-F238E27FC236}">
                <a16:creationId xmlns:a16="http://schemas.microsoft.com/office/drawing/2014/main" id="{F1AA67A8-278D-4752-B854-EA535F02AEF7}"/>
              </a:ext>
            </a:extLst>
          </p:cNvPr>
          <p:cNvSpPr txBox="1"/>
          <p:nvPr/>
        </p:nvSpPr>
        <p:spPr>
          <a:xfrm>
            <a:off x="7496081" y="3113952"/>
            <a:ext cx="3985649" cy="461665"/>
          </a:xfrm>
          <a:prstGeom prst="rect">
            <a:avLst/>
          </a:prstGeom>
          <a:noFill/>
        </p:spPr>
        <p:txBody>
          <a:bodyPr wrap="square" rtlCol="0">
            <a:spAutoFit/>
          </a:bodyPr>
          <a:lstStyle/>
          <a:p>
            <a:r>
              <a:rPr lang="en-US" sz="2400" b="1" dirty="0">
                <a:solidFill>
                  <a:schemeClr val="bg1"/>
                </a:solidFill>
              </a:rPr>
              <a:t>AML LAB STILL NOT PICTURED</a:t>
            </a:r>
          </a:p>
        </p:txBody>
      </p:sp>
      <p:pic>
        <p:nvPicPr>
          <p:cNvPr id="22" name="Picture 21">
            <a:extLst>
              <a:ext uri="{FF2B5EF4-FFF2-40B4-BE49-F238E27FC236}">
                <a16:creationId xmlns:a16="http://schemas.microsoft.com/office/drawing/2014/main" id="{C5D29DEE-9925-4934-8E08-9C9C58A0E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618" y="2034185"/>
            <a:ext cx="3998493" cy="3998493"/>
          </a:xfrm>
          <a:prstGeom prst="rect">
            <a:avLst/>
          </a:prstGeom>
        </p:spPr>
      </p:pic>
      <p:sp>
        <p:nvSpPr>
          <p:cNvPr id="24" name="Rectangle: Rounded Corners 23">
            <a:extLst>
              <a:ext uri="{FF2B5EF4-FFF2-40B4-BE49-F238E27FC236}">
                <a16:creationId xmlns:a16="http://schemas.microsoft.com/office/drawing/2014/main" id="{F08F9468-D4A7-4C36-9DDE-36DD9B982002}"/>
              </a:ext>
            </a:extLst>
          </p:cNvPr>
          <p:cNvSpPr/>
          <p:nvPr/>
        </p:nvSpPr>
        <p:spPr>
          <a:xfrm>
            <a:off x="1247475" y="2839453"/>
            <a:ext cx="5598896" cy="27449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picture containing drawing&#10;&#10;Description automatically generated">
            <a:extLst>
              <a:ext uri="{FF2B5EF4-FFF2-40B4-BE49-F238E27FC236}">
                <a16:creationId xmlns:a16="http://schemas.microsoft.com/office/drawing/2014/main" id="{40044710-8A95-4948-A805-B57B5ABB88C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628736" y="4581920"/>
            <a:ext cx="1027691" cy="1450757"/>
          </a:xfrm>
          <a:prstGeom prst="rect">
            <a:avLst/>
          </a:prstGeom>
        </p:spPr>
      </p:pic>
      <p:sp>
        <p:nvSpPr>
          <p:cNvPr id="29" name="Rectangle 28">
            <a:extLst>
              <a:ext uri="{FF2B5EF4-FFF2-40B4-BE49-F238E27FC236}">
                <a16:creationId xmlns:a16="http://schemas.microsoft.com/office/drawing/2014/main" id="{4318E4CA-ED7C-4BAA-AD21-8E533A36BDC0}"/>
              </a:ext>
            </a:extLst>
          </p:cNvPr>
          <p:cNvSpPr/>
          <p:nvPr/>
        </p:nvSpPr>
        <p:spPr>
          <a:xfrm>
            <a:off x="3805138" y="5130341"/>
            <a:ext cx="220773" cy="211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4256431-A14A-489A-A68A-06ADF17C7DED}"/>
              </a:ext>
            </a:extLst>
          </p:cNvPr>
          <p:cNvSpPr/>
          <p:nvPr/>
        </p:nvSpPr>
        <p:spPr>
          <a:xfrm>
            <a:off x="4283314" y="5130341"/>
            <a:ext cx="220773" cy="211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erson posing for the camera&#10;&#10;Description automatically generated">
            <a:extLst>
              <a:ext uri="{FF2B5EF4-FFF2-40B4-BE49-F238E27FC236}">
                <a16:creationId xmlns:a16="http://schemas.microsoft.com/office/drawing/2014/main" id="{1A3E7526-8E6F-4E36-84EC-78433CAA1CD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790796" y="5124872"/>
            <a:ext cx="709621" cy="567697"/>
          </a:xfrm>
          <a:prstGeom prst="rect">
            <a:avLst/>
          </a:prstGeom>
        </p:spPr>
      </p:pic>
      <p:sp>
        <p:nvSpPr>
          <p:cNvPr id="32" name="TextBox 31">
            <a:extLst>
              <a:ext uri="{FF2B5EF4-FFF2-40B4-BE49-F238E27FC236}">
                <a16:creationId xmlns:a16="http://schemas.microsoft.com/office/drawing/2014/main" id="{A4B5FC58-6D7B-4E0A-AE13-892D58E990AB}"/>
              </a:ext>
            </a:extLst>
          </p:cNvPr>
          <p:cNvSpPr txBox="1"/>
          <p:nvPr/>
        </p:nvSpPr>
        <p:spPr>
          <a:xfrm>
            <a:off x="3948163" y="5198481"/>
            <a:ext cx="417102" cy="369332"/>
          </a:xfrm>
          <a:prstGeom prst="rect">
            <a:avLst/>
          </a:prstGeom>
          <a:noFill/>
        </p:spPr>
        <p:txBody>
          <a:bodyPr wrap="none" rtlCol="0">
            <a:spAutoFit/>
          </a:bodyPr>
          <a:lstStyle/>
          <a:p>
            <a:r>
              <a:rPr lang="en-US" dirty="0">
                <a:solidFill>
                  <a:srgbClr val="FF0000"/>
                </a:solidFill>
              </a:rPr>
              <a:t>#1</a:t>
            </a:r>
          </a:p>
        </p:txBody>
      </p:sp>
      <p:pic>
        <p:nvPicPr>
          <p:cNvPr id="33" name="Picture 32" descr="A picture containing drawing&#10;&#10;Description automatically generated">
            <a:extLst>
              <a:ext uri="{FF2B5EF4-FFF2-40B4-BE49-F238E27FC236}">
                <a16:creationId xmlns:a16="http://schemas.microsoft.com/office/drawing/2014/main" id="{B854CF5A-BFF4-448B-AB56-39C30A0B0F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813794" y="4616460"/>
            <a:ext cx="1027691" cy="1450757"/>
          </a:xfrm>
          <a:prstGeom prst="rect">
            <a:avLst/>
          </a:prstGeom>
        </p:spPr>
      </p:pic>
      <p:sp>
        <p:nvSpPr>
          <p:cNvPr id="34" name="Rectangle 33">
            <a:extLst>
              <a:ext uri="{FF2B5EF4-FFF2-40B4-BE49-F238E27FC236}">
                <a16:creationId xmlns:a16="http://schemas.microsoft.com/office/drawing/2014/main" id="{7F4058D9-C486-4F1D-9FDA-8E33FB1C00A5}"/>
              </a:ext>
            </a:extLst>
          </p:cNvPr>
          <p:cNvSpPr/>
          <p:nvPr/>
        </p:nvSpPr>
        <p:spPr>
          <a:xfrm>
            <a:off x="4990196" y="5164881"/>
            <a:ext cx="220773" cy="211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75AAF52-9FBB-42B2-9693-1B5F14C63C21}"/>
              </a:ext>
            </a:extLst>
          </p:cNvPr>
          <p:cNvSpPr/>
          <p:nvPr/>
        </p:nvSpPr>
        <p:spPr>
          <a:xfrm>
            <a:off x="5468372" y="5164881"/>
            <a:ext cx="220773" cy="211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person posing for the camera&#10;&#10;Description automatically generated">
            <a:extLst>
              <a:ext uri="{FF2B5EF4-FFF2-40B4-BE49-F238E27FC236}">
                <a16:creationId xmlns:a16="http://schemas.microsoft.com/office/drawing/2014/main" id="{B95FEECF-8C66-435B-BB52-D4EE7C371F6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975854" y="5159412"/>
            <a:ext cx="709621" cy="567697"/>
          </a:xfrm>
          <a:prstGeom prst="rect">
            <a:avLst/>
          </a:prstGeom>
        </p:spPr>
      </p:pic>
      <p:sp>
        <p:nvSpPr>
          <p:cNvPr id="37" name="TextBox 36">
            <a:extLst>
              <a:ext uri="{FF2B5EF4-FFF2-40B4-BE49-F238E27FC236}">
                <a16:creationId xmlns:a16="http://schemas.microsoft.com/office/drawing/2014/main" id="{D7A8FFED-D9AB-486C-89AB-EF5D1DDDA633}"/>
              </a:ext>
            </a:extLst>
          </p:cNvPr>
          <p:cNvSpPr txBox="1"/>
          <p:nvPr/>
        </p:nvSpPr>
        <p:spPr>
          <a:xfrm>
            <a:off x="5133221" y="5233021"/>
            <a:ext cx="417102" cy="369332"/>
          </a:xfrm>
          <a:prstGeom prst="rect">
            <a:avLst/>
          </a:prstGeom>
          <a:noFill/>
        </p:spPr>
        <p:txBody>
          <a:bodyPr wrap="none" rtlCol="0">
            <a:spAutoFit/>
          </a:bodyPr>
          <a:lstStyle/>
          <a:p>
            <a:r>
              <a:rPr lang="en-US" dirty="0">
                <a:solidFill>
                  <a:srgbClr val="FF0000"/>
                </a:solidFill>
              </a:rPr>
              <a:t>#2</a:t>
            </a:r>
          </a:p>
        </p:txBody>
      </p:sp>
      <p:sp>
        <p:nvSpPr>
          <p:cNvPr id="38" name="Slide Number Placeholder 37">
            <a:extLst>
              <a:ext uri="{FF2B5EF4-FFF2-40B4-BE49-F238E27FC236}">
                <a16:creationId xmlns:a16="http://schemas.microsoft.com/office/drawing/2014/main" id="{998BAFEA-2463-4C55-B390-A4E5BB0EABD7}"/>
              </a:ext>
            </a:extLst>
          </p:cNvPr>
          <p:cNvSpPr>
            <a:spLocks noGrp="1"/>
          </p:cNvSpPr>
          <p:nvPr>
            <p:ph type="sldNum" sz="quarter" idx="12"/>
          </p:nvPr>
        </p:nvSpPr>
        <p:spPr/>
        <p:txBody>
          <a:bodyPr/>
          <a:lstStyle/>
          <a:p>
            <a:fld id="{58782805-61A3-4A9B-8D39-1A61657B2E27}" type="slidenum">
              <a:rPr lang="en-US" smtClean="0"/>
              <a:t>20</a:t>
            </a:fld>
            <a:endParaRPr lang="en-US"/>
          </a:p>
        </p:txBody>
      </p:sp>
    </p:spTree>
    <p:extLst>
      <p:ext uri="{BB962C8B-B14F-4D97-AF65-F5344CB8AC3E}">
        <p14:creationId xmlns:p14="http://schemas.microsoft.com/office/powerpoint/2010/main" val="21146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30" grpId="0" animBg="1"/>
      <p:bldP spid="32" grpId="0"/>
      <p:bldP spid="34" grpId="0" animBg="1"/>
      <p:bldP spid="35" grpId="0" animBg="1"/>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349C-EACD-4C50-B1CB-4BD076963754}"/>
              </a:ext>
            </a:extLst>
          </p:cNvPr>
          <p:cNvSpPr>
            <a:spLocks noGrp="1"/>
          </p:cNvSpPr>
          <p:nvPr>
            <p:ph type="title"/>
          </p:nvPr>
        </p:nvSpPr>
        <p:spPr/>
        <p:txBody>
          <a:bodyPr/>
          <a:lstStyle/>
          <a:p>
            <a:r>
              <a:rPr lang="en-US" dirty="0"/>
              <a:t>Methods: Pre-Exposure and Exposure</a:t>
            </a:r>
          </a:p>
        </p:txBody>
      </p:sp>
      <p:sp>
        <p:nvSpPr>
          <p:cNvPr id="3" name="Content Placeholder 2">
            <a:extLst>
              <a:ext uri="{FF2B5EF4-FFF2-40B4-BE49-F238E27FC236}">
                <a16:creationId xmlns:a16="http://schemas.microsoft.com/office/drawing/2014/main" id="{359530D6-4643-4962-A33A-DD8F615BDCAD}"/>
              </a:ext>
            </a:extLst>
          </p:cNvPr>
          <p:cNvSpPr>
            <a:spLocks noGrp="1"/>
          </p:cNvSpPr>
          <p:nvPr>
            <p:ph idx="1"/>
          </p:nvPr>
        </p:nvSpPr>
        <p:spPr/>
        <p:txBody>
          <a:bodyPr>
            <a:normAutofit fontScale="92500" lnSpcReduction="10000"/>
          </a:bodyPr>
          <a:lstStyle/>
          <a:p>
            <a:r>
              <a:rPr lang="en-US" dirty="0"/>
              <a:t>Sample size = 54</a:t>
            </a:r>
          </a:p>
          <a:p>
            <a:pPr lvl="1">
              <a:buFont typeface="Wingdings" panose="05000000000000000000" pitchFamily="2" charset="2"/>
              <a:buChar char="§"/>
            </a:pPr>
            <a:r>
              <a:rPr lang="en-US" dirty="0"/>
              <a:t>Age: Median = 24 </a:t>
            </a:r>
            <a:r>
              <a:rPr lang="en-US" dirty="0" err="1"/>
              <a:t>yrs</a:t>
            </a:r>
            <a:r>
              <a:rPr lang="en-US" dirty="0"/>
              <a:t> old,  Range = 18 - 34 </a:t>
            </a:r>
            <a:r>
              <a:rPr lang="en-US" dirty="0" err="1"/>
              <a:t>yrs</a:t>
            </a:r>
            <a:r>
              <a:rPr lang="en-US" dirty="0"/>
              <a:t> old</a:t>
            </a:r>
          </a:p>
          <a:p>
            <a:pPr lvl="1">
              <a:buFont typeface="Wingdings" panose="05000000000000000000" pitchFamily="2" charset="2"/>
              <a:buChar char="§"/>
            </a:pPr>
            <a:r>
              <a:rPr lang="en-US" dirty="0"/>
              <a:t>Gender: 26 male, 27 female, 1 non-binary</a:t>
            </a:r>
          </a:p>
          <a:p>
            <a:pPr lvl="1">
              <a:buFont typeface="Wingdings" panose="05000000000000000000" pitchFamily="2" charset="2"/>
              <a:buChar char="§"/>
            </a:pPr>
            <a:r>
              <a:rPr lang="en-US" dirty="0"/>
              <a:t>12 groups of 3 to 5 participants (mean group size = 4.5)</a:t>
            </a:r>
          </a:p>
          <a:p>
            <a:pPr lvl="1"/>
            <a:endParaRPr lang="en-US" dirty="0"/>
          </a:p>
          <a:p>
            <a:pPr marL="201168" lvl="1" indent="0">
              <a:buNone/>
            </a:pPr>
            <a:r>
              <a:rPr lang="en-US" dirty="0"/>
              <a:t>Pre-Exposure Tasks:</a:t>
            </a:r>
          </a:p>
          <a:p>
            <a:pPr lvl="1">
              <a:buFont typeface="Wingdings" panose="05000000000000000000" pitchFamily="2" charset="2"/>
              <a:buChar char="§"/>
            </a:pPr>
            <a:r>
              <a:rPr lang="en-US" dirty="0"/>
              <a:t>Heartrate Monitoring</a:t>
            </a:r>
          </a:p>
          <a:p>
            <a:pPr lvl="1">
              <a:buFont typeface="Wingdings" panose="05000000000000000000" pitchFamily="2" charset="2"/>
              <a:buChar char="§"/>
            </a:pPr>
            <a:r>
              <a:rPr lang="en-US" dirty="0"/>
              <a:t>Computer-based questionnaires</a:t>
            </a:r>
          </a:p>
          <a:p>
            <a:pPr lvl="1">
              <a:buFont typeface="Wingdings" panose="05000000000000000000" pitchFamily="2" charset="2"/>
              <a:buChar char="§"/>
            </a:pPr>
            <a:r>
              <a:rPr lang="en-US" dirty="0"/>
              <a:t>Recording devices</a:t>
            </a:r>
          </a:p>
          <a:p>
            <a:pPr marL="201168" lvl="1" indent="0">
              <a:buNone/>
            </a:pPr>
            <a:endParaRPr lang="en-US" dirty="0"/>
          </a:p>
          <a:p>
            <a:r>
              <a:rPr lang="en-US" sz="1800" dirty="0"/>
              <a:t>Facility thematically segmented</a:t>
            </a:r>
          </a:p>
          <a:p>
            <a:pPr lvl="1">
              <a:buFont typeface="Wingdings" panose="05000000000000000000" pitchFamily="2" charset="2"/>
              <a:buChar char="§"/>
            </a:pPr>
            <a:r>
              <a:rPr lang="en-US" sz="1600" dirty="0"/>
              <a:t> Six segments in total; Participants took turns leading</a:t>
            </a:r>
          </a:p>
          <a:p>
            <a:pPr lvl="1">
              <a:buFont typeface="Wingdings" panose="05000000000000000000" pitchFamily="2" charset="2"/>
              <a:buChar char="§"/>
            </a:pPr>
            <a:r>
              <a:rPr lang="en-US" sz="1600" dirty="0"/>
              <a:t>Exposure = 30 mins.</a:t>
            </a:r>
          </a:p>
          <a:p>
            <a:endParaRPr lang="en-US" dirty="0"/>
          </a:p>
        </p:txBody>
      </p:sp>
      <p:pic>
        <p:nvPicPr>
          <p:cNvPr id="4" name="Content Placeholder 3" descr="A picture containing different, cake, black, table&#10;&#10;Description automatically generated">
            <a:extLst>
              <a:ext uri="{FF2B5EF4-FFF2-40B4-BE49-F238E27FC236}">
                <a16:creationId xmlns:a16="http://schemas.microsoft.com/office/drawing/2014/main" id="{46F8AE8C-9B7A-4A42-BE91-DB95429C5C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709" b="91621" l="6715" r="96403">
                        <a14:foregroundMark x1="22382" y1="18132" x2="6715" y2="20604"/>
                        <a14:foregroundMark x1="17586" y1="89698" x2="26779" y2="91758"/>
                        <a14:foregroundMark x1="26779" y1="91758" x2="43485" y2="85989"/>
                        <a14:foregroundMark x1="90408" y1="69093" x2="89289" y2="54670"/>
                        <a14:foregroundMark x1="93125" y1="62088" x2="92006" y2="71566"/>
                        <a14:foregroundMark x1="96403" y1="70467" x2="95604" y2="61538"/>
                        <a14:foregroundMark x1="47162" y1="10440" x2="56115" y2="5082"/>
                        <a14:foregroundMark x1="56115" y1="5082" x2="69704" y2="10714"/>
                        <a14:foregroundMark x1="68345" y1="7555" x2="66747" y2="5632"/>
                        <a14:foregroundMark x1="67866" y1="4533" x2="67866" y2="4533"/>
                        <a14:foregroundMark x1="67866" y1="3709" x2="67866" y2="3709"/>
                      </a14:backgroundRemoval>
                    </a14:imgEffect>
                  </a14:imgLayer>
                </a14:imgProps>
              </a:ext>
              <a:ext uri="{28A0092B-C50C-407E-A947-70E740481C1C}">
                <a14:useLocalDpi xmlns:a14="http://schemas.microsoft.com/office/drawing/2010/main" val="0"/>
              </a:ext>
            </a:extLst>
          </a:blip>
          <a:stretch>
            <a:fillRect/>
          </a:stretch>
        </p:blipFill>
        <p:spPr>
          <a:xfrm>
            <a:off x="6476540" y="1928380"/>
            <a:ext cx="5400749" cy="314288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AA553BF-1408-4EC0-B39B-DFB7004506D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97843" y="4746757"/>
            <a:ext cx="1027691" cy="1450757"/>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6A2B28DC-1B0F-4290-A286-AF493B2E95A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02234" y="4837270"/>
            <a:ext cx="734415" cy="1036749"/>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79631237-FC03-41FA-9AB6-F4AE8E50DEE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108444" y="4940719"/>
            <a:ext cx="734415" cy="1036749"/>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FDE27BEE-CC44-4FC0-A6A7-D929F237511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33553" y="4783352"/>
            <a:ext cx="734415" cy="1036749"/>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392095A9-20D7-40AF-B72D-BA8E1FA3919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47541"/>
          <a:stretch/>
        </p:blipFill>
        <p:spPr>
          <a:xfrm>
            <a:off x="8939763" y="5109962"/>
            <a:ext cx="385265" cy="1036749"/>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9DD21C57-E66B-4757-AD02-F190D5CD77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30474" y="4977875"/>
            <a:ext cx="734415" cy="1036749"/>
          </a:xfrm>
          <a:prstGeom prst="rect">
            <a:avLst/>
          </a:prstGeom>
        </p:spPr>
      </p:pic>
      <p:sp>
        <p:nvSpPr>
          <p:cNvPr id="28" name="Rectangle 27">
            <a:extLst>
              <a:ext uri="{FF2B5EF4-FFF2-40B4-BE49-F238E27FC236}">
                <a16:creationId xmlns:a16="http://schemas.microsoft.com/office/drawing/2014/main" id="{ED5EA1DD-7224-4CD9-B373-8FFA80E12ED9}"/>
              </a:ext>
            </a:extLst>
          </p:cNvPr>
          <p:cNvSpPr/>
          <p:nvPr/>
        </p:nvSpPr>
        <p:spPr>
          <a:xfrm>
            <a:off x="9474245" y="5295178"/>
            <a:ext cx="220773" cy="211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26BDDFA-E779-4B5F-83FD-DE009A072275}"/>
              </a:ext>
            </a:extLst>
          </p:cNvPr>
          <p:cNvSpPr/>
          <p:nvPr/>
        </p:nvSpPr>
        <p:spPr>
          <a:xfrm>
            <a:off x="9952421" y="5295178"/>
            <a:ext cx="220773" cy="211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erson posing for the camera&#10;&#10;Description automatically generated">
            <a:extLst>
              <a:ext uri="{FF2B5EF4-FFF2-40B4-BE49-F238E27FC236}">
                <a16:creationId xmlns:a16="http://schemas.microsoft.com/office/drawing/2014/main" id="{FB9A0777-F81C-41D1-91B4-186B188C33A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459903" y="5289709"/>
            <a:ext cx="709621" cy="567697"/>
          </a:xfrm>
          <a:prstGeom prst="rect">
            <a:avLst/>
          </a:prstGeom>
        </p:spPr>
      </p:pic>
      <p:sp>
        <p:nvSpPr>
          <p:cNvPr id="30" name="TextBox 29">
            <a:extLst>
              <a:ext uri="{FF2B5EF4-FFF2-40B4-BE49-F238E27FC236}">
                <a16:creationId xmlns:a16="http://schemas.microsoft.com/office/drawing/2014/main" id="{271FE547-6A15-497C-9CD8-AEB8324C62CC}"/>
              </a:ext>
            </a:extLst>
          </p:cNvPr>
          <p:cNvSpPr txBox="1"/>
          <p:nvPr/>
        </p:nvSpPr>
        <p:spPr>
          <a:xfrm>
            <a:off x="9617270" y="5363318"/>
            <a:ext cx="417102" cy="369332"/>
          </a:xfrm>
          <a:prstGeom prst="rect">
            <a:avLst/>
          </a:prstGeom>
          <a:noFill/>
        </p:spPr>
        <p:txBody>
          <a:bodyPr wrap="none" rtlCol="0">
            <a:spAutoFit/>
          </a:bodyPr>
          <a:lstStyle/>
          <a:p>
            <a:r>
              <a:rPr lang="en-US" dirty="0">
                <a:solidFill>
                  <a:srgbClr val="FF0000"/>
                </a:solidFill>
              </a:rPr>
              <a:t>#2</a:t>
            </a:r>
          </a:p>
        </p:txBody>
      </p:sp>
      <p:pic>
        <p:nvPicPr>
          <p:cNvPr id="31" name="Picture 30" descr="A picture containing drawing&#10;&#10;Description automatically generated">
            <a:extLst>
              <a:ext uri="{FF2B5EF4-FFF2-40B4-BE49-F238E27FC236}">
                <a16:creationId xmlns:a16="http://schemas.microsoft.com/office/drawing/2014/main" id="{7FACF3A0-710A-49AA-8041-39B977F3562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271483" y="4177580"/>
            <a:ext cx="1027691" cy="1450757"/>
          </a:xfrm>
          <a:prstGeom prst="rect">
            <a:avLst/>
          </a:prstGeom>
        </p:spPr>
      </p:pic>
      <p:sp>
        <p:nvSpPr>
          <p:cNvPr id="32" name="Rectangle 31">
            <a:extLst>
              <a:ext uri="{FF2B5EF4-FFF2-40B4-BE49-F238E27FC236}">
                <a16:creationId xmlns:a16="http://schemas.microsoft.com/office/drawing/2014/main" id="{8DE4D283-A994-4CD3-BD41-6A5055D6732D}"/>
              </a:ext>
            </a:extLst>
          </p:cNvPr>
          <p:cNvSpPr/>
          <p:nvPr/>
        </p:nvSpPr>
        <p:spPr>
          <a:xfrm>
            <a:off x="11447885" y="4726001"/>
            <a:ext cx="220773" cy="211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F1622FD-9A11-48B4-BAFF-E11C2971B752}"/>
              </a:ext>
            </a:extLst>
          </p:cNvPr>
          <p:cNvSpPr/>
          <p:nvPr/>
        </p:nvSpPr>
        <p:spPr>
          <a:xfrm>
            <a:off x="11926061" y="4726001"/>
            <a:ext cx="220773" cy="211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erson posing for the camera&#10;&#10;Description automatically generated">
            <a:extLst>
              <a:ext uri="{FF2B5EF4-FFF2-40B4-BE49-F238E27FC236}">
                <a16:creationId xmlns:a16="http://schemas.microsoft.com/office/drawing/2014/main" id="{D7E16BB1-FF2D-4615-9909-FA2BCE5E181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433543" y="4720532"/>
            <a:ext cx="709621" cy="567697"/>
          </a:xfrm>
          <a:prstGeom prst="rect">
            <a:avLst/>
          </a:prstGeom>
        </p:spPr>
      </p:pic>
      <p:sp>
        <p:nvSpPr>
          <p:cNvPr id="35" name="TextBox 34">
            <a:extLst>
              <a:ext uri="{FF2B5EF4-FFF2-40B4-BE49-F238E27FC236}">
                <a16:creationId xmlns:a16="http://schemas.microsoft.com/office/drawing/2014/main" id="{39FCD1F9-51FF-41CE-A869-FDB5F2C924DA}"/>
              </a:ext>
            </a:extLst>
          </p:cNvPr>
          <p:cNvSpPr txBox="1"/>
          <p:nvPr/>
        </p:nvSpPr>
        <p:spPr>
          <a:xfrm>
            <a:off x="11590910" y="4794141"/>
            <a:ext cx="417102" cy="369332"/>
          </a:xfrm>
          <a:prstGeom prst="rect">
            <a:avLst/>
          </a:prstGeom>
          <a:noFill/>
        </p:spPr>
        <p:txBody>
          <a:bodyPr wrap="none" rtlCol="0">
            <a:spAutoFit/>
          </a:bodyPr>
          <a:lstStyle/>
          <a:p>
            <a:r>
              <a:rPr lang="en-US" dirty="0">
                <a:solidFill>
                  <a:srgbClr val="FF0000"/>
                </a:solidFill>
              </a:rPr>
              <a:t>#1</a:t>
            </a:r>
          </a:p>
        </p:txBody>
      </p:sp>
      <p:cxnSp>
        <p:nvCxnSpPr>
          <p:cNvPr id="37" name="Straight Arrow Connector 36">
            <a:extLst>
              <a:ext uri="{FF2B5EF4-FFF2-40B4-BE49-F238E27FC236}">
                <a16:creationId xmlns:a16="http://schemas.microsoft.com/office/drawing/2014/main" id="{FAAABE91-F950-4FD3-AFFF-C5AF18E581C9}"/>
              </a:ext>
            </a:extLst>
          </p:cNvPr>
          <p:cNvCxnSpPr>
            <a:cxnSpLocks/>
          </p:cNvCxnSpPr>
          <p:nvPr/>
        </p:nvCxnSpPr>
        <p:spPr>
          <a:xfrm flipV="1">
            <a:off x="9468053" y="4556893"/>
            <a:ext cx="196088" cy="5685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computer&#10;&#10;Description automatically generated">
            <a:extLst>
              <a:ext uri="{FF2B5EF4-FFF2-40B4-BE49-F238E27FC236}">
                <a16:creationId xmlns:a16="http://schemas.microsoft.com/office/drawing/2014/main" id="{461E96A2-0B71-4F07-925A-E192606130A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91" b="89965" l="6340" r="89993">
                        <a14:foregroundMark x1="25242" y1="62653" x2="19730" y2="53447"/>
                        <a14:foregroundMark x1="23137" y1="53447" x2="18666" y2="65925"/>
                        <a14:foregroundMark x1="18666" y1="65925" x2="18926" y2="67016"/>
                        <a14:foregroundMark x1="17885" y1="67016" x2="40360" y2="88394"/>
                        <a14:foregroundMark x1="40360" y1="88394" x2="40975" y2="86867"/>
                        <a14:foregroundMark x1="38088" y1="88787" x2="29690" y2="80541"/>
                        <a14:foregroundMark x1="28129" y1="79581" x2="21244" y2="70288"/>
                        <a14:foregroundMark x1="21244" y1="70288" x2="17885" y2="68455"/>
                        <a14:foregroundMark x1="17625" y1="67976" x2="17625" y2="67976"/>
                        <a14:foregroundMark x1="6340" y1="12784" x2="13674" y2="40881"/>
                        <a14:foregroundMark x1="7902" y1="10864" x2="8162" y2="1134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flipH="1">
            <a:off x="9878268" y="5363318"/>
            <a:ext cx="736572" cy="399390"/>
          </a:xfrm>
          <a:prstGeom prst="rect">
            <a:avLst/>
          </a:prstGeom>
        </p:spPr>
      </p:pic>
      <p:cxnSp>
        <p:nvCxnSpPr>
          <p:cNvPr id="44" name="Straight Connector 43">
            <a:extLst>
              <a:ext uri="{FF2B5EF4-FFF2-40B4-BE49-F238E27FC236}">
                <a16:creationId xmlns:a16="http://schemas.microsoft.com/office/drawing/2014/main" id="{C93B12C2-8F38-4DD7-99EE-24341F265AEB}"/>
              </a:ext>
            </a:extLst>
          </p:cNvPr>
          <p:cNvCxnSpPr/>
          <p:nvPr/>
        </p:nvCxnSpPr>
        <p:spPr>
          <a:xfrm>
            <a:off x="3224463" y="5295178"/>
            <a:ext cx="2294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Slide Number Placeholder 44">
            <a:extLst>
              <a:ext uri="{FF2B5EF4-FFF2-40B4-BE49-F238E27FC236}">
                <a16:creationId xmlns:a16="http://schemas.microsoft.com/office/drawing/2014/main" id="{AFCBD8F6-1F06-4D02-93DA-2C3F4732D629}"/>
              </a:ext>
            </a:extLst>
          </p:cNvPr>
          <p:cNvSpPr>
            <a:spLocks noGrp="1"/>
          </p:cNvSpPr>
          <p:nvPr>
            <p:ph type="sldNum" sz="quarter" idx="12"/>
          </p:nvPr>
        </p:nvSpPr>
        <p:spPr/>
        <p:txBody>
          <a:bodyPr/>
          <a:lstStyle/>
          <a:p>
            <a:fld id="{58782805-61A3-4A9B-8D39-1A61657B2E27}" type="slidenum">
              <a:rPr lang="en-US" smtClean="0"/>
              <a:t>21</a:t>
            </a:fld>
            <a:endParaRPr lang="en-US"/>
          </a:p>
        </p:txBody>
      </p:sp>
    </p:spTree>
    <p:extLst>
      <p:ext uri="{BB962C8B-B14F-4D97-AF65-F5344CB8AC3E}">
        <p14:creationId xmlns:p14="http://schemas.microsoft.com/office/powerpoint/2010/main" val="358766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2" grpId="0" animBg="1"/>
      <p:bldP spid="33" grpId="0" animBg="1"/>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349C-EACD-4C50-B1CB-4BD076963754}"/>
              </a:ext>
            </a:extLst>
          </p:cNvPr>
          <p:cNvSpPr>
            <a:spLocks noGrp="1"/>
          </p:cNvSpPr>
          <p:nvPr>
            <p:ph type="title"/>
          </p:nvPr>
        </p:nvSpPr>
        <p:spPr/>
        <p:txBody>
          <a:bodyPr/>
          <a:lstStyle/>
          <a:p>
            <a:r>
              <a:rPr lang="en-US" dirty="0"/>
              <a:t>Methods: Pre-Exposure and Exposure</a:t>
            </a:r>
          </a:p>
        </p:txBody>
      </p:sp>
      <p:sp>
        <p:nvSpPr>
          <p:cNvPr id="3" name="Content Placeholder 2">
            <a:extLst>
              <a:ext uri="{FF2B5EF4-FFF2-40B4-BE49-F238E27FC236}">
                <a16:creationId xmlns:a16="http://schemas.microsoft.com/office/drawing/2014/main" id="{359530D6-4643-4962-A33A-DD8F615BDCAD}"/>
              </a:ext>
            </a:extLst>
          </p:cNvPr>
          <p:cNvSpPr>
            <a:spLocks noGrp="1"/>
          </p:cNvSpPr>
          <p:nvPr>
            <p:ph idx="1"/>
          </p:nvPr>
        </p:nvSpPr>
        <p:spPr/>
        <p:txBody>
          <a:bodyPr>
            <a:normAutofit fontScale="92500" lnSpcReduction="10000"/>
          </a:bodyPr>
          <a:lstStyle/>
          <a:p>
            <a:r>
              <a:rPr lang="en-US" dirty="0"/>
              <a:t>Sample size = 57</a:t>
            </a:r>
          </a:p>
          <a:p>
            <a:pPr lvl="1">
              <a:buFont typeface="Wingdings" panose="05000000000000000000" pitchFamily="2" charset="2"/>
              <a:buChar char="§"/>
            </a:pPr>
            <a:r>
              <a:rPr lang="en-US" dirty="0"/>
              <a:t>Age: Median = 24 </a:t>
            </a:r>
            <a:r>
              <a:rPr lang="en-US" dirty="0" err="1"/>
              <a:t>yrs</a:t>
            </a:r>
            <a:r>
              <a:rPr lang="en-US" dirty="0"/>
              <a:t> old,  Range = 18 - 34 </a:t>
            </a:r>
            <a:r>
              <a:rPr lang="en-US" dirty="0" err="1"/>
              <a:t>yrs</a:t>
            </a:r>
            <a:r>
              <a:rPr lang="en-US" dirty="0"/>
              <a:t> old</a:t>
            </a:r>
          </a:p>
          <a:p>
            <a:pPr lvl="1">
              <a:buFont typeface="Wingdings" panose="05000000000000000000" pitchFamily="2" charset="2"/>
              <a:buChar char="§"/>
            </a:pPr>
            <a:r>
              <a:rPr lang="en-US" dirty="0"/>
              <a:t>Gender: 26 male, 30 female, 1 non-binary</a:t>
            </a:r>
          </a:p>
          <a:p>
            <a:pPr lvl="1">
              <a:buFont typeface="Wingdings" panose="05000000000000000000" pitchFamily="2" charset="2"/>
              <a:buChar char="§"/>
            </a:pPr>
            <a:r>
              <a:rPr lang="en-US" dirty="0"/>
              <a:t>12 groups of 3 to 5 participants (mean group size = 4.5)</a:t>
            </a:r>
          </a:p>
          <a:p>
            <a:pPr lvl="1"/>
            <a:endParaRPr lang="en-US" dirty="0"/>
          </a:p>
          <a:p>
            <a:pPr marL="201168" lvl="1" indent="0">
              <a:buNone/>
            </a:pPr>
            <a:r>
              <a:rPr lang="en-US" dirty="0"/>
              <a:t>Pre-Exposure Tasks:</a:t>
            </a:r>
          </a:p>
          <a:p>
            <a:pPr lvl="1">
              <a:buFont typeface="Wingdings" panose="05000000000000000000" pitchFamily="2" charset="2"/>
              <a:buChar char="§"/>
            </a:pPr>
            <a:r>
              <a:rPr lang="en-US" dirty="0"/>
              <a:t>Heartrate Monitoring</a:t>
            </a:r>
          </a:p>
          <a:p>
            <a:pPr lvl="1">
              <a:buFont typeface="Wingdings" panose="05000000000000000000" pitchFamily="2" charset="2"/>
              <a:buChar char="§"/>
            </a:pPr>
            <a:r>
              <a:rPr lang="en-US" dirty="0"/>
              <a:t>Computer-based questionnaires</a:t>
            </a:r>
          </a:p>
          <a:p>
            <a:pPr lvl="1">
              <a:buFont typeface="Wingdings" panose="05000000000000000000" pitchFamily="2" charset="2"/>
              <a:buChar char="§"/>
            </a:pPr>
            <a:r>
              <a:rPr lang="en-US" dirty="0"/>
              <a:t>Recording devices</a:t>
            </a:r>
          </a:p>
          <a:p>
            <a:pPr marL="201168" lvl="1" indent="0">
              <a:buNone/>
            </a:pPr>
            <a:endParaRPr lang="en-US" dirty="0"/>
          </a:p>
          <a:p>
            <a:r>
              <a:rPr lang="en-US" sz="1800" dirty="0"/>
              <a:t>Facility thematically segmented</a:t>
            </a:r>
          </a:p>
          <a:p>
            <a:pPr lvl="1">
              <a:buFont typeface="Wingdings" panose="05000000000000000000" pitchFamily="2" charset="2"/>
              <a:buChar char="§"/>
            </a:pPr>
            <a:r>
              <a:rPr lang="en-US" sz="1600" dirty="0"/>
              <a:t> Six segments in total; Participants took turns leading</a:t>
            </a:r>
          </a:p>
          <a:p>
            <a:pPr lvl="1">
              <a:buFont typeface="Wingdings" panose="05000000000000000000" pitchFamily="2" charset="2"/>
              <a:buChar char="§"/>
            </a:pPr>
            <a:r>
              <a:rPr lang="en-US" sz="1600" dirty="0"/>
              <a:t>Exposure = 30 mins.</a:t>
            </a:r>
          </a:p>
          <a:p>
            <a:endParaRPr lang="en-US" dirty="0"/>
          </a:p>
        </p:txBody>
      </p:sp>
      <p:pic>
        <p:nvPicPr>
          <p:cNvPr id="23" name="Picture 22">
            <a:extLst>
              <a:ext uri="{FF2B5EF4-FFF2-40B4-BE49-F238E27FC236}">
                <a16:creationId xmlns:a16="http://schemas.microsoft.com/office/drawing/2014/main" id="{501C7624-7CA7-418B-9834-B84354A2A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867" y="1978975"/>
            <a:ext cx="3998493" cy="3998493"/>
          </a:xfrm>
          <a:prstGeom prst="rect">
            <a:avLst/>
          </a:prstGeom>
        </p:spPr>
      </p:pic>
      <p:sp>
        <p:nvSpPr>
          <p:cNvPr id="5" name="Speech Bubble: Rectangle with Corners Rounded 4">
            <a:extLst>
              <a:ext uri="{FF2B5EF4-FFF2-40B4-BE49-F238E27FC236}">
                <a16:creationId xmlns:a16="http://schemas.microsoft.com/office/drawing/2014/main" id="{8C2A8E5A-5147-4E53-8E69-251825165A56}"/>
              </a:ext>
            </a:extLst>
          </p:cNvPr>
          <p:cNvSpPr/>
          <p:nvPr/>
        </p:nvSpPr>
        <p:spPr>
          <a:xfrm rot="10800000">
            <a:off x="7668124" y="2189035"/>
            <a:ext cx="3426595" cy="1372312"/>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CBD44CF3-F43A-4AA8-AE8A-FE4B602394E0}"/>
              </a:ext>
            </a:extLst>
          </p:cNvPr>
          <p:cNvSpPr txBox="1"/>
          <p:nvPr/>
        </p:nvSpPr>
        <p:spPr>
          <a:xfrm>
            <a:off x="7668124" y="2189035"/>
            <a:ext cx="3426595" cy="1661993"/>
          </a:xfrm>
          <a:prstGeom prst="rect">
            <a:avLst/>
          </a:prstGeom>
          <a:noFill/>
        </p:spPr>
        <p:txBody>
          <a:bodyPr wrap="square" rtlCol="0">
            <a:spAutoFit/>
          </a:bodyPr>
          <a:lstStyle/>
          <a:p>
            <a:pPr algn="ctr"/>
            <a:r>
              <a:rPr lang="en-US" sz="2800" dirty="0"/>
              <a:t>My fear rating for this section was a </a:t>
            </a:r>
          </a:p>
          <a:p>
            <a:pPr algn="ctr"/>
            <a:r>
              <a:rPr lang="en-US" sz="2800" dirty="0"/>
              <a:t>4 out of 5.</a:t>
            </a:r>
          </a:p>
          <a:p>
            <a:endParaRPr lang="en-US" dirty="0"/>
          </a:p>
        </p:txBody>
      </p:sp>
      <p:cxnSp>
        <p:nvCxnSpPr>
          <p:cNvPr id="8" name="Straight Connector 7">
            <a:extLst>
              <a:ext uri="{FF2B5EF4-FFF2-40B4-BE49-F238E27FC236}">
                <a16:creationId xmlns:a16="http://schemas.microsoft.com/office/drawing/2014/main" id="{6A18AA47-D7A5-4453-960B-1AC02BD589CA}"/>
              </a:ext>
            </a:extLst>
          </p:cNvPr>
          <p:cNvCxnSpPr>
            <a:cxnSpLocks/>
          </p:cNvCxnSpPr>
          <p:nvPr/>
        </p:nvCxnSpPr>
        <p:spPr>
          <a:xfrm flipH="1">
            <a:off x="1507958" y="5550568"/>
            <a:ext cx="15881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quot;Not Allowed&quot; Symbol 10">
            <a:extLst>
              <a:ext uri="{FF2B5EF4-FFF2-40B4-BE49-F238E27FC236}">
                <a16:creationId xmlns:a16="http://schemas.microsoft.com/office/drawing/2014/main" id="{ECE73E38-9A10-48D3-91FD-66CB9278DE7D}"/>
              </a:ext>
            </a:extLst>
          </p:cNvPr>
          <p:cNvSpPr/>
          <p:nvPr/>
        </p:nvSpPr>
        <p:spPr>
          <a:xfrm>
            <a:off x="7812503" y="1640421"/>
            <a:ext cx="3137836" cy="275922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lide Number Placeholder 12">
            <a:extLst>
              <a:ext uri="{FF2B5EF4-FFF2-40B4-BE49-F238E27FC236}">
                <a16:creationId xmlns:a16="http://schemas.microsoft.com/office/drawing/2014/main" id="{9009494B-F422-4319-A41C-F1C60FE01429}"/>
              </a:ext>
            </a:extLst>
          </p:cNvPr>
          <p:cNvSpPr>
            <a:spLocks noGrp="1"/>
          </p:cNvSpPr>
          <p:nvPr>
            <p:ph type="sldNum" sz="quarter" idx="12"/>
          </p:nvPr>
        </p:nvSpPr>
        <p:spPr/>
        <p:txBody>
          <a:bodyPr/>
          <a:lstStyle/>
          <a:p>
            <a:fld id="{58782805-61A3-4A9B-8D39-1A61657B2E27}" type="slidenum">
              <a:rPr lang="en-US" smtClean="0"/>
              <a:t>22</a:t>
            </a:fld>
            <a:endParaRPr lang="en-US"/>
          </a:p>
        </p:txBody>
      </p:sp>
    </p:spTree>
    <p:extLst>
      <p:ext uri="{BB962C8B-B14F-4D97-AF65-F5344CB8AC3E}">
        <p14:creationId xmlns:p14="http://schemas.microsoft.com/office/powerpoint/2010/main" val="147726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C46D5-6145-4317-8C76-F0BE346C7DDA}"/>
              </a:ext>
            </a:extLst>
          </p:cNvPr>
          <p:cNvSpPr>
            <a:spLocks noGrp="1"/>
          </p:cNvSpPr>
          <p:nvPr>
            <p:ph type="title"/>
          </p:nvPr>
        </p:nvSpPr>
        <p:spPr/>
        <p:txBody>
          <a:bodyPr/>
          <a:lstStyle/>
          <a:p>
            <a:r>
              <a:rPr lang="en-US" dirty="0"/>
              <a:t>Methods: Post- Exposure</a:t>
            </a:r>
          </a:p>
        </p:txBody>
      </p:sp>
      <p:sp>
        <p:nvSpPr>
          <p:cNvPr id="5" name="Content Placeholder 4">
            <a:extLst>
              <a:ext uri="{FF2B5EF4-FFF2-40B4-BE49-F238E27FC236}">
                <a16:creationId xmlns:a16="http://schemas.microsoft.com/office/drawing/2014/main" id="{9075AB09-A765-4842-B1EA-766757B07350}"/>
              </a:ext>
            </a:extLst>
          </p:cNvPr>
          <p:cNvSpPr>
            <a:spLocks noGrp="1"/>
          </p:cNvSpPr>
          <p:nvPr>
            <p:ph idx="1"/>
          </p:nvPr>
        </p:nvSpPr>
        <p:spPr/>
        <p:txBody>
          <a:bodyPr/>
          <a:lstStyle/>
          <a:p>
            <a:r>
              <a:rPr lang="en-US" sz="1800" dirty="0"/>
              <a:t>Post – Exposure ( 7 days after)</a:t>
            </a:r>
          </a:p>
          <a:p>
            <a:pPr lvl="1">
              <a:buFont typeface="Wingdings" panose="05000000000000000000" pitchFamily="2" charset="2"/>
              <a:buChar char="§"/>
            </a:pPr>
            <a:r>
              <a:rPr lang="en-US" dirty="0"/>
              <a:t>Mean = 6.93 days, Range = 5.75 - 8.13 days </a:t>
            </a:r>
          </a:p>
          <a:p>
            <a:pPr lvl="1">
              <a:buFont typeface="Wingdings" panose="05000000000000000000" pitchFamily="2" charset="2"/>
              <a:buChar char="§"/>
            </a:pPr>
            <a:endParaRPr lang="en-US" dirty="0"/>
          </a:p>
          <a:p>
            <a:pPr lvl="1">
              <a:buFont typeface="Wingdings" panose="05000000000000000000" pitchFamily="2" charset="2"/>
              <a:buChar char="§"/>
            </a:pPr>
            <a:r>
              <a:rPr lang="en-US" dirty="0"/>
              <a:t>Post-Exposure Tasks:</a:t>
            </a:r>
          </a:p>
          <a:p>
            <a:pPr lvl="2">
              <a:buFont typeface="Wingdings" panose="05000000000000000000" pitchFamily="2" charset="2"/>
              <a:buChar char="§"/>
            </a:pPr>
            <a:r>
              <a:rPr lang="en-US" sz="1800" dirty="0"/>
              <a:t>MRI Free-Recall</a:t>
            </a:r>
          </a:p>
          <a:p>
            <a:pPr lvl="2">
              <a:buFont typeface="Wingdings" panose="05000000000000000000" pitchFamily="2" charset="2"/>
              <a:buChar char="§"/>
            </a:pPr>
            <a:r>
              <a:rPr lang="en-US" sz="1800" dirty="0"/>
              <a:t>Computer-Based Questionnaires</a:t>
            </a:r>
          </a:p>
        </p:txBody>
      </p:sp>
      <p:pic>
        <p:nvPicPr>
          <p:cNvPr id="2050" name="Picture 2">
            <a:extLst>
              <a:ext uri="{FF2B5EF4-FFF2-40B4-BE49-F238E27FC236}">
                <a16:creationId xmlns:a16="http://schemas.microsoft.com/office/drawing/2014/main" id="{55227A97-88D2-4372-9BDA-8B8D69FE6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446" y="2153501"/>
            <a:ext cx="4646603" cy="34755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5DE95B8-7804-438C-819D-9726B40E03CD}"/>
              </a:ext>
            </a:extLst>
          </p:cNvPr>
          <p:cNvSpPr txBox="1"/>
          <p:nvPr/>
        </p:nvSpPr>
        <p:spPr>
          <a:xfrm>
            <a:off x="7839080" y="2317781"/>
            <a:ext cx="2567333" cy="461665"/>
          </a:xfrm>
          <a:prstGeom prst="rect">
            <a:avLst/>
          </a:prstGeom>
          <a:noFill/>
        </p:spPr>
        <p:txBody>
          <a:bodyPr wrap="square" rtlCol="0">
            <a:spAutoFit/>
          </a:bodyPr>
          <a:lstStyle/>
          <a:p>
            <a:r>
              <a:rPr lang="en-US" sz="2400" b="1" dirty="0">
                <a:solidFill>
                  <a:schemeClr val="bg1"/>
                </a:solidFill>
              </a:rPr>
              <a:t>ACTUALLY TUBRIC</a:t>
            </a:r>
          </a:p>
        </p:txBody>
      </p:sp>
      <p:pic>
        <p:nvPicPr>
          <p:cNvPr id="7" name="Picture 6">
            <a:extLst>
              <a:ext uri="{FF2B5EF4-FFF2-40B4-BE49-F238E27FC236}">
                <a16:creationId xmlns:a16="http://schemas.microsoft.com/office/drawing/2014/main" id="{65F6507E-BD2F-47E6-97AB-E84287887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550" y="2153501"/>
            <a:ext cx="5213354" cy="3475569"/>
          </a:xfrm>
          <a:prstGeom prst="rect">
            <a:avLst/>
          </a:prstGeom>
        </p:spPr>
      </p:pic>
      <p:sp>
        <p:nvSpPr>
          <p:cNvPr id="8" name="TextBox 7">
            <a:extLst>
              <a:ext uri="{FF2B5EF4-FFF2-40B4-BE49-F238E27FC236}">
                <a16:creationId xmlns:a16="http://schemas.microsoft.com/office/drawing/2014/main" id="{8348B6ED-66E3-40A6-BAEB-6F688E39534D}"/>
              </a:ext>
            </a:extLst>
          </p:cNvPr>
          <p:cNvSpPr txBox="1"/>
          <p:nvPr/>
        </p:nvSpPr>
        <p:spPr>
          <a:xfrm>
            <a:off x="7743357" y="2170713"/>
            <a:ext cx="2758778" cy="461665"/>
          </a:xfrm>
          <a:prstGeom prst="rect">
            <a:avLst/>
          </a:prstGeom>
          <a:noFill/>
        </p:spPr>
        <p:txBody>
          <a:bodyPr wrap="square" rtlCol="0">
            <a:spAutoFit/>
          </a:bodyPr>
          <a:lstStyle/>
          <a:p>
            <a:r>
              <a:rPr lang="en-US" sz="2400" b="1" dirty="0">
                <a:solidFill>
                  <a:schemeClr val="bg1"/>
                </a:solidFill>
              </a:rPr>
              <a:t>STILL NOT AML LAB</a:t>
            </a:r>
          </a:p>
        </p:txBody>
      </p:sp>
      <p:sp>
        <p:nvSpPr>
          <p:cNvPr id="12" name="Slide Number Placeholder 11">
            <a:extLst>
              <a:ext uri="{FF2B5EF4-FFF2-40B4-BE49-F238E27FC236}">
                <a16:creationId xmlns:a16="http://schemas.microsoft.com/office/drawing/2014/main" id="{60EDD6F4-C158-4B79-95FB-C8A0A3575AB4}"/>
              </a:ext>
            </a:extLst>
          </p:cNvPr>
          <p:cNvSpPr>
            <a:spLocks noGrp="1"/>
          </p:cNvSpPr>
          <p:nvPr>
            <p:ph type="sldNum" sz="quarter" idx="12"/>
          </p:nvPr>
        </p:nvSpPr>
        <p:spPr/>
        <p:txBody>
          <a:bodyPr/>
          <a:lstStyle/>
          <a:p>
            <a:fld id="{58782805-61A3-4A9B-8D39-1A61657B2E27}" type="slidenum">
              <a:rPr lang="en-US" smtClean="0"/>
              <a:t>23</a:t>
            </a:fld>
            <a:endParaRPr lang="en-US"/>
          </a:p>
        </p:txBody>
      </p:sp>
    </p:spTree>
    <p:extLst>
      <p:ext uri="{BB962C8B-B14F-4D97-AF65-F5344CB8AC3E}">
        <p14:creationId xmlns:p14="http://schemas.microsoft.com/office/powerpoint/2010/main" val="71890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DC46D5-6145-4317-8C76-F0BE346C7DDA}"/>
              </a:ext>
            </a:extLst>
          </p:cNvPr>
          <p:cNvSpPr>
            <a:spLocks noGrp="1"/>
          </p:cNvSpPr>
          <p:nvPr>
            <p:ph type="title"/>
          </p:nvPr>
        </p:nvSpPr>
        <p:spPr>
          <a:xfrm>
            <a:off x="492370" y="516836"/>
            <a:ext cx="3084844" cy="1135502"/>
          </a:xfrm>
        </p:spPr>
        <p:txBody>
          <a:bodyPr>
            <a:normAutofit/>
          </a:bodyPr>
          <a:lstStyle/>
          <a:p>
            <a:r>
              <a:rPr lang="en-US" sz="3600" dirty="0">
                <a:solidFill>
                  <a:srgbClr val="FFFFFF"/>
                </a:solidFill>
              </a:rPr>
              <a:t>Measures</a:t>
            </a:r>
          </a:p>
        </p:txBody>
      </p:sp>
      <p:sp>
        <p:nvSpPr>
          <p:cNvPr id="5" name="Content Placeholder 4">
            <a:extLst>
              <a:ext uri="{FF2B5EF4-FFF2-40B4-BE49-F238E27FC236}">
                <a16:creationId xmlns:a16="http://schemas.microsoft.com/office/drawing/2014/main" id="{9075AB09-A765-4842-B1EA-766757B07350}"/>
              </a:ext>
            </a:extLst>
          </p:cNvPr>
          <p:cNvSpPr>
            <a:spLocks noGrp="1"/>
          </p:cNvSpPr>
          <p:nvPr>
            <p:ph idx="1"/>
          </p:nvPr>
        </p:nvSpPr>
        <p:spPr>
          <a:xfrm>
            <a:off x="0" y="1937736"/>
            <a:ext cx="3986799" cy="4336981"/>
          </a:xfrm>
        </p:spPr>
        <p:txBody>
          <a:bodyPr>
            <a:normAutofit/>
          </a:bodyPr>
          <a:lstStyle/>
          <a:p>
            <a:pPr lvl="2"/>
            <a:r>
              <a:rPr lang="en-US" sz="2000" dirty="0">
                <a:solidFill>
                  <a:srgbClr val="FFFFFF"/>
                </a:solidFill>
              </a:rPr>
              <a:t>Event Experience and Ordering Questionnaire</a:t>
            </a:r>
          </a:p>
          <a:p>
            <a:pPr lvl="3"/>
            <a:r>
              <a:rPr lang="en-US" sz="2000" dirty="0">
                <a:solidFill>
                  <a:srgbClr val="FFFFFF"/>
                </a:solidFill>
              </a:rPr>
              <a:t>Identify 10 events</a:t>
            </a:r>
          </a:p>
          <a:p>
            <a:pPr lvl="3"/>
            <a:r>
              <a:rPr lang="en-US" sz="2000" dirty="0">
                <a:solidFill>
                  <a:srgbClr val="FFFFFF"/>
                </a:solidFill>
              </a:rPr>
              <a:t>Identify associated emotions</a:t>
            </a:r>
          </a:p>
          <a:p>
            <a:pPr marL="0" indent="0">
              <a:buNone/>
            </a:pPr>
            <a:endParaRPr lang="en-US" sz="1500" dirty="0">
              <a:solidFill>
                <a:srgbClr val="FFFFFF"/>
              </a:solidFill>
            </a:endParaRPr>
          </a:p>
        </p:txBody>
      </p:sp>
      <p:sp>
        <p:nvSpPr>
          <p:cNvPr id="14" name="Rectangle 13">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descr="A screenshot of a cell phone&#10;&#10;Description automatically generated">
            <a:extLst>
              <a:ext uri="{FF2B5EF4-FFF2-40B4-BE49-F238E27FC236}">
                <a16:creationId xmlns:a16="http://schemas.microsoft.com/office/drawing/2014/main" id="{B1E7E971-A244-4758-80F1-8B1E73BF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013" y="516836"/>
            <a:ext cx="7509959" cy="6101116"/>
          </a:xfrm>
          <a:prstGeom prst="rect">
            <a:avLst/>
          </a:prstGeom>
        </p:spPr>
      </p:pic>
      <p:sp>
        <p:nvSpPr>
          <p:cNvPr id="24" name="Slide Number Placeholder 23">
            <a:extLst>
              <a:ext uri="{FF2B5EF4-FFF2-40B4-BE49-F238E27FC236}">
                <a16:creationId xmlns:a16="http://schemas.microsoft.com/office/drawing/2014/main" id="{9477287D-CC62-4432-96A4-55D4608579D3}"/>
              </a:ext>
            </a:extLst>
          </p:cNvPr>
          <p:cNvSpPr>
            <a:spLocks noGrp="1"/>
          </p:cNvSpPr>
          <p:nvPr>
            <p:ph type="sldNum" sz="quarter" idx="12"/>
          </p:nvPr>
        </p:nvSpPr>
        <p:spPr/>
        <p:txBody>
          <a:bodyPr/>
          <a:lstStyle/>
          <a:p>
            <a:fld id="{58782805-61A3-4A9B-8D39-1A61657B2E27}" type="slidenum">
              <a:rPr lang="en-US" smtClean="0"/>
              <a:t>24</a:t>
            </a:fld>
            <a:endParaRPr lang="en-US"/>
          </a:p>
        </p:txBody>
      </p:sp>
      <p:pic>
        <p:nvPicPr>
          <p:cNvPr id="25" name="Picture 24" descr="A screenshot of a cell phone&#10;&#10;Description automatically generated">
            <a:extLst>
              <a:ext uri="{FF2B5EF4-FFF2-40B4-BE49-F238E27FC236}">
                <a16:creationId xmlns:a16="http://schemas.microsoft.com/office/drawing/2014/main" id="{749CCD1F-6A46-48E9-B2F5-6903E8655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504" y="240047"/>
            <a:ext cx="6935126" cy="6309458"/>
          </a:xfrm>
          <a:prstGeom prst="rect">
            <a:avLst/>
          </a:prstGeom>
        </p:spPr>
      </p:pic>
      <p:sp>
        <p:nvSpPr>
          <p:cNvPr id="26" name="Rectangle: Rounded Corners 25">
            <a:extLst>
              <a:ext uri="{FF2B5EF4-FFF2-40B4-BE49-F238E27FC236}">
                <a16:creationId xmlns:a16="http://schemas.microsoft.com/office/drawing/2014/main" id="{F4020902-A6A4-40CC-9FB2-9C6CA19993F9}"/>
              </a:ext>
            </a:extLst>
          </p:cNvPr>
          <p:cNvSpPr/>
          <p:nvPr/>
        </p:nvSpPr>
        <p:spPr>
          <a:xfrm>
            <a:off x="4791140" y="208547"/>
            <a:ext cx="3080085" cy="4337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FE206563-60A8-4E58-8E0F-FE467E7CDE28}"/>
              </a:ext>
            </a:extLst>
          </p:cNvPr>
          <p:cNvSpPr/>
          <p:nvPr/>
        </p:nvSpPr>
        <p:spPr>
          <a:xfrm rot="2685649">
            <a:off x="4201057" y="2082869"/>
            <a:ext cx="818148" cy="98581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Up 27">
            <a:extLst>
              <a:ext uri="{FF2B5EF4-FFF2-40B4-BE49-F238E27FC236}">
                <a16:creationId xmlns:a16="http://schemas.microsoft.com/office/drawing/2014/main" id="{17C89625-9C71-47BB-BBC0-A18B45F0199F}"/>
              </a:ext>
            </a:extLst>
          </p:cNvPr>
          <p:cNvSpPr/>
          <p:nvPr/>
        </p:nvSpPr>
        <p:spPr>
          <a:xfrm>
            <a:off x="8026854" y="3926693"/>
            <a:ext cx="818148" cy="98581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Arrow: Up 28">
            <a:extLst>
              <a:ext uri="{FF2B5EF4-FFF2-40B4-BE49-F238E27FC236}">
                <a16:creationId xmlns:a16="http://schemas.microsoft.com/office/drawing/2014/main" id="{5AB594C3-B340-425E-A5CF-D0057BF37626}"/>
              </a:ext>
            </a:extLst>
          </p:cNvPr>
          <p:cNvSpPr/>
          <p:nvPr/>
        </p:nvSpPr>
        <p:spPr>
          <a:xfrm>
            <a:off x="10125035" y="4391914"/>
            <a:ext cx="818148" cy="98581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509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300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DC46D5-6145-4317-8C76-F0BE346C7DDA}"/>
              </a:ext>
            </a:extLst>
          </p:cNvPr>
          <p:cNvSpPr>
            <a:spLocks noGrp="1"/>
          </p:cNvSpPr>
          <p:nvPr>
            <p:ph type="title"/>
          </p:nvPr>
        </p:nvSpPr>
        <p:spPr>
          <a:xfrm>
            <a:off x="492370" y="516836"/>
            <a:ext cx="3084844" cy="1135502"/>
          </a:xfrm>
        </p:spPr>
        <p:txBody>
          <a:bodyPr>
            <a:normAutofit/>
          </a:bodyPr>
          <a:lstStyle/>
          <a:p>
            <a:r>
              <a:rPr lang="en-US" sz="3600" dirty="0">
                <a:solidFill>
                  <a:srgbClr val="FFFFFF"/>
                </a:solidFill>
              </a:rPr>
              <a:t>Measures</a:t>
            </a:r>
          </a:p>
        </p:txBody>
      </p:sp>
      <p:sp>
        <p:nvSpPr>
          <p:cNvPr id="5" name="Content Placeholder 4">
            <a:extLst>
              <a:ext uri="{FF2B5EF4-FFF2-40B4-BE49-F238E27FC236}">
                <a16:creationId xmlns:a16="http://schemas.microsoft.com/office/drawing/2014/main" id="{9075AB09-A765-4842-B1EA-766757B07350}"/>
              </a:ext>
            </a:extLst>
          </p:cNvPr>
          <p:cNvSpPr>
            <a:spLocks noGrp="1"/>
          </p:cNvSpPr>
          <p:nvPr>
            <p:ph idx="1"/>
          </p:nvPr>
        </p:nvSpPr>
        <p:spPr>
          <a:xfrm>
            <a:off x="0" y="1937736"/>
            <a:ext cx="3986799" cy="4336981"/>
          </a:xfrm>
        </p:spPr>
        <p:txBody>
          <a:bodyPr>
            <a:normAutofit/>
          </a:bodyPr>
          <a:lstStyle/>
          <a:p>
            <a:pPr lvl="2"/>
            <a:r>
              <a:rPr lang="en-US" sz="2000" dirty="0">
                <a:solidFill>
                  <a:srgbClr val="FFFFFF"/>
                </a:solidFill>
              </a:rPr>
              <a:t>Event Experience and Ordering Questionnaire</a:t>
            </a:r>
          </a:p>
          <a:p>
            <a:pPr lvl="3"/>
            <a:r>
              <a:rPr lang="en-US" sz="2000" dirty="0">
                <a:solidFill>
                  <a:srgbClr val="FFFFFF"/>
                </a:solidFill>
              </a:rPr>
              <a:t>Identify 10 events</a:t>
            </a:r>
          </a:p>
          <a:p>
            <a:pPr lvl="3"/>
            <a:r>
              <a:rPr lang="en-US" sz="2000" dirty="0">
                <a:solidFill>
                  <a:srgbClr val="FFFFFF"/>
                </a:solidFill>
              </a:rPr>
              <a:t>Identify associated emotions</a:t>
            </a:r>
          </a:p>
          <a:p>
            <a:pPr marL="0" indent="0">
              <a:buNone/>
            </a:pPr>
            <a:endParaRPr lang="en-US" sz="1500" dirty="0">
              <a:solidFill>
                <a:srgbClr val="FFFFFF"/>
              </a:solidFill>
            </a:endParaRPr>
          </a:p>
        </p:txBody>
      </p:sp>
      <p:sp>
        <p:nvSpPr>
          <p:cNvPr id="14" name="Rectangle 13">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screenshot of a social media post&#10;&#10;Description automatically generated">
            <a:extLst>
              <a:ext uri="{FF2B5EF4-FFF2-40B4-BE49-F238E27FC236}">
                <a16:creationId xmlns:a16="http://schemas.microsoft.com/office/drawing/2014/main" id="{81CBD955-64B6-4AAF-865C-251CBFB21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013" y="516835"/>
            <a:ext cx="7456687" cy="5648440"/>
          </a:xfrm>
          <a:prstGeom prst="rect">
            <a:avLst/>
          </a:prstGeom>
        </p:spPr>
      </p:pic>
      <p:sp>
        <p:nvSpPr>
          <p:cNvPr id="6" name="Rectangle: Rounded Corners 5">
            <a:extLst>
              <a:ext uri="{FF2B5EF4-FFF2-40B4-BE49-F238E27FC236}">
                <a16:creationId xmlns:a16="http://schemas.microsoft.com/office/drawing/2014/main" id="{418B93CB-5947-4F12-A9B8-21DE7BC79480}"/>
              </a:ext>
            </a:extLst>
          </p:cNvPr>
          <p:cNvSpPr/>
          <p:nvPr/>
        </p:nvSpPr>
        <p:spPr>
          <a:xfrm>
            <a:off x="4604084" y="673768"/>
            <a:ext cx="4764505" cy="4652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400F1F5-A8F3-42E6-B883-4B914C2F22C0}"/>
              </a:ext>
            </a:extLst>
          </p:cNvPr>
          <p:cNvSpPr/>
          <p:nvPr/>
        </p:nvSpPr>
        <p:spPr>
          <a:xfrm>
            <a:off x="4604083" y="4419599"/>
            <a:ext cx="4764505" cy="4652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ell phone&#10;&#10;Description automatically generated">
            <a:extLst>
              <a:ext uri="{FF2B5EF4-FFF2-40B4-BE49-F238E27FC236}">
                <a16:creationId xmlns:a16="http://schemas.microsoft.com/office/drawing/2014/main" id="{B1E7E971-A244-4758-80F1-8B1E73BF0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013" y="240047"/>
            <a:ext cx="7509959" cy="6377905"/>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7A1A1594-E34F-494D-B78C-384DE5440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4504" y="240047"/>
            <a:ext cx="6935126" cy="6309458"/>
          </a:xfrm>
          <a:prstGeom prst="rect">
            <a:avLst/>
          </a:prstGeom>
        </p:spPr>
      </p:pic>
      <p:sp>
        <p:nvSpPr>
          <p:cNvPr id="17" name="Rectangle: Rounded Corners 16">
            <a:extLst>
              <a:ext uri="{FF2B5EF4-FFF2-40B4-BE49-F238E27FC236}">
                <a16:creationId xmlns:a16="http://schemas.microsoft.com/office/drawing/2014/main" id="{BFCD5BF2-7CB0-48B0-928B-70BB91E17CDD}"/>
              </a:ext>
            </a:extLst>
          </p:cNvPr>
          <p:cNvSpPr/>
          <p:nvPr/>
        </p:nvSpPr>
        <p:spPr>
          <a:xfrm>
            <a:off x="4791140" y="208547"/>
            <a:ext cx="3080085" cy="4337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Up 17">
            <a:extLst>
              <a:ext uri="{FF2B5EF4-FFF2-40B4-BE49-F238E27FC236}">
                <a16:creationId xmlns:a16="http://schemas.microsoft.com/office/drawing/2014/main" id="{6F394A46-43ED-4575-BEA8-7E13B58A4E66}"/>
              </a:ext>
            </a:extLst>
          </p:cNvPr>
          <p:cNvSpPr/>
          <p:nvPr/>
        </p:nvSpPr>
        <p:spPr>
          <a:xfrm rot="2685649">
            <a:off x="4201057" y="2082869"/>
            <a:ext cx="818148" cy="98581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Up 18">
            <a:extLst>
              <a:ext uri="{FF2B5EF4-FFF2-40B4-BE49-F238E27FC236}">
                <a16:creationId xmlns:a16="http://schemas.microsoft.com/office/drawing/2014/main" id="{FFD247C0-C65A-4F40-958D-2EF625FB8492}"/>
              </a:ext>
            </a:extLst>
          </p:cNvPr>
          <p:cNvSpPr/>
          <p:nvPr/>
        </p:nvSpPr>
        <p:spPr>
          <a:xfrm>
            <a:off x="8026854" y="3926693"/>
            <a:ext cx="818148" cy="98581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Up 19">
            <a:extLst>
              <a:ext uri="{FF2B5EF4-FFF2-40B4-BE49-F238E27FC236}">
                <a16:creationId xmlns:a16="http://schemas.microsoft.com/office/drawing/2014/main" id="{46B90319-4070-4C76-B354-34923D7E57B7}"/>
              </a:ext>
            </a:extLst>
          </p:cNvPr>
          <p:cNvSpPr/>
          <p:nvPr/>
        </p:nvSpPr>
        <p:spPr>
          <a:xfrm>
            <a:off x="10125035" y="4391914"/>
            <a:ext cx="818148" cy="98581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lide Number Placeholder 23">
            <a:extLst>
              <a:ext uri="{FF2B5EF4-FFF2-40B4-BE49-F238E27FC236}">
                <a16:creationId xmlns:a16="http://schemas.microsoft.com/office/drawing/2014/main" id="{9477287D-CC62-4432-96A4-55D4608579D3}"/>
              </a:ext>
            </a:extLst>
          </p:cNvPr>
          <p:cNvSpPr>
            <a:spLocks noGrp="1"/>
          </p:cNvSpPr>
          <p:nvPr>
            <p:ph type="sldNum" sz="quarter" idx="12"/>
          </p:nvPr>
        </p:nvSpPr>
        <p:spPr/>
        <p:txBody>
          <a:bodyPr/>
          <a:lstStyle/>
          <a:p>
            <a:fld id="{58782805-61A3-4A9B-8D39-1A61657B2E27}" type="slidenum">
              <a:rPr lang="en-US" smtClean="0"/>
              <a:t>25</a:t>
            </a:fld>
            <a:endParaRPr lang="en-US"/>
          </a:p>
        </p:txBody>
      </p:sp>
    </p:spTree>
    <p:extLst>
      <p:ext uri="{BB962C8B-B14F-4D97-AF65-F5344CB8AC3E}">
        <p14:creationId xmlns:p14="http://schemas.microsoft.com/office/powerpoint/2010/main" val="16470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300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7" grpId="0" animBg="1"/>
      <p:bldP spid="18" grpId="0" animBg="1"/>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screenshot of a social media post&#10;&#10;Description automatically generated">
            <a:extLst>
              <a:ext uri="{FF2B5EF4-FFF2-40B4-BE49-F238E27FC236}">
                <a16:creationId xmlns:a16="http://schemas.microsoft.com/office/drawing/2014/main" id="{81CBD955-64B6-4AAF-865C-251CBFB21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013" y="516835"/>
            <a:ext cx="7456687" cy="5648440"/>
          </a:xfrm>
          <a:prstGeom prst="rect">
            <a:avLst/>
          </a:prstGeom>
        </p:spPr>
      </p:pic>
      <p:sp>
        <p:nvSpPr>
          <p:cNvPr id="6" name="Rectangle: Rounded Corners 5">
            <a:extLst>
              <a:ext uri="{FF2B5EF4-FFF2-40B4-BE49-F238E27FC236}">
                <a16:creationId xmlns:a16="http://schemas.microsoft.com/office/drawing/2014/main" id="{418B93CB-5947-4F12-A9B8-21DE7BC79480}"/>
              </a:ext>
            </a:extLst>
          </p:cNvPr>
          <p:cNvSpPr/>
          <p:nvPr/>
        </p:nvSpPr>
        <p:spPr>
          <a:xfrm>
            <a:off x="4604084" y="673768"/>
            <a:ext cx="4764505" cy="4652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400F1F5-A8F3-42E6-B883-4B914C2F22C0}"/>
              </a:ext>
            </a:extLst>
          </p:cNvPr>
          <p:cNvSpPr/>
          <p:nvPr/>
        </p:nvSpPr>
        <p:spPr>
          <a:xfrm>
            <a:off x="4604083" y="4419599"/>
            <a:ext cx="4764505" cy="4652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ell phone&#10;&#10;Description automatically generated">
            <a:extLst>
              <a:ext uri="{FF2B5EF4-FFF2-40B4-BE49-F238E27FC236}">
                <a16:creationId xmlns:a16="http://schemas.microsoft.com/office/drawing/2014/main" id="{B1E7E971-A244-4758-80F1-8B1E73BF0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013" y="240047"/>
            <a:ext cx="7509959" cy="6377905"/>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7A1A1594-E34F-494D-B78C-384DE5440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4504" y="240047"/>
            <a:ext cx="6935126" cy="6309458"/>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EB713BA8-6092-4A40-BA88-BED4285A6FC6}"/>
              </a:ext>
            </a:extLst>
          </p:cNvPr>
          <p:cNvPicPr>
            <a:picLocks noChangeAspect="1"/>
          </p:cNvPicPr>
          <p:nvPr/>
        </p:nvPicPr>
        <p:blipFill rotWithShape="1">
          <a:blip r:embed="rId6">
            <a:extLst>
              <a:ext uri="{28A0092B-C50C-407E-A947-70E740481C1C}">
                <a14:useLocalDpi xmlns:a14="http://schemas.microsoft.com/office/drawing/2010/main" val="0"/>
              </a:ext>
            </a:extLst>
          </a:blip>
          <a:srcRect l="48262" t="-1167" r="419" b="1167"/>
          <a:stretch/>
        </p:blipFill>
        <p:spPr>
          <a:xfrm>
            <a:off x="-53273" y="3350027"/>
            <a:ext cx="4157351" cy="3534041"/>
          </a:xfrm>
          <a:prstGeom prst="rect">
            <a:avLst/>
          </a:prstGeom>
        </p:spPr>
      </p:pic>
      <p:cxnSp>
        <p:nvCxnSpPr>
          <p:cNvPr id="27" name="Straight Connector 26">
            <a:extLst>
              <a:ext uri="{FF2B5EF4-FFF2-40B4-BE49-F238E27FC236}">
                <a16:creationId xmlns:a16="http://schemas.microsoft.com/office/drawing/2014/main" id="{35568929-EB28-4EFC-98E9-740D4D01F2F9}"/>
              </a:ext>
            </a:extLst>
          </p:cNvPr>
          <p:cNvCxnSpPr/>
          <p:nvPr/>
        </p:nvCxnSpPr>
        <p:spPr>
          <a:xfrm flipH="1">
            <a:off x="318826" y="4951495"/>
            <a:ext cx="11229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092A760A-8B30-4044-A628-0BD93F8AA3EA}"/>
              </a:ext>
            </a:extLst>
          </p:cNvPr>
          <p:cNvSpPr/>
          <p:nvPr/>
        </p:nvSpPr>
        <p:spPr>
          <a:xfrm>
            <a:off x="346348" y="6349929"/>
            <a:ext cx="1090863" cy="22379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9BC837DD-87E3-41EE-9755-0C34CC53C405}"/>
              </a:ext>
            </a:extLst>
          </p:cNvPr>
          <p:cNvSpPr/>
          <p:nvPr/>
        </p:nvSpPr>
        <p:spPr>
          <a:xfrm>
            <a:off x="334868" y="6102052"/>
            <a:ext cx="1090863" cy="22379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9D5B83E5-45F0-4CCC-9526-5964B98F699F}"/>
              </a:ext>
            </a:extLst>
          </p:cNvPr>
          <p:cNvSpPr/>
          <p:nvPr/>
        </p:nvSpPr>
        <p:spPr>
          <a:xfrm>
            <a:off x="346347" y="5853074"/>
            <a:ext cx="1090863" cy="22379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B5E14700-1FE2-49AC-8961-EF1C14E2F54C}"/>
              </a:ext>
            </a:extLst>
          </p:cNvPr>
          <p:cNvSpPr/>
          <p:nvPr/>
        </p:nvSpPr>
        <p:spPr>
          <a:xfrm>
            <a:off x="342047" y="5586502"/>
            <a:ext cx="1090863" cy="22379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2864ABB-30A9-4351-8663-484167BC792F}"/>
              </a:ext>
            </a:extLst>
          </p:cNvPr>
          <p:cNvSpPr/>
          <p:nvPr/>
        </p:nvSpPr>
        <p:spPr>
          <a:xfrm>
            <a:off x="342047" y="5338625"/>
            <a:ext cx="1227399" cy="22180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D23255E-7403-4384-AAC1-DB46D388221B}"/>
              </a:ext>
            </a:extLst>
          </p:cNvPr>
          <p:cNvSpPr/>
          <p:nvPr/>
        </p:nvSpPr>
        <p:spPr>
          <a:xfrm>
            <a:off x="350911" y="5081655"/>
            <a:ext cx="1220714" cy="23089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6362E177-0611-4B36-BA52-558B9D48D175}"/>
              </a:ext>
            </a:extLst>
          </p:cNvPr>
          <p:cNvCxnSpPr/>
          <p:nvPr/>
        </p:nvCxnSpPr>
        <p:spPr>
          <a:xfrm flipH="1">
            <a:off x="350911" y="4741944"/>
            <a:ext cx="11229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Right Bracket 47">
            <a:extLst>
              <a:ext uri="{FF2B5EF4-FFF2-40B4-BE49-F238E27FC236}">
                <a16:creationId xmlns:a16="http://schemas.microsoft.com/office/drawing/2014/main" id="{5B782057-FDEF-4A12-8551-5B8FDA95284C}"/>
              </a:ext>
            </a:extLst>
          </p:cNvPr>
          <p:cNvSpPr/>
          <p:nvPr/>
        </p:nvSpPr>
        <p:spPr>
          <a:xfrm>
            <a:off x="1425731" y="6184232"/>
            <a:ext cx="219655" cy="306636"/>
          </a:xfrm>
          <a:prstGeom prst="righ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ket 48">
            <a:extLst>
              <a:ext uri="{FF2B5EF4-FFF2-40B4-BE49-F238E27FC236}">
                <a16:creationId xmlns:a16="http://schemas.microsoft.com/office/drawing/2014/main" id="{3A7AE165-676F-4EC2-A75F-8CEF159C4FDE}"/>
              </a:ext>
            </a:extLst>
          </p:cNvPr>
          <p:cNvSpPr/>
          <p:nvPr/>
        </p:nvSpPr>
        <p:spPr>
          <a:xfrm>
            <a:off x="1569447" y="5158965"/>
            <a:ext cx="219655" cy="260955"/>
          </a:xfrm>
          <a:prstGeom prst="righ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97C30FC0-C09A-4050-AC08-9D5E9EA41748}"/>
              </a:ext>
            </a:extLst>
          </p:cNvPr>
          <p:cNvSpPr/>
          <p:nvPr/>
        </p:nvSpPr>
        <p:spPr>
          <a:xfrm>
            <a:off x="1425731" y="5682852"/>
            <a:ext cx="198020" cy="278694"/>
          </a:xfrm>
          <a:prstGeom prst="righ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Oval 51">
            <a:extLst>
              <a:ext uri="{FF2B5EF4-FFF2-40B4-BE49-F238E27FC236}">
                <a16:creationId xmlns:a16="http://schemas.microsoft.com/office/drawing/2014/main" id="{6DCB41FA-8645-4D50-8C63-5DE25BDC8348}"/>
              </a:ext>
            </a:extLst>
          </p:cNvPr>
          <p:cNvSpPr/>
          <p:nvPr/>
        </p:nvSpPr>
        <p:spPr>
          <a:xfrm>
            <a:off x="9916521" y="1690415"/>
            <a:ext cx="1325210" cy="76518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EABBE03-9620-487F-975E-56193F71CEEB}"/>
              </a:ext>
            </a:extLst>
          </p:cNvPr>
          <p:cNvSpPr/>
          <p:nvPr/>
        </p:nvSpPr>
        <p:spPr>
          <a:xfrm>
            <a:off x="8335968" y="1690415"/>
            <a:ext cx="1325210" cy="76518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321253B-94BE-45C5-9D8C-618A3C520EC3}"/>
              </a:ext>
            </a:extLst>
          </p:cNvPr>
          <p:cNvSpPr/>
          <p:nvPr/>
        </p:nvSpPr>
        <p:spPr>
          <a:xfrm>
            <a:off x="8335968" y="2396701"/>
            <a:ext cx="1325210" cy="76518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76D70B-7C67-4D24-B53D-6292200663F4}"/>
              </a:ext>
            </a:extLst>
          </p:cNvPr>
          <p:cNvSpPr/>
          <p:nvPr/>
        </p:nvSpPr>
        <p:spPr>
          <a:xfrm>
            <a:off x="6653667" y="4316469"/>
            <a:ext cx="1325210" cy="76518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709DF80-970F-4B10-8FD3-FD8A539E3854}"/>
              </a:ext>
            </a:extLst>
          </p:cNvPr>
          <p:cNvSpPr/>
          <p:nvPr/>
        </p:nvSpPr>
        <p:spPr>
          <a:xfrm>
            <a:off x="8335968" y="3112432"/>
            <a:ext cx="1325210" cy="76518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lide Number Placeholder 58">
            <a:extLst>
              <a:ext uri="{FF2B5EF4-FFF2-40B4-BE49-F238E27FC236}">
                <a16:creationId xmlns:a16="http://schemas.microsoft.com/office/drawing/2014/main" id="{E8F13F7C-C2F1-4B39-8778-CBFA6FAB106A}"/>
              </a:ext>
            </a:extLst>
          </p:cNvPr>
          <p:cNvSpPr>
            <a:spLocks noGrp="1"/>
          </p:cNvSpPr>
          <p:nvPr>
            <p:ph type="sldNum" sz="quarter" idx="12"/>
          </p:nvPr>
        </p:nvSpPr>
        <p:spPr/>
        <p:txBody>
          <a:bodyPr/>
          <a:lstStyle/>
          <a:p>
            <a:fld id="{58782805-61A3-4A9B-8D39-1A61657B2E27}" type="slidenum">
              <a:rPr lang="en-US" smtClean="0"/>
              <a:t>26</a:t>
            </a:fld>
            <a:endParaRPr lang="en-US"/>
          </a:p>
        </p:txBody>
      </p:sp>
      <p:sp>
        <p:nvSpPr>
          <p:cNvPr id="51" name="Title 1">
            <a:extLst>
              <a:ext uri="{FF2B5EF4-FFF2-40B4-BE49-F238E27FC236}">
                <a16:creationId xmlns:a16="http://schemas.microsoft.com/office/drawing/2014/main" id="{75E147C9-E0C2-4967-836F-5692B9747463}"/>
              </a:ext>
            </a:extLst>
          </p:cNvPr>
          <p:cNvSpPr>
            <a:spLocks noGrp="1"/>
          </p:cNvSpPr>
          <p:nvPr>
            <p:ph type="title"/>
          </p:nvPr>
        </p:nvSpPr>
        <p:spPr>
          <a:xfrm>
            <a:off x="492370" y="516836"/>
            <a:ext cx="3084844" cy="1135502"/>
          </a:xfrm>
        </p:spPr>
        <p:txBody>
          <a:bodyPr>
            <a:normAutofit/>
          </a:bodyPr>
          <a:lstStyle/>
          <a:p>
            <a:r>
              <a:rPr lang="en-US" sz="3600" dirty="0">
                <a:solidFill>
                  <a:srgbClr val="FFFFFF"/>
                </a:solidFill>
              </a:rPr>
              <a:t>Measures</a:t>
            </a:r>
          </a:p>
        </p:txBody>
      </p:sp>
      <p:pic>
        <p:nvPicPr>
          <p:cNvPr id="53" name="Picture 52" descr="A screenshot of a cell phone&#10;&#10;Description automatically generated">
            <a:extLst>
              <a:ext uri="{FF2B5EF4-FFF2-40B4-BE49-F238E27FC236}">
                <a16:creationId xmlns:a16="http://schemas.microsoft.com/office/drawing/2014/main" id="{236FAADA-89BB-40CB-A3F1-BFAC747235FC}"/>
              </a:ext>
            </a:extLst>
          </p:cNvPr>
          <p:cNvPicPr>
            <a:picLocks noChangeAspect="1"/>
          </p:cNvPicPr>
          <p:nvPr/>
        </p:nvPicPr>
        <p:blipFill rotWithShape="1">
          <a:blip r:embed="rId6">
            <a:extLst>
              <a:ext uri="{28A0092B-C50C-407E-A947-70E740481C1C}">
                <a14:useLocalDpi xmlns:a14="http://schemas.microsoft.com/office/drawing/2010/main" val="0"/>
              </a:ext>
            </a:extLst>
          </a:blip>
          <a:srcRect r="49898"/>
          <a:stretch/>
        </p:blipFill>
        <p:spPr>
          <a:xfrm>
            <a:off x="4034" y="-48170"/>
            <a:ext cx="4100043" cy="3477170"/>
          </a:xfrm>
          <a:prstGeom prst="rect">
            <a:avLst/>
          </a:prstGeom>
        </p:spPr>
      </p:pic>
      <p:cxnSp>
        <p:nvCxnSpPr>
          <p:cNvPr id="54" name="Straight Connector 53">
            <a:extLst>
              <a:ext uri="{FF2B5EF4-FFF2-40B4-BE49-F238E27FC236}">
                <a16:creationId xmlns:a16="http://schemas.microsoft.com/office/drawing/2014/main" id="{B8561C00-6A21-45ED-A0AE-EFBE2F542C22}"/>
              </a:ext>
            </a:extLst>
          </p:cNvPr>
          <p:cNvCxnSpPr/>
          <p:nvPr/>
        </p:nvCxnSpPr>
        <p:spPr>
          <a:xfrm flipH="1">
            <a:off x="272716" y="994610"/>
            <a:ext cx="11229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EA7C847-87BE-46D7-B4ED-5BE0F818788D}"/>
              </a:ext>
            </a:extLst>
          </p:cNvPr>
          <p:cNvCxnSpPr/>
          <p:nvPr/>
        </p:nvCxnSpPr>
        <p:spPr>
          <a:xfrm flipH="1">
            <a:off x="272716" y="2226494"/>
            <a:ext cx="11229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0990731-9A04-4BB0-97C1-64F10CC752E1}"/>
              </a:ext>
            </a:extLst>
          </p:cNvPr>
          <p:cNvCxnSpPr/>
          <p:nvPr/>
        </p:nvCxnSpPr>
        <p:spPr>
          <a:xfrm flipH="1">
            <a:off x="272716" y="2494547"/>
            <a:ext cx="11229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9BBEFB3-E6A5-47F6-9AC3-8E00E70BBF19}"/>
              </a:ext>
            </a:extLst>
          </p:cNvPr>
          <p:cNvCxnSpPr/>
          <p:nvPr/>
        </p:nvCxnSpPr>
        <p:spPr>
          <a:xfrm flipH="1">
            <a:off x="272716" y="2975810"/>
            <a:ext cx="11229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55F256F7-1C18-428D-ACA7-3359242D25A8}"/>
              </a:ext>
            </a:extLst>
          </p:cNvPr>
          <p:cNvSpPr/>
          <p:nvPr/>
        </p:nvSpPr>
        <p:spPr>
          <a:xfrm>
            <a:off x="318826" y="580577"/>
            <a:ext cx="1122948" cy="31735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AEF0D1EF-0E9A-4EB6-83B9-A5DE6626ECAE}"/>
              </a:ext>
            </a:extLst>
          </p:cNvPr>
          <p:cNvSpPr/>
          <p:nvPr/>
        </p:nvSpPr>
        <p:spPr>
          <a:xfrm>
            <a:off x="304801" y="1138989"/>
            <a:ext cx="1120930" cy="24648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184F589A-ADE4-4111-9173-F52FEDF2B675}"/>
              </a:ext>
            </a:extLst>
          </p:cNvPr>
          <p:cNvSpPr/>
          <p:nvPr/>
        </p:nvSpPr>
        <p:spPr>
          <a:xfrm>
            <a:off x="295264" y="1376825"/>
            <a:ext cx="1379781" cy="25829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30DE1687-0AEB-42D4-BBDB-332C0DE39B8E}"/>
              </a:ext>
            </a:extLst>
          </p:cNvPr>
          <p:cNvSpPr/>
          <p:nvPr/>
        </p:nvSpPr>
        <p:spPr>
          <a:xfrm>
            <a:off x="288758" y="1652337"/>
            <a:ext cx="1379781" cy="21439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8964AF4C-BFB5-4496-A54D-92B28F6A9A89}"/>
              </a:ext>
            </a:extLst>
          </p:cNvPr>
          <p:cNvCxnSpPr>
            <a:cxnSpLocks/>
          </p:cNvCxnSpPr>
          <p:nvPr/>
        </p:nvCxnSpPr>
        <p:spPr>
          <a:xfrm flipH="1">
            <a:off x="288758" y="1974833"/>
            <a:ext cx="137978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Right Bracket 67">
            <a:extLst>
              <a:ext uri="{FF2B5EF4-FFF2-40B4-BE49-F238E27FC236}">
                <a16:creationId xmlns:a16="http://schemas.microsoft.com/office/drawing/2014/main" id="{AE9D32DA-B4B9-4B62-8EF9-318CEF41DFF3}"/>
              </a:ext>
            </a:extLst>
          </p:cNvPr>
          <p:cNvSpPr/>
          <p:nvPr/>
        </p:nvSpPr>
        <p:spPr>
          <a:xfrm>
            <a:off x="1441774" y="673768"/>
            <a:ext cx="203612" cy="628962"/>
          </a:xfrm>
          <a:prstGeom prst="righ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Right Bracket 68">
            <a:extLst>
              <a:ext uri="{FF2B5EF4-FFF2-40B4-BE49-F238E27FC236}">
                <a16:creationId xmlns:a16="http://schemas.microsoft.com/office/drawing/2014/main" id="{A2B140AF-DB0E-41A6-80D9-570570E93A0E}"/>
              </a:ext>
            </a:extLst>
          </p:cNvPr>
          <p:cNvSpPr/>
          <p:nvPr/>
        </p:nvSpPr>
        <p:spPr>
          <a:xfrm>
            <a:off x="1680713" y="1461308"/>
            <a:ext cx="175395" cy="347630"/>
          </a:xfrm>
          <a:prstGeom prst="righ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4631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8" grpId="0" animBg="1"/>
      <p:bldP spid="49" grpId="0" animBg="1"/>
      <p:bldP spid="50" grpId="0" animBg="1"/>
      <p:bldP spid="52" grpId="0" animBg="1"/>
      <p:bldP spid="55" grpId="0" animBg="1"/>
      <p:bldP spid="56" grpId="0" animBg="1"/>
      <p:bldP spid="57" grpId="0" animBg="1"/>
      <p:bldP spid="58" grpId="0" animBg="1"/>
      <p:bldP spid="63" grpId="0" animBg="1"/>
      <p:bldP spid="64" grpId="0" animBg="1"/>
      <p:bldP spid="65" grpId="0" animBg="1"/>
      <p:bldP spid="66" grpId="0" animBg="1"/>
      <p:bldP spid="68"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DC46D5-6145-4317-8C76-F0BE346C7DDA}"/>
              </a:ext>
            </a:extLst>
          </p:cNvPr>
          <p:cNvSpPr>
            <a:spLocks noGrp="1"/>
          </p:cNvSpPr>
          <p:nvPr>
            <p:ph type="title"/>
          </p:nvPr>
        </p:nvSpPr>
        <p:spPr>
          <a:xfrm>
            <a:off x="492370" y="516836"/>
            <a:ext cx="3084844" cy="1135502"/>
          </a:xfrm>
        </p:spPr>
        <p:txBody>
          <a:bodyPr>
            <a:normAutofit/>
          </a:bodyPr>
          <a:lstStyle/>
          <a:p>
            <a:r>
              <a:rPr lang="en-US" sz="3600" dirty="0">
                <a:solidFill>
                  <a:srgbClr val="FFFFFF"/>
                </a:solidFill>
              </a:rPr>
              <a:t>Measures</a:t>
            </a:r>
          </a:p>
        </p:txBody>
      </p:sp>
      <p:sp>
        <p:nvSpPr>
          <p:cNvPr id="14" name="Rectangle 13">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descr="A screenshot of a cell phone&#10;&#10;Description automatically generated">
            <a:extLst>
              <a:ext uri="{FF2B5EF4-FFF2-40B4-BE49-F238E27FC236}">
                <a16:creationId xmlns:a16="http://schemas.microsoft.com/office/drawing/2014/main" id="{7A1A1594-E34F-494D-B78C-384DE5440ACD}"/>
              </a:ext>
            </a:extLst>
          </p:cNvPr>
          <p:cNvPicPr>
            <a:picLocks noChangeAspect="1"/>
          </p:cNvPicPr>
          <p:nvPr/>
        </p:nvPicPr>
        <p:blipFill rotWithShape="1">
          <a:blip r:embed="rId3">
            <a:extLst>
              <a:ext uri="{28A0092B-C50C-407E-A947-70E740481C1C}">
                <a14:useLocalDpi xmlns:a14="http://schemas.microsoft.com/office/drawing/2010/main" val="0"/>
              </a:ext>
            </a:extLst>
          </a:blip>
          <a:srcRect t="20638"/>
          <a:stretch/>
        </p:blipFill>
        <p:spPr>
          <a:xfrm>
            <a:off x="4764504" y="1542197"/>
            <a:ext cx="6935126" cy="5007308"/>
          </a:xfrm>
          <a:prstGeom prst="rect">
            <a:avLst/>
          </a:prstGeom>
        </p:spPr>
      </p:pic>
      <p:sp>
        <p:nvSpPr>
          <p:cNvPr id="18" name="TextBox 17">
            <a:extLst>
              <a:ext uri="{FF2B5EF4-FFF2-40B4-BE49-F238E27FC236}">
                <a16:creationId xmlns:a16="http://schemas.microsoft.com/office/drawing/2014/main" id="{A7779EFB-2E16-4A6D-BCF3-6FA03D4AE04E}"/>
              </a:ext>
            </a:extLst>
          </p:cNvPr>
          <p:cNvSpPr txBox="1"/>
          <p:nvPr/>
        </p:nvSpPr>
        <p:spPr>
          <a:xfrm>
            <a:off x="6165499" y="27700"/>
            <a:ext cx="3520987" cy="830997"/>
          </a:xfrm>
          <a:prstGeom prst="rect">
            <a:avLst/>
          </a:prstGeom>
          <a:noFill/>
        </p:spPr>
        <p:txBody>
          <a:bodyPr wrap="square" rtlCol="0">
            <a:spAutoFit/>
          </a:bodyPr>
          <a:lstStyle/>
          <a:p>
            <a:pPr algn="ctr"/>
            <a:r>
              <a:rPr lang="en-US" sz="2400" b="1" dirty="0">
                <a:solidFill>
                  <a:srgbClr val="00B050"/>
                </a:solidFill>
              </a:rPr>
              <a:t>POSITIVE CATEGORIES = 3</a:t>
            </a:r>
          </a:p>
          <a:p>
            <a:pPr algn="ctr"/>
            <a:r>
              <a:rPr lang="en-US" sz="2400" b="1" dirty="0"/>
              <a:t>	α</a:t>
            </a:r>
            <a:r>
              <a:rPr lang="en-US" dirty="0"/>
              <a:t> = 0.80</a:t>
            </a:r>
          </a:p>
        </p:txBody>
      </p:sp>
      <p:sp>
        <p:nvSpPr>
          <p:cNvPr id="51" name="TextBox 50">
            <a:extLst>
              <a:ext uri="{FF2B5EF4-FFF2-40B4-BE49-F238E27FC236}">
                <a16:creationId xmlns:a16="http://schemas.microsoft.com/office/drawing/2014/main" id="{CD1325B6-D098-4BA0-9564-122E530517EC}"/>
              </a:ext>
            </a:extLst>
          </p:cNvPr>
          <p:cNvSpPr txBox="1"/>
          <p:nvPr/>
        </p:nvSpPr>
        <p:spPr>
          <a:xfrm>
            <a:off x="6280850" y="758533"/>
            <a:ext cx="3688809" cy="830997"/>
          </a:xfrm>
          <a:prstGeom prst="rect">
            <a:avLst/>
          </a:prstGeom>
          <a:noFill/>
        </p:spPr>
        <p:txBody>
          <a:bodyPr wrap="square" rtlCol="0">
            <a:spAutoFit/>
          </a:bodyPr>
          <a:lstStyle/>
          <a:p>
            <a:pPr algn="ctr"/>
            <a:r>
              <a:rPr lang="en-US" sz="2400" b="1" dirty="0">
                <a:solidFill>
                  <a:srgbClr val="FF0000"/>
                </a:solidFill>
              </a:rPr>
              <a:t>NEGATIVE CATEGORIES = 10</a:t>
            </a:r>
          </a:p>
          <a:p>
            <a:pPr algn="ctr"/>
            <a:r>
              <a:rPr lang="en-US" sz="2400" b="1" dirty="0"/>
              <a:t>α</a:t>
            </a:r>
            <a:r>
              <a:rPr lang="en-US" dirty="0"/>
              <a:t> = 0.91</a:t>
            </a:r>
            <a:r>
              <a:rPr lang="en-US" dirty="0">
                <a:highlight>
                  <a:srgbClr val="008000"/>
                </a:highlight>
              </a:rPr>
              <a:t> </a:t>
            </a:r>
          </a:p>
        </p:txBody>
      </p:sp>
      <p:sp>
        <p:nvSpPr>
          <p:cNvPr id="19" name="Plus Sign 18">
            <a:extLst>
              <a:ext uri="{FF2B5EF4-FFF2-40B4-BE49-F238E27FC236}">
                <a16:creationId xmlns:a16="http://schemas.microsoft.com/office/drawing/2014/main" id="{A73EA632-89FD-4368-AC62-9A9089568A33}"/>
              </a:ext>
            </a:extLst>
          </p:cNvPr>
          <p:cNvSpPr/>
          <p:nvPr/>
        </p:nvSpPr>
        <p:spPr>
          <a:xfrm>
            <a:off x="6091643" y="1857532"/>
            <a:ext cx="378415" cy="403193"/>
          </a:xfrm>
          <a:prstGeom prst="mathPlu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lus Sign 52">
            <a:extLst>
              <a:ext uri="{FF2B5EF4-FFF2-40B4-BE49-F238E27FC236}">
                <a16:creationId xmlns:a16="http://schemas.microsoft.com/office/drawing/2014/main" id="{045D9159-BF91-4FC6-9E33-1C3B5EA9EEAF}"/>
              </a:ext>
            </a:extLst>
          </p:cNvPr>
          <p:cNvSpPr/>
          <p:nvPr/>
        </p:nvSpPr>
        <p:spPr>
          <a:xfrm>
            <a:off x="6091643" y="2605794"/>
            <a:ext cx="378415" cy="403193"/>
          </a:xfrm>
          <a:prstGeom prst="mathPlu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lus Sign 53">
            <a:extLst>
              <a:ext uri="{FF2B5EF4-FFF2-40B4-BE49-F238E27FC236}">
                <a16:creationId xmlns:a16="http://schemas.microsoft.com/office/drawing/2014/main" id="{855F50D7-972B-4171-870D-57915C01EDDC}"/>
              </a:ext>
            </a:extLst>
          </p:cNvPr>
          <p:cNvSpPr/>
          <p:nvPr/>
        </p:nvSpPr>
        <p:spPr>
          <a:xfrm>
            <a:off x="6091643" y="3290787"/>
            <a:ext cx="378415" cy="403193"/>
          </a:xfrm>
          <a:prstGeom prst="mathPlu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Sign 19">
            <a:extLst>
              <a:ext uri="{FF2B5EF4-FFF2-40B4-BE49-F238E27FC236}">
                <a16:creationId xmlns:a16="http://schemas.microsoft.com/office/drawing/2014/main" id="{9B7F89EB-9113-4BAA-95D4-78617B3CB108}"/>
              </a:ext>
            </a:extLst>
          </p:cNvPr>
          <p:cNvSpPr/>
          <p:nvPr/>
        </p:nvSpPr>
        <p:spPr>
          <a:xfrm>
            <a:off x="6136021" y="4429245"/>
            <a:ext cx="359072" cy="461665"/>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inus Sign 58">
            <a:extLst>
              <a:ext uri="{FF2B5EF4-FFF2-40B4-BE49-F238E27FC236}">
                <a16:creationId xmlns:a16="http://schemas.microsoft.com/office/drawing/2014/main" id="{DD5FE291-38B1-4823-A7A5-9363641BF104}"/>
              </a:ext>
            </a:extLst>
          </p:cNvPr>
          <p:cNvSpPr/>
          <p:nvPr/>
        </p:nvSpPr>
        <p:spPr>
          <a:xfrm>
            <a:off x="7746457" y="4429245"/>
            <a:ext cx="359072" cy="461665"/>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inus Sign 59">
            <a:extLst>
              <a:ext uri="{FF2B5EF4-FFF2-40B4-BE49-F238E27FC236}">
                <a16:creationId xmlns:a16="http://schemas.microsoft.com/office/drawing/2014/main" id="{BCA651AF-4F31-4CEF-90AD-80FFA6565C9F}"/>
              </a:ext>
            </a:extLst>
          </p:cNvPr>
          <p:cNvSpPr/>
          <p:nvPr/>
        </p:nvSpPr>
        <p:spPr>
          <a:xfrm>
            <a:off x="7731790" y="3290787"/>
            <a:ext cx="359072" cy="461665"/>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Minus Sign 60">
            <a:extLst>
              <a:ext uri="{FF2B5EF4-FFF2-40B4-BE49-F238E27FC236}">
                <a16:creationId xmlns:a16="http://schemas.microsoft.com/office/drawing/2014/main" id="{75478D08-3F2E-404A-8D75-414C1F1198E6}"/>
              </a:ext>
            </a:extLst>
          </p:cNvPr>
          <p:cNvSpPr/>
          <p:nvPr/>
        </p:nvSpPr>
        <p:spPr>
          <a:xfrm>
            <a:off x="7747476" y="2520627"/>
            <a:ext cx="359072" cy="461665"/>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Minus Sign 61">
            <a:extLst>
              <a:ext uri="{FF2B5EF4-FFF2-40B4-BE49-F238E27FC236}">
                <a16:creationId xmlns:a16="http://schemas.microsoft.com/office/drawing/2014/main" id="{13E87A90-609F-4748-A248-ADB21098E81A}"/>
              </a:ext>
            </a:extLst>
          </p:cNvPr>
          <p:cNvSpPr/>
          <p:nvPr/>
        </p:nvSpPr>
        <p:spPr>
          <a:xfrm>
            <a:off x="7730549" y="1814771"/>
            <a:ext cx="359072" cy="461665"/>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Minus Sign 62">
            <a:extLst>
              <a:ext uri="{FF2B5EF4-FFF2-40B4-BE49-F238E27FC236}">
                <a16:creationId xmlns:a16="http://schemas.microsoft.com/office/drawing/2014/main" id="{2B132785-AA78-4C02-871C-7C42C6C71359}"/>
              </a:ext>
            </a:extLst>
          </p:cNvPr>
          <p:cNvSpPr/>
          <p:nvPr/>
        </p:nvSpPr>
        <p:spPr>
          <a:xfrm>
            <a:off x="9369044" y="3290786"/>
            <a:ext cx="359072" cy="461665"/>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inus Sign 63">
            <a:extLst>
              <a:ext uri="{FF2B5EF4-FFF2-40B4-BE49-F238E27FC236}">
                <a16:creationId xmlns:a16="http://schemas.microsoft.com/office/drawing/2014/main" id="{72C30D35-9077-4614-AD9A-1F170E11582F}"/>
              </a:ext>
            </a:extLst>
          </p:cNvPr>
          <p:cNvSpPr/>
          <p:nvPr/>
        </p:nvSpPr>
        <p:spPr>
          <a:xfrm>
            <a:off x="11089520" y="2517292"/>
            <a:ext cx="359072" cy="461665"/>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Minus Sign 64">
            <a:extLst>
              <a:ext uri="{FF2B5EF4-FFF2-40B4-BE49-F238E27FC236}">
                <a16:creationId xmlns:a16="http://schemas.microsoft.com/office/drawing/2014/main" id="{6A6F78B7-7B2A-42DF-B072-47EB55BBD8E5}"/>
              </a:ext>
            </a:extLst>
          </p:cNvPr>
          <p:cNvSpPr/>
          <p:nvPr/>
        </p:nvSpPr>
        <p:spPr>
          <a:xfrm>
            <a:off x="9383966" y="2517292"/>
            <a:ext cx="359072" cy="461665"/>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Minus Sign 65">
            <a:extLst>
              <a:ext uri="{FF2B5EF4-FFF2-40B4-BE49-F238E27FC236}">
                <a16:creationId xmlns:a16="http://schemas.microsoft.com/office/drawing/2014/main" id="{7C72E36F-5E94-4F3C-AE0F-13F9CF2A4F59}"/>
              </a:ext>
            </a:extLst>
          </p:cNvPr>
          <p:cNvSpPr/>
          <p:nvPr/>
        </p:nvSpPr>
        <p:spPr>
          <a:xfrm>
            <a:off x="9383966" y="1831156"/>
            <a:ext cx="359072" cy="461665"/>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inus Sign 66">
            <a:extLst>
              <a:ext uri="{FF2B5EF4-FFF2-40B4-BE49-F238E27FC236}">
                <a16:creationId xmlns:a16="http://schemas.microsoft.com/office/drawing/2014/main" id="{E2FB6181-0C51-46F0-AAA8-E3CD0C9FB7AA}"/>
              </a:ext>
            </a:extLst>
          </p:cNvPr>
          <p:cNvSpPr/>
          <p:nvPr/>
        </p:nvSpPr>
        <p:spPr>
          <a:xfrm>
            <a:off x="11089520" y="1828295"/>
            <a:ext cx="359072" cy="461665"/>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20">
            <a:extLst>
              <a:ext uri="{FF2B5EF4-FFF2-40B4-BE49-F238E27FC236}">
                <a16:creationId xmlns:a16="http://schemas.microsoft.com/office/drawing/2014/main" id="{1F94A1AF-6E60-4707-B220-E43E2A75CC62}"/>
              </a:ext>
            </a:extLst>
          </p:cNvPr>
          <p:cNvSpPr>
            <a:spLocks noGrp="1"/>
          </p:cNvSpPr>
          <p:nvPr>
            <p:ph type="sldNum" sz="quarter" idx="12"/>
          </p:nvPr>
        </p:nvSpPr>
        <p:spPr/>
        <p:txBody>
          <a:bodyPr/>
          <a:lstStyle/>
          <a:p>
            <a:fld id="{58782805-61A3-4A9B-8D39-1A61657B2E27}" type="slidenum">
              <a:rPr lang="en-US" smtClean="0"/>
              <a:t>27</a:t>
            </a:fld>
            <a:endParaRPr lang="en-US"/>
          </a:p>
        </p:txBody>
      </p:sp>
      <p:sp>
        <p:nvSpPr>
          <p:cNvPr id="26" name="Content Placeholder 4">
            <a:extLst>
              <a:ext uri="{FF2B5EF4-FFF2-40B4-BE49-F238E27FC236}">
                <a16:creationId xmlns:a16="http://schemas.microsoft.com/office/drawing/2014/main" id="{6AB017E3-36CA-4CAE-B1D4-8D7D9DCD9B16}"/>
              </a:ext>
            </a:extLst>
          </p:cNvPr>
          <p:cNvSpPr txBox="1">
            <a:spLocks/>
          </p:cNvSpPr>
          <p:nvPr/>
        </p:nvSpPr>
        <p:spPr>
          <a:xfrm>
            <a:off x="0" y="1937736"/>
            <a:ext cx="3986799" cy="433698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2"/>
            <a:r>
              <a:rPr lang="en-US" sz="2000">
                <a:solidFill>
                  <a:srgbClr val="FFFFFF"/>
                </a:solidFill>
              </a:rPr>
              <a:t>Event Experience and Ordering Questionnaire</a:t>
            </a:r>
          </a:p>
          <a:p>
            <a:pPr lvl="3"/>
            <a:r>
              <a:rPr lang="en-US" sz="2000">
                <a:solidFill>
                  <a:srgbClr val="FFFFFF"/>
                </a:solidFill>
              </a:rPr>
              <a:t>Identify 10 events</a:t>
            </a:r>
          </a:p>
          <a:p>
            <a:pPr lvl="3"/>
            <a:r>
              <a:rPr lang="en-US" sz="2000">
                <a:solidFill>
                  <a:srgbClr val="FFFFFF"/>
                </a:solidFill>
              </a:rPr>
              <a:t>Identify associated emotions</a:t>
            </a:r>
          </a:p>
          <a:p>
            <a:pPr marL="0" indent="0">
              <a:buFont typeface="Calibri" panose="020F0502020204030204" pitchFamily="34" charset="0"/>
              <a:buNone/>
            </a:pPr>
            <a:endParaRPr lang="en-US" sz="1500" dirty="0">
              <a:solidFill>
                <a:srgbClr val="FFFFFF"/>
              </a:solidFill>
            </a:endParaRPr>
          </a:p>
        </p:txBody>
      </p:sp>
    </p:spTree>
    <p:extLst>
      <p:ext uri="{BB962C8B-B14F-4D97-AF65-F5344CB8AC3E}">
        <p14:creationId xmlns:p14="http://schemas.microsoft.com/office/powerpoint/2010/main" val="13999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1" grpId="0"/>
      <p:bldP spid="19" grpId="0" animBg="1"/>
      <p:bldP spid="53" grpId="0" animBg="1"/>
      <p:bldP spid="54" grpId="0" animBg="1"/>
      <p:bldP spid="20"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6F7B216-35EA-4391-8A1C-8BFF5696C7F0}"/>
              </a:ext>
            </a:extLst>
          </p:cNvPr>
          <p:cNvGraphicFramePr>
            <a:graphicFrameLocks noGrp="1"/>
          </p:cNvGraphicFramePr>
          <p:nvPr>
            <p:ph idx="4294967295"/>
            <p:extLst>
              <p:ext uri="{D42A27DB-BD31-4B8C-83A1-F6EECF244321}">
                <p14:modId xmlns:p14="http://schemas.microsoft.com/office/powerpoint/2010/main" val="1136285981"/>
              </p:ext>
            </p:extLst>
          </p:nvPr>
        </p:nvGraphicFramePr>
        <p:xfrm>
          <a:off x="-3108960" y="873145"/>
          <a:ext cx="12984480" cy="615909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18DCC3B-87B0-4466-84D6-D65C1A68E9A3}"/>
              </a:ext>
            </a:extLst>
          </p:cNvPr>
          <p:cNvSpPr txBox="1"/>
          <p:nvPr/>
        </p:nvSpPr>
        <p:spPr>
          <a:xfrm>
            <a:off x="6731080" y="411480"/>
            <a:ext cx="5213350" cy="1200329"/>
          </a:xfrm>
          <a:prstGeom prst="rect">
            <a:avLst/>
          </a:prstGeom>
          <a:noFill/>
        </p:spPr>
        <p:txBody>
          <a:bodyPr wrap="none" rtlCol="0">
            <a:spAutoFit/>
          </a:bodyPr>
          <a:lstStyle/>
          <a:p>
            <a:pPr algn="r"/>
            <a:r>
              <a:rPr lang="en-US" dirty="0"/>
              <a:t>Total Emotions Endorsed:  	 </a:t>
            </a:r>
            <a:r>
              <a:rPr lang="en-US" b="1" dirty="0"/>
              <a:t>1163</a:t>
            </a:r>
          </a:p>
          <a:p>
            <a:pPr algn="r"/>
            <a:r>
              <a:rPr lang="en-US" dirty="0"/>
              <a:t>Average Emotions Per Event Per Participant: 	</a:t>
            </a:r>
            <a:r>
              <a:rPr lang="en-US" b="1" dirty="0"/>
              <a:t>2.33</a:t>
            </a:r>
          </a:p>
          <a:p>
            <a:pPr algn="r"/>
            <a:endParaRPr lang="en-US" b="1" dirty="0"/>
          </a:p>
          <a:p>
            <a:pPr algn="r"/>
            <a:endParaRPr lang="en-US" dirty="0"/>
          </a:p>
        </p:txBody>
      </p:sp>
      <p:graphicFrame>
        <p:nvGraphicFramePr>
          <p:cNvPr id="6" name="Table 5">
            <a:extLst>
              <a:ext uri="{FF2B5EF4-FFF2-40B4-BE49-F238E27FC236}">
                <a16:creationId xmlns:a16="http://schemas.microsoft.com/office/drawing/2014/main" id="{214960F8-6729-48AE-B5D2-CD053F850676}"/>
              </a:ext>
            </a:extLst>
          </p:cNvPr>
          <p:cNvGraphicFramePr>
            <a:graphicFrameLocks noGrp="1"/>
          </p:cNvGraphicFramePr>
          <p:nvPr>
            <p:extLst>
              <p:ext uri="{D42A27DB-BD31-4B8C-83A1-F6EECF244321}">
                <p14:modId xmlns:p14="http://schemas.microsoft.com/office/powerpoint/2010/main" val="886283718"/>
              </p:ext>
            </p:extLst>
          </p:nvPr>
        </p:nvGraphicFramePr>
        <p:xfrm>
          <a:off x="7421878" y="1638658"/>
          <a:ext cx="4522552" cy="3917228"/>
        </p:xfrm>
        <a:graphic>
          <a:graphicData uri="http://schemas.openxmlformats.org/drawingml/2006/table">
            <a:tbl>
              <a:tblPr/>
              <a:tblGrid>
                <a:gridCol w="506765">
                  <a:extLst>
                    <a:ext uri="{9D8B030D-6E8A-4147-A177-3AD203B41FA5}">
                      <a16:colId xmlns:a16="http://schemas.microsoft.com/office/drawing/2014/main" val="1643436089"/>
                    </a:ext>
                  </a:extLst>
                </a:gridCol>
                <a:gridCol w="1979937">
                  <a:extLst>
                    <a:ext uri="{9D8B030D-6E8A-4147-A177-3AD203B41FA5}">
                      <a16:colId xmlns:a16="http://schemas.microsoft.com/office/drawing/2014/main" val="3049163774"/>
                    </a:ext>
                  </a:extLst>
                </a:gridCol>
                <a:gridCol w="48400">
                  <a:extLst>
                    <a:ext uri="{9D8B030D-6E8A-4147-A177-3AD203B41FA5}">
                      <a16:colId xmlns:a16="http://schemas.microsoft.com/office/drawing/2014/main" val="3622391828"/>
                    </a:ext>
                  </a:extLst>
                </a:gridCol>
                <a:gridCol w="1987450">
                  <a:extLst>
                    <a:ext uri="{9D8B030D-6E8A-4147-A177-3AD203B41FA5}">
                      <a16:colId xmlns:a16="http://schemas.microsoft.com/office/drawing/2014/main" val="2626041130"/>
                    </a:ext>
                  </a:extLst>
                </a:gridCol>
              </a:tblGrid>
              <a:tr h="274320">
                <a:tc>
                  <a:txBody>
                    <a:bodyPr/>
                    <a:lstStyle/>
                    <a:p>
                      <a:pPr algn="l" fontAlgn="b"/>
                      <a:r>
                        <a:rPr lang="en-US" sz="1600" b="0" i="0" u="none" strike="noStrike">
                          <a:solidFill>
                            <a:srgbClr val="000000"/>
                          </a:solidFill>
                          <a:effectLst/>
                          <a:latin typeface="Calibri" panose="020F0502020204030204" pitchFamily="34" charset="0"/>
                        </a:rPr>
                        <a:t> </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2400" b="1" i="0" u="none" strike="noStrike" dirty="0">
                          <a:solidFill>
                            <a:srgbClr val="000000"/>
                          </a:solidFill>
                          <a:effectLst/>
                          <a:latin typeface="Calibri" panose="020F0502020204030204" pitchFamily="34" charset="0"/>
                        </a:rPr>
                        <a:t>Emotion</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2400" b="1" i="0" u="none" strike="noStrike" dirty="0">
                          <a:solidFill>
                            <a:srgbClr val="000000"/>
                          </a:solidFill>
                          <a:effectLst/>
                          <a:latin typeface="Calibri" panose="020F0502020204030204" pitchFamily="34" charset="0"/>
                        </a:rPr>
                        <a:t> </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2400" b="1" i="0" u="none" strike="noStrike" dirty="0">
                          <a:solidFill>
                            <a:srgbClr val="000000"/>
                          </a:solidFill>
                          <a:effectLst/>
                          <a:latin typeface="Calibri" panose="020F0502020204030204" pitchFamily="34" charset="0"/>
                        </a:rPr>
                        <a:t>Percentage</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618417"/>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Amused / Interested</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dirty="0">
                          <a:solidFill>
                            <a:srgbClr val="000000"/>
                          </a:solidFill>
                          <a:effectLst/>
                          <a:latin typeface="Calibri" panose="020F0502020204030204" pitchFamily="34" charset="0"/>
                        </a:rPr>
                        <a:t>:</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19.60%</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79803683"/>
                  </a:ext>
                </a:extLst>
              </a:tr>
              <a:tr h="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Alert / Attentive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15.65%</a:t>
                      </a:r>
                    </a:p>
                  </a:txBody>
                  <a:tcPr marL="7894" marR="7894" marT="7894" marB="0" anchor="b">
                    <a:lnL>
                      <a:noFill/>
                    </a:lnL>
                    <a:lnR>
                      <a:noFill/>
                    </a:lnR>
                    <a:lnT>
                      <a:noFill/>
                    </a:lnT>
                    <a:lnB>
                      <a:noFill/>
                    </a:lnB>
                  </a:tcPr>
                </a:tc>
                <a:extLst>
                  <a:ext uri="{0D108BD9-81ED-4DB2-BD59-A6C34878D82A}">
                    <a16:rowId xmlns:a16="http://schemas.microsoft.com/office/drawing/2014/main" val="1299858109"/>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Tense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10.23%</a:t>
                      </a:r>
                    </a:p>
                  </a:txBody>
                  <a:tcPr marL="7894" marR="7894" marT="7894" marB="0" anchor="b">
                    <a:lnL>
                      <a:noFill/>
                    </a:lnL>
                    <a:lnR>
                      <a:noFill/>
                    </a:lnR>
                    <a:lnT>
                      <a:noFill/>
                    </a:lnT>
                    <a:lnB>
                      <a:noFill/>
                    </a:lnB>
                  </a:tcPr>
                </a:tc>
                <a:extLst>
                  <a:ext uri="{0D108BD9-81ED-4DB2-BD59-A6C34878D82A}">
                    <a16:rowId xmlns:a16="http://schemas.microsoft.com/office/drawing/2014/main" val="1543490086"/>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Fearful / Afraid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9.80%</a:t>
                      </a:r>
                    </a:p>
                  </a:txBody>
                  <a:tcPr marL="7894" marR="7894" marT="7894" marB="0" anchor="b">
                    <a:lnL>
                      <a:noFill/>
                    </a:lnL>
                    <a:lnR>
                      <a:noFill/>
                    </a:lnR>
                    <a:lnT>
                      <a:noFill/>
                    </a:lnT>
                    <a:lnB>
                      <a:noFill/>
                    </a:lnB>
                  </a:tcPr>
                </a:tc>
                <a:extLst>
                  <a:ext uri="{0D108BD9-81ED-4DB2-BD59-A6C34878D82A}">
                    <a16:rowId xmlns:a16="http://schemas.microsoft.com/office/drawing/2014/main" val="452144043"/>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Excited / Enthused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9.72%</a:t>
                      </a:r>
                    </a:p>
                  </a:txBody>
                  <a:tcPr marL="7894" marR="7894" marT="7894" marB="0" anchor="b">
                    <a:lnL>
                      <a:noFill/>
                    </a:lnL>
                    <a:lnR>
                      <a:noFill/>
                    </a:lnR>
                    <a:lnT>
                      <a:noFill/>
                    </a:lnT>
                    <a:lnB>
                      <a:noFill/>
                    </a:lnB>
                  </a:tcPr>
                </a:tc>
                <a:extLst>
                  <a:ext uri="{0D108BD9-81ED-4DB2-BD59-A6C34878D82A}">
                    <a16:rowId xmlns:a16="http://schemas.microsoft.com/office/drawing/2014/main" val="176891280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Nervous / Jittery</a:t>
                      </a:r>
                    </a:p>
                  </a:txBody>
                  <a:tcPr marL="7894" marR="7894" marT="7894"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9.46%</a:t>
                      </a:r>
                    </a:p>
                  </a:txBody>
                  <a:tcPr marL="7894" marR="7894" marT="7894" marB="0" anchor="b">
                    <a:lnL>
                      <a:noFill/>
                    </a:lnL>
                    <a:lnR>
                      <a:noFill/>
                    </a:lnR>
                    <a:lnT>
                      <a:noFill/>
                    </a:lnT>
                    <a:lnB>
                      <a:noFill/>
                    </a:lnB>
                  </a:tcPr>
                </a:tc>
                <a:extLst>
                  <a:ext uri="{0D108BD9-81ED-4DB2-BD59-A6C34878D82A}">
                    <a16:rowId xmlns:a16="http://schemas.microsoft.com/office/drawing/2014/main" val="54500756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Shocked / Surprised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9.20%</a:t>
                      </a:r>
                    </a:p>
                  </a:txBody>
                  <a:tcPr marL="7894" marR="7894" marT="7894" marB="0" anchor="b">
                    <a:lnL>
                      <a:noFill/>
                    </a:lnL>
                    <a:lnR>
                      <a:noFill/>
                    </a:lnR>
                    <a:lnT>
                      <a:noFill/>
                    </a:lnT>
                    <a:lnB>
                      <a:noFill/>
                    </a:lnB>
                  </a:tcPr>
                </a:tc>
                <a:extLst>
                  <a:ext uri="{0D108BD9-81ED-4DB2-BD59-A6C34878D82A}">
                    <a16:rowId xmlns:a16="http://schemas.microsoft.com/office/drawing/2014/main" val="3601838891"/>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Irritable / Annoyed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4.30%</a:t>
                      </a:r>
                    </a:p>
                  </a:txBody>
                  <a:tcPr marL="7894" marR="7894" marT="7894" marB="0" anchor="b">
                    <a:lnL>
                      <a:noFill/>
                    </a:lnL>
                    <a:lnR>
                      <a:noFill/>
                    </a:lnR>
                    <a:lnT>
                      <a:noFill/>
                    </a:lnT>
                    <a:lnB>
                      <a:noFill/>
                    </a:lnB>
                  </a:tcPr>
                </a:tc>
                <a:extLst>
                  <a:ext uri="{0D108BD9-81ED-4DB2-BD59-A6C34878D82A}">
                    <a16:rowId xmlns:a16="http://schemas.microsoft.com/office/drawing/2014/main" val="3176909498"/>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Panicked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3.70%</a:t>
                      </a:r>
                    </a:p>
                  </a:txBody>
                  <a:tcPr marL="7894" marR="7894" marT="7894" marB="0" anchor="b">
                    <a:lnL>
                      <a:noFill/>
                    </a:lnL>
                    <a:lnR>
                      <a:noFill/>
                    </a:lnR>
                    <a:lnT>
                      <a:noFill/>
                    </a:lnT>
                    <a:lnB>
                      <a:noFill/>
                    </a:lnB>
                  </a:tcPr>
                </a:tc>
                <a:extLst>
                  <a:ext uri="{0D108BD9-81ED-4DB2-BD59-A6C34878D82A}">
                    <a16:rowId xmlns:a16="http://schemas.microsoft.com/office/drawing/2014/main" val="2760417024"/>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Overwhelmed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3.35%</a:t>
                      </a:r>
                    </a:p>
                  </a:txBody>
                  <a:tcPr marL="7894" marR="7894" marT="7894" marB="0" anchor="b">
                    <a:lnL>
                      <a:noFill/>
                    </a:lnL>
                    <a:lnR>
                      <a:noFill/>
                    </a:lnR>
                    <a:lnT>
                      <a:noFill/>
                    </a:lnT>
                    <a:lnB>
                      <a:noFill/>
                    </a:lnB>
                  </a:tcPr>
                </a:tc>
                <a:extLst>
                  <a:ext uri="{0D108BD9-81ED-4DB2-BD59-A6C34878D82A}">
                    <a16:rowId xmlns:a16="http://schemas.microsoft.com/office/drawing/2014/main" val="599273757"/>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Upset / Distressed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2.41%</a:t>
                      </a:r>
                    </a:p>
                  </a:txBody>
                  <a:tcPr marL="7894" marR="7894" marT="7894" marB="0" anchor="b">
                    <a:lnL>
                      <a:noFill/>
                    </a:lnL>
                    <a:lnR>
                      <a:noFill/>
                    </a:lnR>
                    <a:lnT>
                      <a:noFill/>
                    </a:lnT>
                    <a:lnB>
                      <a:noFill/>
                    </a:lnB>
                  </a:tcPr>
                </a:tc>
                <a:extLst>
                  <a:ext uri="{0D108BD9-81ED-4DB2-BD59-A6C34878D82A}">
                    <a16:rowId xmlns:a16="http://schemas.microsoft.com/office/drawing/2014/main" val="3416955294"/>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Disgusted/ Grossed Out</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2.06%</a:t>
                      </a:r>
                    </a:p>
                  </a:txBody>
                  <a:tcPr marL="7894" marR="7894" marT="7894" marB="0" anchor="b">
                    <a:lnL>
                      <a:noFill/>
                    </a:lnL>
                    <a:lnR>
                      <a:noFill/>
                    </a:lnR>
                    <a:lnT>
                      <a:noFill/>
                    </a:lnT>
                    <a:lnB>
                      <a:noFill/>
                    </a:lnB>
                  </a:tcPr>
                </a:tc>
                <a:extLst>
                  <a:ext uri="{0D108BD9-81ED-4DB2-BD59-A6C34878D82A}">
                    <a16:rowId xmlns:a16="http://schemas.microsoft.com/office/drawing/2014/main" val="301965161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Hostile / Aggressive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0.52%</a:t>
                      </a:r>
                    </a:p>
                  </a:txBody>
                  <a:tcPr marL="7894" marR="7894" marT="7894" marB="0" anchor="b">
                    <a:lnL>
                      <a:noFill/>
                    </a:lnL>
                    <a:lnR>
                      <a:noFill/>
                    </a:lnR>
                    <a:lnT>
                      <a:noFill/>
                    </a:lnT>
                    <a:lnB>
                      <a:noFill/>
                    </a:lnB>
                  </a:tcPr>
                </a:tc>
                <a:extLst>
                  <a:ext uri="{0D108BD9-81ED-4DB2-BD59-A6C34878D82A}">
                    <a16:rowId xmlns:a16="http://schemas.microsoft.com/office/drawing/2014/main" val="1067111690"/>
                  </a:ext>
                </a:extLst>
              </a:tr>
            </a:tbl>
          </a:graphicData>
        </a:graphic>
      </p:graphicFrame>
      <p:sp>
        <p:nvSpPr>
          <p:cNvPr id="7" name="TextBox 6">
            <a:extLst>
              <a:ext uri="{FF2B5EF4-FFF2-40B4-BE49-F238E27FC236}">
                <a16:creationId xmlns:a16="http://schemas.microsoft.com/office/drawing/2014/main" id="{ABC5E0E2-EDF8-4F31-AD5C-D232B16BAD84}"/>
              </a:ext>
            </a:extLst>
          </p:cNvPr>
          <p:cNvSpPr txBox="1"/>
          <p:nvPr/>
        </p:nvSpPr>
        <p:spPr>
          <a:xfrm>
            <a:off x="228598" y="192786"/>
            <a:ext cx="7193280" cy="461665"/>
          </a:xfrm>
          <a:prstGeom prst="rect">
            <a:avLst/>
          </a:prstGeom>
          <a:noFill/>
        </p:spPr>
        <p:txBody>
          <a:bodyPr wrap="square" rtlCol="0">
            <a:spAutoFit/>
          </a:bodyPr>
          <a:lstStyle/>
          <a:p>
            <a:r>
              <a:rPr lang="en-US" sz="2400" b="1" dirty="0"/>
              <a:t>Frequency of Emotion Categories Throughout Exposure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C654D01-2011-4E60-93E4-47C5FCA69969}"/>
                  </a:ext>
                </a:extLst>
              </p14:cNvPr>
              <p14:cNvContentPartPr/>
              <p14:nvPr/>
            </p14:nvContentPartPr>
            <p14:xfrm>
              <a:off x="3291480" y="1279560"/>
              <a:ext cx="360" cy="360"/>
            </p14:xfrm>
          </p:contentPart>
        </mc:Choice>
        <mc:Fallback xmlns="">
          <p:pic>
            <p:nvPicPr>
              <p:cNvPr id="8" name="Ink 7">
                <a:extLst>
                  <a:ext uri="{FF2B5EF4-FFF2-40B4-BE49-F238E27FC236}">
                    <a16:creationId xmlns:a16="http://schemas.microsoft.com/office/drawing/2014/main" id="{CC654D01-2011-4E60-93E4-47C5FCA69969}"/>
                  </a:ext>
                </a:extLst>
              </p:cNvPr>
              <p:cNvPicPr/>
              <p:nvPr/>
            </p:nvPicPr>
            <p:blipFill>
              <a:blip r:embed="rId5"/>
              <a:stretch>
                <a:fillRect/>
              </a:stretch>
            </p:blipFill>
            <p:spPr>
              <a:xfrm>
                <a:off x="3287160" y="1275240"/>
                <a:ext cx="9000" cy="9000"/>
              </a:xfrm>
              <a:prstGeom prst="rect">
                <a:avLst/>
              </a:prstGeom>
            </p:spPr>
          </p:pic>
        </mc:Fallback>
      </mc:AlternateContent>
      <p:cxnSp>
        <p:nvCxnSpPr>
          <p:cNvPr id="10" name="Straight Arrow Connector 9">
            <a:extLst>
              <a:ext uri="{FF2B5EF4-FFF2-40B4-BE49-F238E27FC236}">
                <a16:creationId xmlns:a16="http://schemas.microsoft.com/office/drawing/2014/main" id="{20584934-010A-493A-87C6-CDFA142050DB}"/>
              </a:ext>
            </a:extLst>
          </p:cNvPr>
          <p:cNvCxnSpPr>
            <a:cxnSpLocks/>
          </p:cNvCxnSpPr>
          <p:nvPr/>
        </p:nvCxnSpPr>
        <p:spPr>
          <a:xfrm flipH="1">
            <a:off x="3208020" y="1112520"/>
            <a:ext cx="998220" cy="167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Slide Number Placeholder 12">
            <a:extLst>
              <a:ext uri="{FF2B5EF4-FFF2-40B4-BE49-F238E27FC236}">
                <a16:creationId xmlns:a16="http://schemas.microsoft.com/office/drawing/2014/main" id="{C6B73B45-3E65-4149-9616-13F7DA3BF538}"/>
              </a:ext>
            </a:extLst>
          </p:cNvPr>
          <p:cNvSpPr>
            <a:spLocks noGrp="1"/>
          </p:cNvSpPr>
          <p:nvPr>
            <p:ph type="sldNum" sz="quarter" idx="12"/>
          </p:nvPr>
        </p:nvSpPr>
        <p:spPr/>
        <p:txBody>
          <a:bodyPr/>
          <a:lstStyle/>
          <a:p>
            <a:fld id="{58782805-61A3-4A9B-8D39-1A61657B2E27}" type="slidenum">
              <a:rPr lang="en-US" smtClean="0"/>
              <a:t>28</a:t>
            </a:fld>
            <a:endParaRPr lang="en-US"/>
          </a:p>
        </p:txBody>
      </p:sp>
    </p:spTree>
    <p:extLst>
      <p:ext uri="{BB962C8B-B14F-4D97-AF65-F5344CB8AC3E}">
        <p14:creationId xmlns:p14="http://schemas.microsoft.com/office/powerpoint/2010/main" val="1977452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6F7B216-35EA-4391-8A1C-8BFF5696C7F0}"/>
              </a:ext>
            </a:extLst>
          </p:cNvPr>
          <p:cNvGraphicFramePr>
            <a:graphicFrameLocks noGrp="1"/>
          </p:cNvGraphicFramePr>
          <p:nvPr>
            <p:ph idx="4294967295"/>
            <p:extLst>
              <p:ext uri="{D42A27DB-BD31-4B8C-83A1-F6EECF244321}">
                <p14:modId xmlns:p14="http://schemas.microsoft.com/office/powerpoint/2010/main" val="3353861030"/>
              </p:ext>
            </p:extLst>
          </p:nvPr>
        </p:nvGraphicFramePr>
        <p:xfrm>
          <a:off x="-3108960" y="873145"/>
          <a:ext cx="12984480" cy="615909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18DCC3B-87B0-4466-84D6-D65C1A68E9A3}"/>
              </a:ext>
            </a:extLst>
          </p:cNvPr>
          <p:cNvSpPr txBox="1"/>
          <p:nvPr/>
        </p:nvSpPr>
        <p:spPr>
          <a:xfrm>
            <a:off x="6731080" y="411480"/>
            <a:ext cx="5213350" cy="1200329"/>
          </a:xfrm>
          <a:prstGeom prst="rect">
            <a:avLst/>
          </a:prstGeom>
          <a:noFill/>
        </p:spPr>
        <p:txBody>
          <a:bodyPr wrap="none" rtlCol="0">
            <a:spAutoFit/>
          </a:bodyPr>
          <a:lstStyle/>
          <a:p>
            <a:pPr algn="r"/>
            <a:r>
              <a:rPr lang="en-US" dirty="0"/>
              <a:t>Total Emotions Endorsed:  	 </a:t>
            </a:r>
            <a:r>
              <a:rPr lang="en-US" b="1" dirty="0"/>
              <a:t>1163</a:t>
            </a:r>
          </a:p>
          <a:p>
            <a:pPr algn="r"/>
            <a:r>
              <a:rPr lang="en-US" dirty="0"/>
              <a:t>Average Emotions Per Event Per Participant: 	</a:t>
            </a:r>
            <a:r>
              <a:rPr lang="en-US" b="1" dirty="0"/>
              <a:t>2.33</a:t>
            </a:r>
          </a:p>
          <a:p>
            <a:pPr algn="r"/>
            <a:endParaRPr lang="en-US" b="1" dirty="0"/>
          </a:p>
          <a:p>
            <a:pPr algn="r"/>
            <a:endParaRPr lang="en-US" dirty="0"/>
          </a:p>
        </p:txBody>
      </p:sp>
      <p:graphicFrame>
        <p:nvGraphicFramePr>
          <p:cNvPr id="6" name="Table 5">
            <a:extLst>
              <a:ext uri="{FF2B5EF4-FFF2-40B4-BE49-F238E27FC236}">
                <a16:creationId xmlns:a16="http://schemas.microsoft.com/office/drawing/2014/main" id="{214960F8-6729-48AE-B5D2-CD053F850676}"/>
              </a:ext>
            </a:extLst>
          </p:cNvPr>
          <p:cNvGraphicFramePr>
            <a:graphicFrameLocks noGrp="1"/>
          </p:cNvGraphicFramePr>
          <p:nvPr/>
        </p:nvGraphicFramePr>
        <p:xfrm>
          <a:off x="7421878" y="1638658"/>
          <a:ext cx="4522552" cy="3917228"/>
        </p:xfrm>
        <a:graphic>
          <a:graphicData uri="http://schemas.openxmlformats.org/drawingml/2006/table">
            <a:tbl>
              <a:tblPr/>
              <a:tblGrid>
                <a:gridCol w="506765">
                  <a:extLst>
                    <a:ext uri="{9D8B030D-6E8A-4147-A177-3AD203B41FA5}">
                      <a16:colId xmlns:a16="http://schemas.microsoft.com/office/drawing/2014/main" val="1643436089"/>
                    </a:ext>
                  </a:extLst>
                </a:gridCol>
                <a:gridCol w="1979937">
                  <a:extLst>
                    <a:ext uri="{9D8B030D-6E8A-4147-A177-3AD203B41FA5}">
                      <a16:colId xmlns:a16="http://schemas.microsoft.com/office/drawing/2014/main" val="3049163774"/>
                    </a:ext>
                  </a:extLst>
                </a:gridCol>
                <a:gridCol w="48400">
                  <a:extLst>
                    <a:ext uri="{9D8B030D-6E8A-4147-A177-3AD203B41FA5}">
                      <a16:colId xmlns:a16="http://schemas.microsoft.com/office/drawing/2014/main" val="3622391828"/>
                    </a:ext>
                  </a:extLst>
                </a:gridCol>
                <a:gridCol w="1987450">
                  <a:extLst>
                    <a:ext uri="{9D8B030D-6E8A-4147-A177-3AD203B41FA5}">
                      <a16:colId xmlns:a16="http://schemas.microsoft.com/office/drawing/2014/main" val="2626041130"/>
                    </a:ext>
                  </a:extLst>
                </a:gridCol>
              </a:tblGrid>
              <a:tr h="274320">
                <a:tc>
                  <a:txBody>
                    <a:bodyPr/>
                    <a:lstStyle/>
                    <a:p>
                      <a:pPr algn="l" fontAlgn="b"/>
                      <a:r>
                        <a:rPr lang="en-US" sz="1600" b="0" i="0" u="none" strike="noStrike">
                          <a:solidFill>
                            <a:srgbClr val="000000"/>
                          </a:solidFill>
                          <a:effectLst/>
                          <a:latin typeface="Calibri" panose="020F0502020204030204" pitchFamily="34" charset="0"/>
                        </a:rPr>
                        <a:t> </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2400" b="1" i="0" u="none" strike="noStrike" dirty="0">
                          <a:solidFill>
                            <a:srgbClr val="000000"/>
                          </a:solidFill>
                          <a:effectLst/>
                          <a:latin typeface="Calibri" panose="020F0502020204030204" pitchFamily="34" charset="0"/>
                        </a:rPr>
                        <a:t>Emotion</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2400" b="1" i="0" u="none" strike="noStrike" dirty="0">
                          <a:solidFill>
                            <a:srgbClr val="000000"/>
                          </a:solidFill>
                          <a:effectLst/>
                          <a:latin typeface="Calibri" panose="020F0502020204030204" pitchFamily="34" charset="0"/>
                        </a:rPr>
                        <a:t> </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2400" b="1" i="0" u="none" strike="noStrike" dirty="0">
                          <a:solidFill>
                            <a:srgbClr val="000000"/>
                          </a:solidFill>
                          <a:effectLst/>
                          <a:latin typeface="Calibri" panose="020F0502020204030204" pitchFamily="34" charset="0"/>
                        </a:rPr>
                        <a:t>Percentage</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618417"/>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Amused / Interested</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dirty="0">
                          <a:solidFill>
                            <a:srgbClr val="000000"/>
                          </a:solidFill>
                          <a:effectLst/>
                          <a:latin typeface="Calibri" panose="020F0502020204030204" pitchFamily="34" charset="0"/>
                        </a:rPr>
                        <a:t>:</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19.60%</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79803683"/>
                  </a:ext>
                </a:extLst>
              </a:tr>
              <a:tr h="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Alert / Attentive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15.65%</a:t>
                      </a:r>
                    </a:p>
                  </a:txBody>
                  <a:tcPr marL="7894" marR="7894" marT="7894" marB="0" anchor="b">
                    <a:lnL>
                      <a:noFill/>
                    </a:lnL>
                    <a:lnR>
                      <a:noFill/>
                    </a:lnR>
                    <a:lnT>
                      <a:noFill/>
                    </a:lnT>
                    <a:lnB>
                      <a:noFill/>
                    </a:lnB>
                  </a:tcPr>
                </a:tc>
                <a:extLst>
                  <a:ext uri="{0D108BD9-81ED-4DB2-BD59-A6C34878D82A}">
                    <a16:rowId xmlns:a16="http://schemas.microsoft.com/office/drawing/2014/main" val="1299858109"/>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Tense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10.23%</a:t>
                      </a:r>
                    </a:p>
                  </a:txBody>
                  <a:tcPr marL="7894" marR="7894" marT="7894" marB="0" anchor="b">
                    <a:lnL>
                      <a:noFill/>
                    </a:lnL>
                    <a:lnR>
                      <a:noFill/>
                    </a:lnR>
                    <a:lnT>
                      <a:noFill/>
                    </a:lnT>
                    <a:lnB>
                      <a:noFill/>
                    </a:lnB>
                  </a:tcPr>
                </a:tc>
                <a:extLst>
                  <a:ext uri="{0D108BD9-81ED-4DB2-BD59-A6C34878D82A}">
                    <a16:rowId xmlns:a16="http://schemas.microsoft.com/office/drawing/2014/main" val="1543490086"/>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Fearful / Afraid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9.80%</a:t>
                      </a:r>
                    </a:p>
                  </a:txBody>
                  <a:tcPr marL="7894" marR="7894" marT="7894" marB="0" anchor="b">
                    <a:lnL>
                      <a:noFill/>
                    </a:lnL>
                    <a:lnR>
                      <a:noFill/>
                    </a:lnR>
                    <a:lnT>
                      <a:noFill/>
                    </a:lnT>
                    <a:lnB>
                      <a:noFill/>
                    </a:lnB>
                  </a:tcPr>
                </a:tc>
                <a:extLst>
                  <a:ext uri="{0D108BD9-81ED-4DB2-BD59-A6C34878D82A}">
                    <a16:rowId xmlns:a16="http://schemas.microsoft.com/office/drawing/2014/main" val="452144043"/>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Excited / Enthused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9.72%</a:t>
                      </a:r>
                    </a:p>
                  </a:txBody>
                  <a:tcPr marL="7894" marR="7894" marT="7894" marB="0" anchor="b">
                    <a:lnL>
                      <a:noFill/>
                    </a:lnL>
                    <a:lnR>
                      <a:noFill/>
                    </a:lnR>
                    <a:lnT>
                      <a:noFill/>
                    </a:lnT>
                    <a:lnB>
                      <a:noFill/>
                    </a:lnB>
                  </a:tcPr>
                </a:tc>
                <a:extLst>
                  <a:ext uri="{0D108BD9-81ED-4DB2-BD59-A6C34878D82A}">
                    <a16:rowId xmlns:a16="http://schemas.microsoft.com/office/drawing/2014/main" val="1768912805"/>
                  </a:ext>
                </a:extLst>
              </a:tr>
              <a:tr h="274320">
                <a:tc>
                  <a:txBody>
                    <a:bodyPr/>
                    <a:lstStyle/>
                    <a:p>
                      <a:pPr algn="l" fontAlgn="b"/>
                      <a:endParaRPr lang="en-US" sz="1600" b="0" i="0" u="none" strike="noStrike" dirty="0">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Nervous / Jittery</a:t>
                      </a:r>
                    </a:p>
                  </a:txBody>
                  <a:tcPr marL="7894" marR="7894" marT="7894"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9.46%</a:t>
                      </a:r>
                    </a:p>
                  </a:txBody>
                  <a:tcPr marL="7894" marR="7894" marT="7894" marB="0" anchor="b">
                    <a:lnL>
                      <a:noFill/>
                    </a:lnL>
                    <a:lnR>
                      <a:noFill/>
                    </a:lnR>
                    <a:lnT>
                      <a:noFill/>
                    </a:lnT>
                    <a:lnB>
                      <a:noFill/>
                    </a:lnB>
                  </a:tcPr>
                </a:tc>
                <a:extLst>
                  <a:ext uri="{0D108BD9-81ED-4DB2-BD59-A6C34878D82A}">
                    <a16:rowId xmlns:a16="http://schemas.microsoft.com/office/drawing/2014/main" val="54500756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Shocked / Surprised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9.20%</a:t>
                      </a:r>
                    </a:p>
                  </a:txBody>
                  <a:tcPr marL="7894" marR="7894" marT="7894" marB="0" anchor="b">
                    <a:lnL>
                      <a:noFill/>
                    </a:lnL>
                    <a:lnR>
                      <a:noFill/>
                    </a:lnR>
                    <a:lnT>
                      <a:noFill/>
                    </a:lnT>
                    <a:lnB>
                      <a:noFill/>
                    </a:lnB>
                  </a:tcPr>
                </a:tc>
                <a:extLst>
                  <a:ext uri="{0D108BD9-81ED-4DB2-BD59-A6C34878D82A}">
                    <a16:rowId xmlns:a16="http://schemas.microsoft.com/office/drawing/2014/main" val="3601838891"/>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Irritable / Annoyed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4.30%</a:t>
                      </a:r>
                    </a:p>
                  </a:txBody>
                  <a:tcPr marL="7894" marR="7894" marT="7894" marB="0" anchor="b">
                    <a:lnL>
                      <a:noFill/>
                    </a:lnL>
                    <a:lnR>
                      <a:noFill/>
                    </a:lnR>
                    <a:lnT>
                      <a:noFill/>
                    </a:lnT>
                    <a:lnB>
                      <a:noFill/>
                    </a:lnB>
                  </a:tcPr>
                </a:tc>
                <a:extLst>
                  <a:ext uri="{0D108BD9-81ED-4DB2-BD59-A6C34878D82A}">
                    <a16:rowId xmlns:a16="http://schemas.microsoft.com/office/drawing/2014/main" val="3176909498"/>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Panicked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3.70%</a:t>
                      </a:r>
                    </a:p>
                  </a:txBody>
                  <a:tcPr marL="7894" marR="7894" marT="7894" marB="0" anchor="b">
                    <a:lnL>
                      <a:noFill/>
                    </a:lnL>
                    <a:lnR>
                      <a:noFill/>
                    </a:lnR>
                    <a:lnT>
                      <a:noFill/>
                    </a:lnT>
                    <a:lnB>
                      <a:noFill/>
                    </a:lnB>
                  </a:tcPr>
                </a:tc>
                <a:extLst>
                  <a:ext uri="{0D108BD9-81ED-4DB2-BD59-A6C34878D82A}">
                    <a16:rowId xmlns:a16="http://schemas.microsoft.com/office/drawing/2014/main" val="2760417024"/>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Overwhelmed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3.35%</a:t>
                      </a:r>
                    </a:p>
                  </a:txBody>
                  <a:tcPr marL="7894" marR="7894" marT="7894" marB="0" anchor="b">
                    <a:lnL>
                      <a:noFill/>
                    </a:lnL>
                    <a:lnR>
                      <a:noFill/>
                    </a:lnR>
                    <a:lnT>
                      <a:noFill/>
                    </a:lnT>
                    <a:lnB>
                      <a:noFill/>
                    </a:lnB>
                  </a:tcPr>
                </a:tc>
                <a:extLst>
                  <a:ext uri="{0D108BD9-81ED-4DB2-BD59-A6C34878D82A}">
                    <a16:rowId xmlns:a16="http://schemas.microsoft.com/office/drawing/2014/main" val="599273757"/>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Upset / Distressed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2.41%</a:t>
                      </a:r>
                    </a:p>
                  </a:txBody>
                  <a:tcPr marL="7894" marR="7894" marT="7894" marB="0" anchor="b">
                    <a:lnL>
                      <a:noFill/>
                    </a:lnL>
                    <a:lnR>
                      <a:noFill/>
                    </a:lnR>
                    <a:lnT>
                      <a:noFill/>
                    </a:lnT>
                    <a:lnB>
                      <a:noFill/>
                    </a:lnB>
                  </a:tcPr>
                </a:tc>
                <a:extLst>
                  <a:ext uri="{0D108BD9-81ED-4DB2-BD59-A6C34878D82A}">
                    <a16:rowId xmlns:a16="http://schemas.microsoft.com/office/drawing/2014/main" val="3416955294"/>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Disgusted/ Grossed Out</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2.06%</a:t>
                      </a:r>
                    </a:p>
                  </a:txBody>
                  <a:tcPr marL="7894" marR="7894" marT="7894" marB="0" anchor="b">
                    <a:lnL>
                      <a:noFill/>
                    </a:lnL>
                    <a:lnR>
                      <a:noFill/>
                    </a:lnR>
                    <a:lnT>
                      <a:noFill/>
                    </a:lnT>
                    <a:lnB>
                      <a:noFill/>
                    </a:lnB>
                  </a:tcPr>
                </a:tc>
                <a:extLst>
                  <a:ext uri="{0D108BD9-81ED-4DB2-BD59-A6C34878D82A}">
                    <a16:rowId xmlns:a16="http://schemas.microsoft.com/office/drawing/2014/main" val="301965161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Hostile / Aggressive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0.52%</a:t>
                      </a:r>
                    </a:p>
                  </a:txBody>
                  <a:tcPr marL="7894" marR="7894" marT="7894" marB="0" anchor="b">
                    <a:lnL>
                      <a:noFill/>
                    </a:lnL>
                    <a:lnR>
                      <a:noFill/>
                    </a:lnR>
                    <a:lnT>
                      <a:noFill/>
                    </a:lnT>
                    <a:lnB>
                      <a:noFill/>
                    </a:lnB>
                  </a:tcPr>
                </a:tc>
                <a:extLst>
                  <a:ext uri="{0D108BD9-81ED-4DB2-BD59-A6C34878D82A}">
                    <a16:rowId xmlns:a16="http://schemas.microsoft.com/office/drawing/2014/main" val="1067111690"/>
                  </a:ext>
                </a:extLst>
              </a:tr>
            </a:tbl>
          </a:graphicData>
        </a:graphic>
      </p:graphicFrame>
      <p:sp>
        <p:nvSpPr>
          <p:cNvPr id="7" name="TextBox 6">
            <a:extLst>
              <a:ext uri="{FF2B5EF4-FFF2-40B4-BE49-F238E27FC236}">
                <a16:creationId xmlns:a16="http://schemas.microsoft.com/office/drawing/2014/main" id="{ABC5E0E2-EDF8-4F31-AD5C-D232B16BAD84}"/>
              </a:ext>
            </a:extLst>
          </p:cNvPr>
          <p:cNvSpPr txBox="1"/>
          <p:nvPr/>
        </p:nvSpPr>
        <p:spPr>
          <a:xfrm>
            <a:off x="228598" y="192786"/>
            <a:ext cx="7193280" cy="461665"/>
          </a:xfrm>
          <a:prstGeom prst="rect">
            <a:avLst/>
          </a:prstGeom>
          <a:noFill/>
        </p:spPr>
        <p:txBody>
          <a:bodyPr wrap="square" rtlCol="0">
            <a:spAutoFit/>
          </a:bodyPr>
          <a:lstStyle/>
          <a:p>
            <a:r>
              <a:rPr lang="en-US" sz="2400" b="1" dirty="0"/>
              <a:t>Frequency of Emotion Categories Throughout Exposure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C654D01-2011-4E60-93E4-47C5FCA69969}"/>
                  </a:ext>
                </a:extLst>
              </p14:cNvPr>
              <p14:cNvContentPartPr/>
              <p14:nvPr/>
            </p14:nvContentPartPr>
            <p14:xfrm>
              <a:off x="3291480" y="1279560"/>
              <a:ext cx="360" cy="360"/>
            </p14:xfrm>
          </p:contentPart>
        </mc:Choice>
        <mc:Fallback xmlns="">
          <p:pic>
            <p:nvPicPr>
              <p:cNvPr id="8" name="Ink 7">
                <a:extLst>
                  <a:ext uri="{FF2B5EF4-FFF2-40B4-BE49-F238E27FC236}">
                    <a16:creationId xmlns:a16="http://schemas.microsoft.com/office/drawing/2014/main" id="{CC654D01-2011-4E60-93E4-47C5FCA69969}"/>
                  </a:ext>
                </a:extLst>
              </p:cNvPr>
              <p:cNvPicPr/>
              <p:nvPr/>
            </p:nvPicPr>
            <p:blipFill>
              <a:blip r:embed="rId5"/>
              <a:stretch>
                <a:fillRect/>
              </a:stretch>
            </p:blipFill>
            <p:spPr>
              <a:xfrm>
                <a:off x="3287160" y="1275240"/>
                <a:ext cx="9000" cy="9000"/>
              </a:xfrm>
              <a:prstGeom prst="rect">
                <a:avLst/>
              </a:prstGeom>
            </p:spPr>
          </p:pic>
        </mc:Fallback>
      </mc:AlternateContent>
      <p:cxnSp>
        <p:nvCxnSpPr>
          <p:cNvPr id="10" name="Straight Arrow Connector 9">
            <a:extLst>
              <a:ext uri="{FF2B5EF4-FFF2-40B4-BE49-F238E27FC236}">
                <a16:creationId xmlns:a16="http://schemas.microsoft.com/office/drawing/2014/main" id="{20584934-010A-493A-87C6-CDFA142050DB}"/>
              </a:ext>
            </a:extLst>
          </p:cNvPr>
          <p:cNvCxnSpPr>
            <a:cxnSpLocks/>
          </p:cNvCxnSpPr>
          <p:nvPr/>
        </p:nvCxnSpPr>
        <p:spPr>
          <a:xfrm flipH="1">
            <a:off x="3208020" y="1112520"/>
            <a:ext cx="998220" cy="167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Slide Number Placeholder 12">
            <a:extLst>
              <a:ext uri="{FF2B5EF4-FFF2-40B4-BE49-F238E27FC236}">
                <a16:creationId xmlns:a16="http://schemas.microsoft.com/office/drawing/2014/main" id="{C6B73B45-3E65-4149-9616-13F7DA3BF538}"/>
              </a:ext>
            </a:extLst>
          </p:cNvPr>
          <p:cNvSpPr>
            <a:spLocks noGrp="1"/>
          </p:cNvSpPr>
          <p:nvPr>
            <p:ph type="sldNum" sz="quarter" idx="12"/>
          </p:nvPr>
        </p:nvSpPr>
        <p:spPr/>
        <p:txBody>
          <a:bodyPr/>
          <a:lstStyle/>
          <a:p>
            <a:fld id="{58782805-61A3-4A9B-8D39-1A61657B2E27}" type="slidenum">
              <a:rPr lang="en-US" smtClean="0"/>
              <a:t>29</a:t>
            </a:fld>
            <a:endParaRPr lang="en-US"/>
          </a:p>
        </p:txBody>
      </p:sp>
      <p:sp>
        <p:nvSpPr>
          <p:cNvPr id="3" name="Arrow: Right 2">
            <a:extLst>
              <a:ext uri="{FF2B5EF4-FFF2-40B4-BE49-F238E27FC236}">
                <a16:creationId xmlns:a16="http://schemas.microsoft.com/office/drawing/2014/main" id="{763FA5B2-D729-475E-B9D9-C32B471C19DB}"/>
              </a:ext>
            </a:extLst>
          </p:cNvPr>
          <p:cNvSpPr/>
          <p:nvPr/>
        </p:nvSpPr>
        <p:spPr>
          <a:xfrm>
            <a:off x="7759668" y="2073474"/>
            <a:ext cx="363254" cy="23799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1119F58-FE5C-4338-9131-3997224661F9}"/>
              </a:ext>
            </a:extLst>
          </p:cNvPr>
          <p:cNvSpPr/>
          <p:nvPr/>
        </p:nvSpPr>
        <p:spPr>
          <a:xfrm>
            <a:off x="7759668" y="2288118"/>
            <a:ext cx="363254" cy="23799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4627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E0E6E-1F9D-4A31-A946-8E4F854250C4}"/>
              </a:ext>
            </a:extLst>
          </p:cNvPr>
          <p:cNvSpPr>
            <a:spLocks noGrp="1"/>
          </p:cNvSpPr>
          <p:nvPr>
            <p:ph type="title"/>
          </p:nvPr>
        </p:nvSpPr>
        <p:spPr>
          <a:xfrm>
            <a:off x="1097280" y="864120"/>
            <a:ext cx="10058400" cy="832334"/>
          </a:xfrm>
        </p:spPr>
        <p:txBody>
          <a:bodyPr/>
          <a:lstStyle/>
          <a:p>
            <a:r>
              <a:rPr lang="en-US" dirty="0"/>
              <a:t>Emotion Regulation</a:t>
            </a:r>
          </a:p>
        </p:txBody>
      </p:sp>
      <p:sp>
        <p:nvSpPr>
          <p:cNvPr id="3" name="Content Placeholder 2">
            <a:extLst>
              <a:ext uri="{FF2B5EF4-FFF2-40B4-BE49-F238E27FC236}">
                <a16:creationId xmlns:a16="http://schemas.microsoft.com/office/drawing/2014/main" id="{A30008BD-D737-4E7F-BE0B-C0700981B81C}"/>
              </a:ext>
            </a:extLst>
          </p:cNvPr>
          <p:cNvSpPr>
            <a:spLocks noGrp="1"/>
          </p:cNvSpPr>
          <p:nvPr>
            <p:ph idx="1"/>
          </p:nvPr>
        </p:nvSpPr>
        <p:spPr>
          <a:xfrm>
            <a:off x="1066800" y="1845734"/>
            <a:ext cx="10058400" cy="4023360"/>
          </a:xfrm>
        </p:spPr>
        <p:txBody>
          <a:bodyPr>
            <a:normAutofit/>
          </a:bodyPr>
          <a:lstStyle/>
          <a:p>
            <a:pPr>
              <a:lnSpc>
                <a:spcPct val="100000"/>
              </a:lnSpc>
              <a:spcAft>
                <a:spcPts val="600"/>
              </a:spcAft>
              <a:buFont typeface="Wingdings" panose="05000000000000000000" pitchFamily="2" charset="2"/>
              <a:buChar char="§"/>
            </a:pPr>
            <a:r>
              <a:rPr lang="en-US" sz="2200" dirty="0"/>
              <a:t> The processes by which we influence which emotions we have, when we have them, and how we experience and express them. </a:t>
            </a:r>
            <a:r>
              <a:rPr lang="en-US" sz="2200" baseline="30000" dirty="0"/>
              <a:t>1</a:t>
            </a:r>
            <a:r>
              <a:rPr lang="en-US" sz="2200" dirty="0"/>
              <a:t> </a:t>
            </a:r>
          </a:p>
          <a:p>
            <a:pPr>
              <a:lnSpc>
                <a:spcPct val="100000"/>
              </a:lnSpc>
              <a:spcAft>
                <a:spcPts val="600"/>
              </a:spcAft>
              <a:buFont typeface="Wingdings" panose="05000000000000000000" pitchFamily="2" charset="2"/>
              <a:buChar char="§"/>
            </a:pPr>
            <a:r>
              <a:rPr lang="en-US" sz="2200" dirty="0"/>
              <a:t> Strategies consist of behavioral and cognitive responses to emotionally-</a:t>
            </a:r>
            <a:r>
              <a:rPr lang="en-US" sz="2200" dirty="0" err="1"/>
              <a:t>valenced</a:t>
            </a:r>
            <a:r>
              <a:rPr lang="en-US" sz="2200" dirty="0"/>
              <a:t> stimuli in order to minimize and maximize emotional reactions in accordance with emotional goals.</a:t>
            </a:r>
          </a:p>
        </p:txBody>
      </p:sp>
      <p:sp>
        <p:nvSpPr>
          <p:cNvPr id="4" name="TextBox 3">
            <a:extLst>
              <a:ext uri="{FF2B5EF4-FFF2-40B4-BE49-F238E27FC236}">
                <a16:creationId xmlns:a16="http://schemas.microsoft.com/office/drawing/2014/main" id="{A3A6C921-906C-4808-B0EB-6D70F23B8CA7}"/>
              </a:ext>
            </a:extLst>
          </p:cNvPr>
          <p:cNvSpPr txBox="1"/>
          <p:nvPr/>
        </p:nvSpPr>
        <p:spPr>
          <a:xfrm>
            <a:off x="105654" y="6488458"/>
            <a:ext cx="1353576" cy="307777"/>
          </a:xfrm>
          <a:prstGeom prst="rect">
            <a:avLst/>
          </a:prstGeom>
          <a:noFill/>
        </p:spPr>
        <p:txBody>
          <a:bodyPr wrap="none" rtlCol="0">
            <a:spAutoFit/>
          </a:bodyPr>
          <a:lstStyle/>
          <a:p>
            <a:r>
              <a:rPr lang="en-US" sz="1400" baseline="30000" dirty="0">
                <a:solidFill>
                  <a:schemeClr val="bg1"/>
                </a:solidFill>
              </a:rPr>
              <a:t>1  </a:t>
            </a:r>
            <a:r>
              <a:rPr lang="en-US" sz="1400" dirty="0">
                <a:solidFill>
                  <a:schemeClr val="bg1"/>
                </a:solidFill>
              </a:rPr>
              <a:t>Gross, (1998). </a:t>
            </a:r>
            <a:endParaRPr lang="en-US" sz="1400" baseline="30000" dirty="0">
              <a:solidFill>
                <a:schemeClr val="bg1"/>
              </a:solidFill>
            </a:endParaRPr>
          </a:p>
        </p:txBody>
      </p:sp>
      <p:sp>
        <p:nvSpPr>
          <p:cNvPr id="5" name="Rectangle: Rounded Corners 4">
            <a:extLst>
              <a:ext uri="{FF2B5EF4-FFF2-40B4-BE49-F238E27FC236}">
                <a16:creationId xmlns:a16="http://schemas.microsoft.com/office/drawing/2014/main" id="{CDB94D18-D6BB-430A-8C6F-FF2B1BF0E61A}"/>
              </a:ext>
            </a:extLst>
          </p:cNvPr>
          <p:cNvSpPr/>
          <p:nvPr/>
        </p:nvSpPr>
        <p:spPr>
          <a:xfrm>
            <a:off x="2508782" y="4179896"/>
            <a:ext cx="2346158" cy="167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F1ABD8-A2A5-4EA3-97D2-3480D016AD15}"/>
              </a:ext>
            </a:extLst>
          </p:cNvPr>
          <p:cNvSpPr txBox="1"/>
          <p:nvPr/>
        </p:nvSpPr>
        <p:spPr>
          <a:xfrm>
            <a:off x="2629098" y="4478559"/>
            <a:ext cx="2105526" cy="1077218"/>
          </a:xfrm>
          <a:prstGeom prst="rect">
            <a:avLst/>
          </a:prstGeom>
          <a:noFill/>
        </p:spPr>
        <p:txBody>
          <a:bodyPr wrap="square" rtlCol="0">
            <a:spAutoFit/>
          </a:bodyPr>
          <a:lstStyle/>
          <a:p>
            <a:pPr algn="ctr"/>
            <a:r>
              <a:rPr lang="en-US" sz="3200" b="1" dirty="0">
                <a:solidFill>
                  <a:schemeClr val="bg1"/>
                </a:solidFill>
              </a:rPr>
              <a:t>SALIENT EVENT</a:t>
            </a:r>
          </a:p>
        </p:txBody>
      </p:sp>
      <p:sp>
        <p:nvSpPr>
          <p:cNvPr id="7" name="Arrow: Striped Right 6">
            <a:extLst>
              <a:ext uri="{FF2B5EF4-FFF2-40B4-BE49-F238E27FC236}">
                <a16:creationId xmlns:a16="http://schemas.microsoft.com/office/drawing/2014/main" id="{9DC5218F-A05A-4053-8B97-96BBF14371C7}"/>
              </a:ext>
            </a:extLst>
          </p:cNvPr>
          <p:cNvSpPr/>
          <p:nvPr/>
        </p:nvSpPr>
        <p:spPr>
          <a:xfrm>
            <a:off x="5542547" y="4800600"/>
            <a:ext cx="649705" cy="43313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3C633E0-CD08-424C-B1A6-98C294BEB199}"/>
              </a:ext>
            </a:extLst>
          </p:cNvPr>
          <p:cNvSpPr/>
          <p:nvPr/>
        </p:nvSpPr>
        <p:spPr>
          <a:xfrm>
            <a:off x="7716784" y="4102338"/>
            <a:ext cx="586344" cy="54898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Excitement</a:t>
            </a:r>
          </a:p>
        </p:txBody>
      </p:sp>
      <p:sp>
        <p:nvSpPr>
          <p:cNvPr id="9" name="Rectangle: Rounded Corners 8">
            <a:extLst>
              <a:ext uri="{FF2B5EF4-FFF2-40B4-BE49-F238E27FC236}">
                <a16:creationId xmlns:a16="http://schemas.microsoft.com/office/drawing/2014/main" id="{B3F6EBE4-F00D-4A64-A95B-433D4DE98EE6}"/>
              </a:ext>
            </a:extLst>
          </p:cNvPr>
          <p:cNvSpPr/>
          <p:nvPr/>
        </p:nvSpPr>
        <p:spPr>
          <a:xfrm>
            <a:off x="6892088" y="4800600"/>
            <a:ext cx="2235737" cy="1674543"/>
          </a:xfrm>
          <a:prstGeom prst="roundRect">
            <a:avLst/>
          </a:prstGeom>
          <a:solidFill>
            <a:srgbClr val="F28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Anxiety</a:t>
            </a:r>
          </a:p>
        </p:txBody>
      </p:sp>
      <p:sp>
        <p:nvSpPr>
          <p:cNvPr id="10" name="Right Bracket 9">
            <a:extLst>
              <a:ext uri="{FF2B5EF4-FFF2-40B4-BE49-F238E27FC236}">
                <a16:creationId xmlns:a16="http://schemas.microsoft.com/office/drawing/2014/main" id="{CE863143-67DB-481E-B30B-E2CA3FB5AF7D}"/>
              </a:ext>
            </a:extLst>
          </p:cNvPr>
          <p:cNvSpPr/>
          <p:nvPr/>
        </p:nvSpPr>
        <p:spPr>
          <a:xfrm>
            <a:off x="8442960" y="4102338"/>
            <a:ext cx="76200" cy="548982"/>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ln w="28575">
                <a:solidFill>
                  <a:schemeClr val="tx1"/>
                </a:solidFill>
              </a:ln>
            </a:endParaRPr>
          </a:p>
        </p:txBody>
      </p:sp>
      <p:sp>
        <p:nvSpPr>
          <p:cNvPr id="11" name="Right Bracket 10">
            <a:extLst>
              <a:ext uri="{FF2B5EF4-FFF2-40B4-BE49-F238E27FC236}">
                <a16:creationId xmlns:a16="http://schemas.microsoft.com/office/drawing/2014/main" id="{F68F560A-0AA8-4149-A54C-EBD50DCC7F79}"/>
              </a:ext>
            </a:extLst>
          </p:cNvPr>
          <p:cNvSpPr/>
          <p:nvPr/>
        </p:nvSpPr>
        <p:spPr>
          <a:xfrm>
            <a:off x="9136647" y="4744251"/>
            <a:ext cx="269842" cy="1787239"/>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ln w="28575">
                <a:solidFill>
                  <a:schemeClr val="tx1"/>
                </a:solidFill>
              </a:ln>
            </a:endParaRPr>
          </a:p>
        </p:txBody>
      </p:sp>
      <p:sp>
        <p:nvSpPr>
          <p:cNvPr id="13" name="Rectangle: Rounded Corners 12">
            <a:extLst>
              <a:ext uri="{FF2B5EF4-FFF2-40B4-BE49-F238E27FC236}">
                <a16:creationId xmlns:a16="http://schemas.microsoft.com/office/drawing/2014/main" id="{D8F07B41-958D-4B0D-A103-47504A41630B}"/>
              </a:ext>
            </a:extLst>
          </p:cNvPr>
          <p:cNvSpPr/>
          <p:nvPr/>
        </p:nvSpPr>
        <p:spPr>
          <a:xfrm>
            <a:off x="2508782" y="4179896"/>
            <a:ext cx="2346158" cy="167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F923687-F14A-4A3B-9A46-A55A5621DF4D}"/>
              </a:ext>
            </a:extLst>
          </p:cNvPr>
          <p:cNvSpPr txBox="1"/>
          <p:nvPr/>
        </p:nvSpPr>
        <p:spPr>
          <a:xfrm>
            <a:off x="2499960" y="4478559"/>
            <a:ext cx="2333929" cy="1077218"/>
          </a:xfrm>
          <a:prstGeom prst="rect">
            <a:avLst/>
          </a:prstGeom>
          <a:noFill/>
        </p:spPr>
        <p:txBody>
          <a:bodyPr wrap="square" rtlCol="0">
            <a:spAutoFit/>
          </a:bodyPr>
          <a:lstStyle/>
          <a:p>
            <a:pPr algn="ctr"/>
            <a:r>
              <a:rPr lang="en-US" sz="3200" b="1" dirty="0">
                <a:solidFill>
                  <a:schemeClr val="bg1"/>
                </a:solidFill>
              </a:rPr>
              <a:t>PRESENTING WORK</a:t>
            </a:r>
          </a:p>
        </p:txBody>
      </p:sp>
      <p:sp>
        <p:nvSpPr>
          <p:cNvPr id="15" name="Slide Number Placeholder 14">
            <a:extLst>
              <a:ext uri="{FF2B5EF4-FFF2-40B4-BE49-F238E27FC236}">
                <a16:creationId xmlns:a16="http://schemas.microsoft.com/office/drawing/2014/main" id="{7264243D-CFE0-419B-890D-0267628FEB58}"/>
              </a:ext>
            </a:extLst>
          </p:cNvPr>
          <p:cNvSpPr>
            <a:spLocks noGrp="1"/>
          </p:cNvSpPr>
          <p:nvPr>
            <p:ph type="sldNum" sz="quarter" idx="12"/>
          </p:nvPr>
        </p:nvSpPr>
        <p:spPr/>
        <p:txBody>
          <a:bodyPr/>
          <a:lstStyle/>
          <a:p>
            <a:fld id="{58782805-61A3-4A9B-8D39-1A61657B2E27}" type="slidenum">
              <a:rPr lang="en-US" smtClean="0"/>
              <a:t>3</a:t>
            </a:fld>
            <a:endParaRPr lang="en-US"/>
          </a:p>
        </p:txBody>
      </p:sp>
    </p:spTree>
    <p:extLst>
      <p:ext uri="{BB962C8B-B14F-4D97-AF65-F5344CB8AC3E}">
        <p14:creationId xmlns:p14="http://schemas.microsoft.com/office/powerpoint/2010/main" val="3680969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0" grpId="0" animBg="1"/>
      <p:bldP spid="11" grpId="0" animBg="1"/>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6F7B216-35EA-4391-8A1C-8BFF5696C7F0}"/>
              </a:ext>
            </a:extLst>
          </p:cNvPr>
          <p:cNvGraphicFramePr>
            <a:graphicFrameLocks noGrp="1"/>
          </p:cNvGraphicFramePr>
          <p:nvPr>
            <p:ph idx="4294967295"/>
            <p:extLst>
              <p:ext uri="{D42A27DB-BD31-4B8C-83A1-F6EECF244321}">
                <p14:modId xmlns:p14="http://schemas.microsoft.com/office/powerpoint/2010/main" val="1264502092"/>
              </p:ext>
            </p:extLst>
          </p:nvPr>
        </p:nvGraphicFramePr>
        <p:xfrm>
          <a:off x="-3108960" y="873145"/>
          <a:ext cx="12984480" cy="615909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18DCC3B-87B0-4466-84D6-D65C1A68E9A3}"/>
              </a:ext>
            </a:extLst>
          </p:cNvPr>
          <p:cNvSpPr txBox="1"/>
          <p:nvPr/>
        </p:nvSpPr>
        <p:spPr>
          <a:xfrm>
            <a:off x="6731080" y="411480"/>
            <a:ext cx="5213350" cy="1200329"/>
          </a:xfrm>
          <a:prstGeom prst="rect">
            <a:avLst/>
          </a:prstGeom>
          <a:noFill/>
        </p:spPr>
        <p:txBody>
          <a:bodyPr wrap="none" rtlCol="0">
            <a:spAutoFit/>
          </a:bodyPr>
          <a:lstStyle/>
          <a:p>
            <a:pPr algn="r"/>
            <a:r>
              <a:rPr lang="en-US" dirty="0"/>
              <a:t>Total Emotions Endorsed:  	 </a:t>
            </a:r>
            <a:r>
              <a:rPr lang="en-US" b="1" dirty="0"/>
              <a:t>1163</a:t>
            </a:r>
          </a:p>
          <a:p>
            <a:pPr algn="r"/>
            <a:r>
              <a:rPr lang="en-US" dirty="0"/>
              <a:t>Average Emotions Per Event Per Participant: 	</a:t>
            </a:r>
            <a:r>
              <a:rPr lang="en-US" b="1" dirty="0"/>
              <a:t>2.33</a:t>
            </a:r>
          </a:p>
          <a:p>
            <a:pPr algn="r"/>
            <a:endParaRPr lang="en-US" b="1" dirty="0"/>
          </a:p>
          <a:p>
            <a:pPr algn="r"/>
            <a:endParaRPr lang="en-US" dirty="0"/>
          </a:p>
        </p:txBody>
      </p:sp>
      <p:graphicFrame>
        <p:nvGraphicFramePr>
          <p:cNvPr id="6" name="Table 5">
            <a:extLst>
              <a:ext uri="{FF2B5EF4-FFF2-40B4-BE49-F238E27FC236}">
                <a16:creationId xmlns:a16="http://schemas.microsoft.com/office/drawing/2014/main" id="{214960F8-6729-48AE-B5D2-CD053F850676}"/>
              </a:ext>
            </a:extLst>
          </p:cNvPr>
          <p:cNvGraphicFramePr>
            <a:graphicFrameLocks noGrp="1"/>
          </p:cNvGraphicFramePr>
          <p:nvPr/>
        </p:nvGraphicFramePr>
        <p:xfrm>
          <a:off x="7421878" y="1638658"/>
          <a:ext cx="4522552" cy="3917228"/>
        </p:xfrm>
        <a:graphic>
          <a:graphicData uri="http://schemas.openxmlformats.org/drawingml/2006/table">
            <a:tbl>
              <a:tblPr/>
              <a:tblGrid>
                <a:gridCol w="506765">
                  <a:extLst>
                    <a:ext uri="{9D8B030D-6E8A-4147-A177-3AD203B41FA5}">
                      <a16:colId xmlns:a16="http://schemas.microsoft.com/office/drawing/2014/main" val="1643436089"/>
                    </a:ext>
                  </a:extLst>
                </a:gridCol>
                <a:gridCol w="1979937">
                  <a:extLst>
                    <a:ext uri="{9D8B030D-6E8A-4147-A177-3AD203B41FA5}">
                      <a16:colId xmlns:a16="http://schemas.microsoft.com/office/drawing/2014/main" val="3049163774"/>
                    </a:ext>
                  </a:extLst>
                </a:gridCol>
                <a:gridCol w="48400">
                  <a:extLst>
                    <a:ext uri="{9D8B030D-6E8A-4147-A177-3AD203B41FA5}">
                      <a16:colId xmlns:a16="http://schemas.microsoft.com/office/drawing/2014/main" val="3622391828"/>
                    </a:ext>
                  </a:extLst>
                </a:gridCol>
                <a:gridCol w="1987450">
                  <a:extLst>
                    <a:ext uri="{9D8B030D-6E8A-4147-A177-3AD203B41FA5}">
                      <a16:colId xmlns:a16="http://schemas.microsoft.com/office/drawing/2014/main" val="2626041130"/>
                    </a:ext>
                  </a:extLst>
                </a:gridCol>
              </a:tblGrid>
              <a:tr h="274320">
                <a:tc>
                  <a:txBody>
                    <a:bodyPr/>
                    <a:lstStyle/>
                    <a:p>
                      <a:pPr algn="l" fontAlgn="b"/>
                      <a:r>
                        <a:rPr lang="en-US" sz="1600" b="0" i="0" u="none" strike="noStrike">
                          <a:solidFill>
                            <a:srgbClr val="000000"/>
                          </a:solidFill>
                          <a:effectLst/>
                          <a:latin typeface="Calibri" panose="020F0502020204030204" pitchFamily="34" charset="0"/>
                        </a:rPr>
                        <a:t> </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2400" b="1" i="0" u="none" strike="noStrike" dirty="0">
                          <a:solidFill>
                            <a:srgbClr val="000000"/>
                          </a:solidFill>
                          <a:effectLst/>
                          <a:latin typeface="Calibri" panose="020F0502020204030204" pitchFamily="34" charset="0"/>
                        </a:rPr>
                        <a:t>Emotion</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2400" b="1" i="0" u="none" strike="noStrike" dirty="0">
                          <a:solidFill>
                            <a:srgbClr val="000000"/>
                          </a:solidFill>
                          <a:effectLst/>
                          <a:latin typeface="Calibri" panose="020F0502020204030204" pitchFamily="34" charset="0"/>
                        </a:rPr>
                        <a:t> </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2400" b="1" i="0" u="none" strike="noStrike" dirty="0">
                          <a:solidFill>
                            <a:srgbClr val="000000"/>
                          </a:solidFill>
                          <a:effectLst/>
                          <a:latin typeface="Calibri" panose="020F0502020204030204" pitchFamily="34" charset="0"/>
                        </a:rPr>
                        <a:t>Percentage</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618417"/>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Amused / Interested</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dirty="0">
                          <a:solidFill>
                            <a:srgbClr val="000000"/>
                          </a:solidFill>
                          <a:effectLst/>
                          <a:latin typeface="Calibri" panose="020F0502020204030204" pitchFamily="34" charset="0"/>
                        </a:rPr>
                        <a:t>:</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19.60%</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79803683"/>
                  </a:ext>
                </a:extLst>
              </a:tr>
              <a:tr h="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Alert / Attentive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15.65%</a:t>
                      </a:r>
                    </a:p>
                  </a:txBody>
                  <a:tcPr marL="7894" marR="7894" marT="7894" marB="0" anchor="b">
                    <a:lnL>
                      <a:noFill/>
                    </a:lnL>
                    <a:lnR>
                      <a:noFill/>
                    </a:lnR>
                    <a:lnT>
                      <a:noFill/>
                    </a:lnT>
                    <a:lnB>
                      <a:noFill/>
                    </a:lnB>
                  </a:tcPr>
                </a:tc>
                <a:extLst>
                  <a:ext uri="{0D108BD9-81ED-4DB2-BD59-A6C34878D82A}">
                    <a16:rowId xmlns:a16="http://schemas.microsoft.com/office/drawing/2014/main" val="1299858109"/>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Tense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10.23%</a:t>
                      </a:r>
                    </a:p>
                  </a:txBody>
                  <a:tcPr marL="7894" marR="7894" marT="7894" marB="0" anchor="b">
                    <a:lnL>
                      <a:noFill/>
                    </a:lnL>
                    <a:lnR>
                      <a:noFill/>
                    </a:lnR>
                    <a:lnT>
                      <a:noFill/>
                    </a:lnT>
                    <a:lnB>
                      <a:noFill/>
                    </a:lnB>
                  </a:tcPr>
                </a:tc>
                <a:extLst>
                  <a:ext uri="{0D108BD9-81ED-4DB2-BD59-A6C34878D82A}">
                    <a16:rowId xmlns:a16="http://schemas.microsoft.com/office/drawing/2014/main" val="1543490086"/>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Fearful / Afraid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9.80%</a:t>
                      </a:r>
                    </a:p>
                  </a:txBody>
                  <a:tcPr marL="7894" marR="7894" marT="7894" marB="0" anchor="b">
                    <a:lnL>
                      <a:noFill/>
                    </a:lnL>
                    <a:lnR>
                      <a:noFill/>
                    </a:lnR>
                    <a:lnT>
                      <a:noFill/>
                    </a:lnT>
                    <a:lnB>
                      <a:noFill/>
                    </a:lnB>
                  </a:tcPr>
                </a:tc>
                <a:extLst>
                  <a:ext uri="{0D108BD9-81ED-4DB2-BD59-A6C34878D82A}">
                    <a16:rowId xmlns:a16="http://schemas.microsoft.com/office/drawing/2014/main" val="452144043"/>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Excited / Enthused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9.72%</a:t>
                      </a:r>
                    </a:p>
                  </a:txBody>
                  <a:tcPr marL="7894" marR="7894" marT="7894" marB="0" anchor="b">
                    <a:lnL>
                      <a:noFill/>
                    </a:lnL>
                    <a:lnR>
                      <a:noFill/>
                    </a:lnR>
                    <a:lnT>
                      <a:noFill/>
                    </a:lnT>
                    <a:lnB>
                      <a:noFill/>
                    </a:lnB>
                  </a:tcPr>
                </a:tc>
                <a:extLst>
                  <a:ext uri="{0D108BD9-81ED-4DB2-BD59-A6C34878D82A}">
                    <a16:rowId xmlns:a16="http://schemas.microsoft.com/office/drawing/2014/main" val="176891280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Nervous / Jittery</a:t>
                      </a:r>
                    </a:p>
                  </a:txBody>
                  <a:tcPr marL="7894" marR="7894" marT="7894"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9.46%</a:t>
                      </a:r>
                    </a:p>
                  </a:txBody>
                  <a:tcPr marL="7894" marR="7894" marT="7894" marB="0" anchor="b">
                    <a:lnL>
                      <a:noFill/>
                    </a:lnL>
                    <a:lnR>
                      <a:noFill/>
                    </a:lnR>
                    <a:lnT>
                      <a:noFill/>
                    </a:lnT>
                    <a:lnB>
                      <a:noFill/>
                    </a:lnB>
                  </a:tcPr>
                </a:tc>
                <a:extLst>
                  <a:ext uri="{0D108BD9-81ED-4DB2-BD59-A6C34878D82A}">
                    <a16:rowId xmlns:a16="http://schemas.microsoft.com/office/drawing/2014/main" val="54500756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Shocked / Surprised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9.20%</a:t>
                      </a:r>
                    </a:p>
                  </a:txBody>
                  <a:tcPr marL="7894" marR="7894" marT="7894" marB="0" anchor="b">
                    <a:lnL>
                      <a:noFill/>
                    </a:lnL>
                    <a:lnR>
                      <a:noFill/>
                    </a:lnR>
                    <a:lnT>
                      <a:noFill/>
                    </a:lnT>
                    <a:lnB>
                      <a:noFill/>
                    </a:lnB>
                  </a:tcPr>
                </a:tc>
                <a:extLst>
                  <a:ext uri="{0D108BD9-81ED-4DB2-BD59-A6C34878D82A}">
                    <a16:rowId xmlns:a16="http://schemas.microsoft.com/office/drawing/2014/main" val="3601838891"/>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Irritable / Annoyed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4.30%</a:t>
                      </a:r>
                    </a:p>
                  </a:txBody>
                  <a:tcPr marL="7894" marR="7894" marT="7894" marB="0" anchor="b">
                    <a:lnL>
                      <a:noFill/>
                    </a:lnL>
                    <a:lnR>
                      <a:noFill/>
                    </a:lnR>
                    <a:lnT>
                      <a:noFill/>
                    </a:lnT>
                    <a:lnB>
                      <a:noFill/>
                    </a:lnB>
                  </a:tcPr>
                </a:tc>
                <a:extLst>
                  <a:ext uri="{0D108BD9-81ED-4DB2-BD59-A6C34878D82A}">
                    <a16:rowId xmlns:a16="http://schemas.microsoft.com/office/drawing/2014/main" val="3176909498"/>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Panicked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3.70%</a:t>
                      </a:r>
                    </a:p>
                  </a:txBody>
                  <a:tcPr marL="7894" marR="7894" marT="7894" marB="0" anchor="b">
                    <a:lnL>
                      <a:noFill/>
                    </a:lnL>
                    <a:lnR>
                      <a:noFill/>
                    </a:lnR>
                    <a:lnT>
                      <a:noFill/>
                    </a:lnT>
                    <a:lnB>
                      <a:noFill/>
                    </a:lnB>
                  </a:tcPr>
                </a:tc>
                <a:extLst>
                  <a:ext uri="{0D108BD9-81ED-4DB2-BD59-A6C34878D82A}">
                    <a16:rowId xmlns:a16="http://schemas.microsoft.com/office/drawing/2014/main" val="2760417024"/>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Overwhelmed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3.35%</a:t>
                      </a:r>
                    </a:p>
                  </a:txBody>
                  <a:tcPr marL="7894" marR="7894" marT="7894" marB="0" anchor="b">
                    <a:lnL>
                      <a:noFill/>
                    </a:lnL>
                    <a:lnR>
                      <a:noFill/>
                    </a:lnR>
                    <a:lnT>
                      <a:noFill/>
                    </a:lnT>
                    <a:lnB>
                      <a:noFill/>
                    </a:lnB>
                  </a:tcPr>
                </a:tc>
                <a:extLst>
                  <a:ext uri="{0D108BD9-81ED-4DB2-BD59-A6C34878D82A}">
                    <a16:rowId xmlns:a16="http://schemas.microsoft.com/office/drawing/2014/main" val="599273757"/>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Upset / Distressed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2.41%</a:t>
                      </a:r>
                    </a:p>
                  </a:txBody>
                  <a:tcPr marL="7894" marR="7894" marT="7894" marB="0" anchor="b">
                    <a:lnL>
                      <a:noFill/>
                    </a:lnL>
                    <a:lnR>
                      <a:noFill/>
                    </a:lnR>
                    <a:lnT>
                      <a:noFill/>
                    </a:lnT>
                    <a:lnB>
                      <a:noFill/>
                    </a:lnB>
                  </a:tcPr>
                </a:tc>
                <a:extLst>
                  <a:ext uri="{0D108BD9-81ED-4DB2-BD59-A6C34878D82A}">
                    <a16:rowId xmlns:a16="http://schemas.microsoft.com/office/drawing/2014/main" val="3416955294"/>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Disgusted/ Grossed Out</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2.06%</a:t>
                      </a:r>
                    </a:p>
                  </a:txBody>
                  <a:tcPr marL="7894" marR="7894" marT="7894" marB="0" anchor="b">
                    <a:lnL>
                      <a:noFill/>
                    </a:lnL>
                    <a:lnR>
                      <a:noFill/>
                    </a:lnR>
                    <a:lnT>
                      <a:noFill/>
                    </a:lnT>
                    <a:lnB>
                      <a:noFill/>
                    </a:lnB>
                  </a:tcPr>
                </a:tc>
                <a:extLst>
                  <a:ext uri="{0D108BD9-81ED-4DB2-BD59-A6C34878D82A}">
                    <a16:rowId xmlns:a16="http://schemas.microsoft.com/office/drawing/2014/main" val="301965161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Hostile / Aggressive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0.52%</a:t>
                      </a:r>
                    </a:p>
                  </a:txBody>
                  <a:tcPr marL="7894" marR="7894" marT="7894" marB="0" anchor="b">
                    <a:lnL>
                      <a:noFill/>
                    </a:lnL>
                    <a:lnR>
                      <a:noFill/>
                    </a:lnR>
                    <a:lnT>
                      <a:noFill/>
                    </a:lnT>
                    <a:lnB>
                      <a:noFill/>
                    </a:lnB>
                  </a:tcPr>
                </a:tc>
                <a:extLst>
                  <a:ext uri="{0D108BD9-81ED-4DB2-BD59-A6C34878D82A}">
                    <a16:rowId xmlns:a16="http://schemas.microsoft.com/office/drawing/2014/main" val="1067111690"/>
                  </a:ext>
                </a:extLst>
              </a:tr>
            </a:tbl>
          </a:graphicData>
        </a:graphic>
      </p:graphicFrame>
      <p:sp>
        <p:nvSpPr>
          <p:cNvPr id="7" name="TextBox 6">
            <a:extLst>
              <a:ext uri="{FF2B5EF4-FFF2-40B4-BE49-F238E27FC236}">
                <a16:creationId xmlns:a16="http://schemas.microsoft.com/office/drawing/2014/main" id="{ABC5E0E2-EDF8-4F31-AD5C-D232B16BAD84}"/>
              </a:ext>
            </a:extLst>
          </p:cNvPr>
          <p:cNvSpPr txBox="1"/>
          <p:nvPr/>
        </p:nvSpPr>
        <p:spPr>
          <a:xfrm>
            <a:off x="228598" y="192786"/>
            <a:ext cx="7193280" cy="461665"/>
          </a:xfrm>
          <a:prstGeom prst="rect">
            <a:avLst/>
          </a:prstGeom>
          <a:noFill/>
        </p:spPr>
        <p:txBody>
          <a:bodyPr wrap="square" rtlCol="0">
            <a:spAutoFit/>
          </a:bodyPr>
          <a:lstStyle/>
          <a:p>
            <a:r>
              <a:rPr lang="en-US" sz="2400" b="1" dirty="0"/>
              <a:t>Frequency of Emotion Categories Throughout Exposure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C654D01-2011-4E60-93E4-47C5FCA69969}"/>
                  </a:ext>
                </a:extLst>
              </p14:cNvPr>
              <p14:cNvContentPartPr/>
              <p14:nvPr/>
            </p14:nvContentPartPr>
            <p14:xfrm>
              <a:off x="3291480" y="1279560"/>
              <a:ext cx="360" cy="360"/>
            </p14:xfrm>
          </p:contentPart>
        </mc:Choice>
        <mc:Fallback xmlns="">
          <p:pic>
            <p:nvPicPr>
              <p:cNvPr id="8" name="Ink 7">
                <a:extLst>
                  <a:ext uri="{FF2B5EF4-FFF2-40B4-BE49-F238E27FC236}">
                    <a16:creationId xmlns:a16="http://schemas.microsoft.com/office/drawing/2014/main" id="{CC654D01-2011-4E60-93E4-47C5FCA69969}"/>
                  </a:ext>
                </a:extLst>
              </p:cNvPr>
              <p:cNvPicPr/>
              <p:nvPr/>
            </p:nvPicPr>
            <p:blipFill>
              <a:blip r:embed="rId5"/>
              <a:stretch>
                <a:fillRect/>
              </a:stretch>
            </p:blipFill>
            <p:spPr>
              <a:xfrm>
                <a:off x="3287160" y="1275240"/>
                <a:ext cx="9000" cy="9000"/>
              </a:xfrm>
              <a:prstGeom prst="rect">
                <a:avLst/>
              </a:prstGeom>
            </p:spPr>
          </p:pic>
        </mc:Fallback>
      </mc:AlternateContent>
      <p:cxnSp>
        <p:nvCxnSpPr>
          <p:cNvPr id="10" name="Straight Arrow Connector 9">
            <a:extLst>
              <a:ext uri="{FF2B5EF4-FFF2-40B4-BE49-F238E27FC236}">
                <a16:creationId xmlns:a16="http://schemas.microsoft.com/office/drawing/2014/main" id="{20584934-010A-493A-87C6-CDFA142050DB}"/>
              </a:ext>
            </a:extLst>
          </p:cNvPr>
          <p:cNvCxnSpPr>
            <a:cxnSpLocks/>
          </p:cNvCxnSpPr>
          <p:nvPr/>
        </p:nvCxnSpPr>
        <p:spPr>
          <a:xfrm flipH="1">
            <a:off x="3208020" y="1112520"/>
            <a:ext cx="998220" cy="167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Slide Number Placeholder 12">
            <a:extLst>
              <a:ext uri="{FF2B5EF4-FFF2-40B4-BE49-F238E27FC236}">
                <a16:creationId xmlns:a16="http://schemas.microsoft.com/office/drawing/2014/main" id="{C6B73B45-3E65-4149-9616-13F7DA3BF538}"/>
              </a:ext>
            </a:extLst>
          </p:cNvPr>
          <p:cNvSpPr>
            <a:spLocks noGrp="1"/>
          </p:cNvSpPr>
          <p:nvPr>
            <p:ph type="sldNum" sz="quarter" idx="12"/>
          </p:nvPr>
        </p:nvSpPr>
        <p:spPr/>
        <p:txBody>
          <a:bodyPr/>
          <a:lstStyle/>
          <a:p>
            <a:fld id="{58782805-61A3-4A9B-8D39-1A61657B2E27}" type="slidenum">
              <a:rPr lang="en-US" smtClean="0"/>
              <a:t>30</a:t>
            </a:fld>
            <a:endParaRPr lang="en-US"/>
          </a:p>
        </p:txBody>
      </p:sp>
      <p:sp>
        <p:nvSpPr>
          <p:cNvPr id="9" name="Arrow: Right 8">
            <a:extLst>
              <a:ext uri="{FF2B5EF4-FFF2-40B4-BE49-F238E27FC236}">
                <a16:creationId xmlns:a16="http://schemas.microsoft.com/office/drawing/2014/main" id="{4B2D92DD-FC2D-4A85-B51D-E959569C9C90}"/>
              </a:ext>
            </a:extLst>
          </p:cNvPr>
          <p:cNvSpPr/>
          <p:nvPr/>
        </p:nvSpPr>
        <p:spPr>
          <a:xfrm>
            <a:off x="7759668" y="2875140"/>
            <a:ext cx="363254" cy="23799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35685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6F7B216-35EA-4391-8A1C-8BFF5696C7F0}"/>
              </a:ext>
            </a:extLst>
          </p:cNvPr>
          <p:cNvGraphicFramePr>
            <a:graphicFrameLocks noGrp="1"/>
          </p:cNvGraphicFramePr>
          <p:nvPr>
            <p:ph idx="4294967295"/>
            <p:extLst>
              <p:ext uri="{D42A27DB-BD31-4B8C-83A1-F6EECF244321}">
                <p14:modId xmlns:p14="http://schemas.microsoft.com/office/powerpoint/2010/main" val="2873479954"/>
              </p:ext>
            </p:extLst>
          </p:nvPr>
        </p:nvGraphicFramePr>
        <p:xfrm>
          <a:off x="-3108960" y="873145"/>
          <a:ext cx="12984480" cy="615909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18DCC3B-87B0-4466-84D6-D65C1A68E9A3}"/>
              </a:ext>
            </a:extLst>
          </p:cNvPr>
          <p:cNvSpPr txBox="1"/>
          <p:nvPr/>
        </p:nvSpPr>
        <p:spPr>
          <a:xfrm>
            <a:off x="6731080" y="411480"/>
            <a:ext cx="5213350" cy="1200329"/>
          </a:xfrm>
          <a:prstGeom prst="rect">
            <a:avLst/>
          </a:prstGeom>
          <a:noFill/>
        </p:spPr>
        <p:txBody>
          <a:bodyPr wrap="none" rtlCol="0">
            <a:spAutoFit/>
          </a:bodyPr>
          <a:lstStyle/>
          <a:p>
            <a:pPr algn="r"/>
            <a:r>
              <a:rPr lang="en-US" dirty="0"/>
              <a:t>Total Emotions Endorsed:  	 </a:t>
            </a:r>
            <a:r>
              <a:rPr lang="en-US" b="1" dirty="0"/>
              <a:t>1163</a:t>
            </a:r>
          </a:p>
          <a:p>
            <a:pPr algn="r"/>
            <a:r>
              <a:rPr lang="en-US" dirty="0"/>
              <a:t>Average Emotions Per Event Per Participant: 	</a:t>
            </a:r>
            <a:r>
              <a:rPr lang="en-US" b="1" dirty="0"/>
              <a:t>2.33</a:t>
            </a:r>
          </a:p>
          <a:p>
            <a:pPr algn="r"/>
            <a:endParaRPr lang="en-US" b="1" dirty="0"/>
          </a:p>
          <a:p>
            <a:pPr algn="r"/>
            <a:endParaRPr lang="en-US" dirty="0"/>
          </a:p>
        </p:txBody>
      </p:sp>
      <p:graphicFrame>
        <p:nvGraphicFramePr>
          <p:cNvPr id="6" name="Table 5">
            <a:extLst>
              <a:ext uri="{FF2B5EF4-FFF2-40B4-BE49-F238E27FC236}">
                <a16:creationId xmlns:a16="http://schemas.microsoft.com/office/drawing/2014/main" id="{214960F8-6729-48AE-B5D2-CD053F850676}"/>
              </a:ext>
            </a:extLst>
          </p:cNvPr>
          <p:cNvGraphicFramePr>
            <a:graphicFrameLocks noGrp="1"/>
          </p:cNvGraphicFramePr>
          <p:nvPr/>
        </p:nvGraphicFramePr>
        <p:xfrm>
          <a:off x="7421878" y="1638658"/>
          <a:ext cx="4522552" cy="3917228"/>
        </p:xfrm>
        <a:graphic>
          <a:graphicData uri="http://schemas.openxmlformats.org/drawingml/2006/table">
            <a:tbl>
              <a:tblPr/>
              <a:tblGrid>
                <a:gridCol w="506765">
                  <a:extLst>
                    <a:ext uri="{9D8B030D-6E8A-4147-A177-3AD203B41FA5}">
                      <a16:colId xmlns:a16="http://schemas.microsoft.com/office/drawing/2014/main" val="1643436089"/>
                    </a:ext>
                  </a:extLst>
                </a:gridCol>
                <a:gridCol w="1979937">
                  <a:extLst>
                    <a:ext uri="{9D8B030D-6E8A-4147-A177-3AD203B41FA5}">
                      <a16:colId xmlns:a16="http://schemas.microsoft.com/office/drawing/2014/main" val="3049163774"/>
                    </a:ext>
                  </a:extLst>
                </a:gridCol>
                <a:gridCol w="48400">
                  <a:extLst>
                    <a:ext uri="{9D8B030D-6E8A-4147-A177-3AD203B41FA5}">
                      <a16:colId xmlns:a16="http://schemas.microsoft.com/office/drawing/2014/main" val="3622391828"/>
                    </a:ext>
                  </a:extLst>
                </a:gridCol>
                <a:gridCol w="1987450">
                  <a:extLst>
                    <a:ext uri="{9D8B030D-6E8A-4147-A177-3AD203B41FA5}">
                      <a16:colId xmlns:a16="http://schemas.microsoft.com/office/drawing/2014/main" val="2626041130"/>
                    </a:ext>
                  </a:extLst>
                </a:gridCol>
              </a:tblGrid>
              <a:tr h="274320">
                <a:tc>
                  <a:txBody>
                    <a:bodyPr/>
                    <a:lstStyle/>
                    <a:p>
                      <a:pPr algn="l" fontAlgn="b"/>
                      <a:r>
                        <a:rPr lang="en-US" sz="1600" b="0" i="0" u="none" strike="noStrike">
                          <a:solidFill>
                            <a:srgbClr val="000000"/>
                          </a:solidFill>
                          <a:effectLst/>
                          <a:latin typeface="Calibri" panose="020F0502020204030204" pitchFamily="34" charset="0"/>
                        </a:rPr>
                        <a:t> </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2400" b="1" i="0" u="none" strike="noStrike" dirty="0">
                          <a:solidFill>
                            <a:srgbClr val="000000"/>
                          </a:solidFill>
                          <a:effectLst/>
                          <a:latin typeface="Calibri" panose="020F0502020204030204" pitchFamily="34" charset="0"/>
                        </a:rPr>
                        <a:t>Emotion</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2400" b="1" i="0" u="none" strike="noStrike" dirty="0">
                          <a:solidFill>
                            <a:srgbClr val="000000"/>
                          </a:solidFill>
                          <a:effectLst/>
                          <a:latin typeface="Calibri" panose="020F0502020204030204" pitchFamily="34" charset="0"/>
                        </a:rPr>
                        <a:t> </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2400" b="1" i="0" u="none" strike="noStrike" dirty="0">
                          <a:solidFill>
                            <a:srgbClr val="000000"/>
                          </a:solidFill>
                          <a:effectLst/>
                          <a:latin typeface="Calibri" panose="020F0502020204030204" pitchFamily="34" charset="0"/>
                        </a:rPr>
                        <a:t>Percentage</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618417"/>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Amused / Interested</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dirty="0">
                          <a:solidFill>
                            <a:srgbClr val="000000"/>
                          </a:solidFill>
                          <a:effectLst/>
                          <a:latin typeface="Calibri" panose="020F0502020204030204" pitchFamily="34" charset="0"/>
                        </a:rPr>
                        <a:t>:</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19.60%</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79803683"/>
                  </a:ext>
                </a:extLst>
              </a:tr>
              <a:tr h="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Alert / Attentive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15.65%</a:t>
                      </a:r>
                    </a:p>
                  </a:txBody>
                  <a:tcPr marL="7894" marR="7894" marT="7894" marB="0" anchor="b">
                    <a:lnL>
                      <a:noFill/>
                    </a:lnL>
                    <a:lnR>
                      <a:noFill/>
                    </a:lnR>
                    <a:lnT>
                      <a:noFill/>
                    </a:lnT>
                    <a:lnB>
                      <a:noFill/>
                    </a:lnB>
                  </a:tcPr>
                </a:tc>
                <a:extLst>
                  <a:ext uri="{0D108BD9-81ED-4DB2-BD59-A6C34878D82A}">
                    <a16:rowId xmlns:a16="http://schemas.microsoft.com/office/drawing/2014/main" val="1299858109"/>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Tense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10.23%</a:t>
                      </a:r>
                    </a:p>
                  </a:txBody>
                  <a:tcPr marL="7894" marR="7894" marT="7894" marB="0" anchor="b">
                    <a:lnL>
                      <a:noFill/>
                    </a:lnL>
                    <a:lnR>
                      <a:noFill/>
                    </a:lnR>
                    <a:lnT>
                      <a:noFill/>
                    </a:lnT>
                    <a:lnB>
                      <a:noFill/>
                    </a:lnB>
                  </a:tcPr>
                </a:tc>
                <a:extLst>
                  <a:ext uri="{0D108BD9-81ED-4DB2-BD59-A6C34878D82A}">
                    <a16:rowId xmlns:a16="http://schemas.microsoft.com/office/drawing/2014/main" val="1543490086"/>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Fearful / Afraid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9.80%</a:t>
                      </a:r>
                    </a:p>
                  </a:txBody>
                  <a:tcPr marL="7894" marR="7894" marT="7894" marB="0" anchor="b">
                    <a:lnL>
                      <a:noFill/>
                    </a:lnL>
                    <a:lnR>
                      <a:noFill/>
                    </a:lnR>
                    <a:lnT>
                      <a:noFill/>
                    </a:lnT>
                    <a:lnB>
                      <a:noFill/>
                    </a:lnB>
                  </a:tcPr>
                </a:tc>
                <a:extLst>
                  <a:ext uri="{0D108BD9-81ED-4DB2-BD59-A6C34878D82A}">
                    <a16:rowId xmlns:a16="http://schemas.microsoft.com/office/drawing/2014/main" val="452144043"/>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Excited / Enthused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9.72%</a:t>
                      </a:r>
                    </a:p>
                  </a:txBody>
                  <a:tcPr marL="7894" marR="7894" marT="7894" marB="0" anchor="b">
                    <a:lnL>
                      <a:noFill/>
                    </a:lnL>
                    <a:lnR>
                      <a:noFill/>
                    </a:lnR>
                    <a:lnT>
                      <a:noFill/>
                    </a:lnT>
                    <a:lnB>
                      <a:noFill/>
                    </a:lnB>
                  </a:tcPr>
                </a:tc>
                <a:extLst>
                  <a:ext uri="{0D108BD9-81ED-4DB2-BD59-A6C34878D82A}">
                    <a16:rowId xmlns:a16="http://schemas.microsoft.com/office/drawing/2014/main" val="176891280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Nervous / Jittery</a:t>
                      </a:r>
                    </a:p>
                  </a:txBody>
                  <a:tcPr marL="7894" marR="7894" marT="7894"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9.46%</a:t>
                      </a:r>
                    </a:p>
                  </a:txBody>
                  <a:tcPr marL="7894" marR="7894" marT="7894" marB="0" anchor="b">
                    <a:lnL>
                      <a:noFill/>
                    </a:lnL>
                    <a:lnR>
                      <a:noFill/>
                    </a:lnR>
                    <a:lnT>
                      <a:noFill/>
                    </a:lnT>
                    <a:lnB>
                      <a:noFill/>
                    </a:lnB>
                  </a:tcPr>
                </a:tc>
                <a:extLst>
                  <a:ext uri="{0D108BD9-81ED-4DB2-BD59-A6C34878D82A}">
                    <a16:rowId xmlns:a16="http://schemas.microsoft.com/office/drawing/2014/main" val="54500756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Shocked / Surprised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9.20%</a:t>
                      </a:r>
                    </a:p>
                  </a:txBody>
                  <a:tcPr marL="7894" marR="7894" marT="7894" marB="0" anchor="b">
                    <a:lnL>
                      <a:noFill/>
                    </a:lnL>
                    <a:lnR>
                      <a:noFill/>
                    </a:lnR>
                    <a:lnT>
                      <a:noFill/>
                    </a:lnT>
                    <a:lnB>
                      <a:noFill/>
                    </a:lnB>
                  </a:tcPr>
                </a:tc>
                <a:extLst>
                  <a:ext uri="{0D108BD9-81ED-4DB2-BD59-A6C34878D82A}">
                    <a16:rowId xmlns:a16="http://schemas.microsoft.com/office/drawing/2014/main" val="3601838891"/>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Irritable / Annoyed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4.30%</a:t>
                      </a:r>
                    </a:p>
                  </a:txBody>
                  <a:tcPr marL="7894" marR="7894" marT="7894" marB="0" anchor="b">
                    <a:lnL>
                      <a:noFill/>
                    </a:lnL>
                    <a:lnR>
                      <a:noFill/>
                    </a:lnR>
                    <a:lnT>
                      <a:noFill/>
                    </a:lnT>
                    <a:lnB>
                      <a:noFill/>
                    </a:lnB>
                  </a:tcPr>
                </a:tc>
                <a:extLst>
                  <a:ext uri="{0D108BD9-81ED-4DB2-BD59-A6C34878D82A}">
                    <a16:rowId xmlns:a16="http://schemas.microsoft.com/office/drawing/2014/main" val="3176909498"/>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Panicked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3.70%</a:t>
                      </a:r>
                    </a:p>
                  </a:txBody>
                  <a:tcPr marL="7894" marR="7894" marT="7894" marB="0" anchor="b">
                    <a:lnL>
                      <a:noFill/>
                    </a:lnL>
                    <a:lnR>
                      <a:noFill/>
                    </a:lnR>
                    <a:lnT>
                      <a:noFill/>
                    </a:lnT>
                    <a:lnB>
                      <a:noFill/>
                    </a:lnB>
                  </a:tcPr>
                </a:tc>
                <a:extLst>
                  <a:ext uri="{0D108BD9-81ED-4DB2-BD59-A6C34878D82A}">
                    <a16:rowId xmlns:a16="http://schemas.microsoft.com/office/drawing/2014/main" val="2760417024"/>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Overwhelmed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3.35%</a:t>
                      </a:r>
                    </a:p>
                  </a:txBody>
                  <a:tcPr marL="7894" marR="7894" marT="7894" marB="0" anchor="b">
                    <a:lnL>
                      <a:noFill/>
                    </a:lnL>
                    <a:lnR>
                      <a:noFill/>
                    </a:lnR>
                    <a:lnT>
                      <a:noFill/>
                    </a:lnT>
                    <a:lnB>
                      <a:noFill/>
                    </a:lnB>
                  </a:tcPr>
                </a:tc>
                <a:extLst>
                  <a:ext uri="{0D108BD9-81ED-4DB2-BD59-A6C34878D82A}">
                    <a16:rowId xmlns:a16="http://schemas.microsoft.com/office/drawing/2014/main" val="599273757"/>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Upset / Distressed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2.41%</a:t>
                      </a:r>
                    </a:p>
                  </a:txBody>
                  <a:tcPr marL="7894" marR="7894" marT="7894" marB="0" anchor="b">
                    <a:lnL>
                      <a:noFill/>
                    </a:lnL>
                    <a:lnR>
                      <a:noFill/>
                    </a:lnR>
                    <a:lnT>
                      <a:noFill/>
                    </a:lnT>
                    <a:lnB>
                      <a:noFill/>
                    </a:lnB>
                  </a:tcPr>
                </a:tc>
                <a:extLst>
                  <a:ext uri="{0D108BD9-81ED-4DB2-BD59-A6C34878D82A}">
                    <a16:rowId xmlns:a16="http://schemas.microsoft.com/office/drawing/2014/main" val="3416955294"/>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Disgusted/ Grossed Out</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2.06%</a:t>
                      </a:r>
                    </a:p>
                  </a:txBody>
                  <a:tcPr marL="7894" marR="7894" marT="7894" marB="0" anchor="b">
                    <a:lnL>
                      <a:noFill/>
                    </a:lnL>
                    <a:lnR>
                      <a:noFill/>
                    </a:lnR>
                    <a:lnT>
                      <a:noFill/>
                    </a:lnT>
                    <a:lnB>
                      <a:noFill/>
                    </a:lnB>
                  </a:tcPr>
                </a:tc>
                <a:extLst>
                  <a:ext uri="{0D108BD9-81ED-4DB2-BD59-A6C34878D82A}">
                    <a16:rowId xmlns:a16="http://schemas.microsoft.com/office/drawing/2014/main" val="301965161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Hostile / Aggressive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0.52%</a:t>
                      </a:r>
                    </a:p>
                  </a:txBody>
                  <a:tcPr marL="7894" marR="7894" marT="7894" marB="0" anchor="b">
                    <a:lnL>
                      <a:noFill/>
                    </a:lnL>
                    <a:lnR>
                      <a:noFill/>
                    </a:lnR>
                    <a:lnT>
                      <a:noFill/>
                    </a:lnT>
                    <a:lnB>
                      <a:noFill/>
                    </a:lnB>
                  </a:tcPr>
                </a:tc>
                <a:extLst>
                  <a:ext uri="{0D108BD9-81ED-4DB2-BD59-A6C34878D82A}">
                    <a16:rowId xmlns:a16="http://schemas.microsoft.com/office/drawing/2014/main" val="1067111690"/>
                  </a:ext>
                </a:extLst>
              </a:tr>
            </a:tbl>
          </a:graphicData>
        </a:graphic>
      </p:graphicFrame>
      <p:sp>
        <p:nvSpPr>
          <p:cNvPr id="7" name="TextBox 6">
            <a:extLst>
              <a:ext uri="{FF2B5EF4-FFF2-40B4-BE49-F238E27FC236}">
                <a16:creationId xmlns:a16="http://schemas.microsoft.com/office/drawing/2014/main" id="{ABC5E0E2-EDF8-4F31-AD5C-D232B16BAD84}"/>
              </a:ext>
            </a:extLst>
          </p:cNvPr>
          <p:cNvSpPr txBox="1"/>
          <p:nvPr/>
        </p:nvSpPr>
        <p:spPr>
          <a:xfrm>
            <a:off x="228598" y="192786"/>
            <a:ext cx="7193280" cy="461665"/>
          </a:xfrm>
          <a:prstGeom prst="rect">
            <a:avLst/>
          </a:prstGeom>
          <a:noFill/>
        </p:spPr>
        <p:txBody>
          <a:bodyPr wrap="square" rtlCol="0">
            <a:spAutoFit/>
          </a:bodyPr>
          <a:lstStyle/>
          <a:p>
            <a:r>
              <a:rPr lang="en-US" sz="2400" b="1" dirty="0"/>
              <a:t>Frequency of Emotion Categories Throughout Exposure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C654D01-2011-4E60-93E4-47C5FCA69969}"/>
                  </a:ext>
                </a:extLst>
              </p14:cNvPr>
              <p14:cNvContentPartPr/>
              <p14:nvPr/>
            </p14:nvContentPartPr>
            <p14:xfrm>
              <a:off x="3291480" y="1279560"/>
              <a:ext cx="360" cy="360"/>
            </p14:xfrm>
          </p:contentPart>
        </mc:Choice>
        <mc:Fallback xmlns="">
          <p:pic>
            <p:nvPicPr>
              <p:cNvPr id="8" name="Ink 7">
                <a:extLst>
                  <a:ext uri="{FF2B5EF4-FFF2-40B4-BE49-F238E27FC236}">
                    <a16:creationId xmlns:a16="http://schemas.microsoft.com/office/drawing/2014/main" id="{CC654D01-2011-4E60-93E4-47C5FCA69969}"/>
                  </a:ext>
                </a:extLst>
              </p:cNvPr>
              <p:cNvPicPr/>
              <p:nvPr/>
            </p:nvPicPr>
            <p:blipFill>
              <a:blip r:embed="rId5"/>
              <a:stretch>
                <a:fillRect/>
              </a:stretch>
            </p:blipFill>
            <p:spPr>
              <a:xfrm>
                <a:off x="3287160" y="1275240"/>
                <a:ext cx="9000" cy="9000"/>
              </a:xfrm>
              <a:prstGeom prst="rect">
                <a:avLst/>
              </a:prstGeom>
            </p:spPr>
          </p:pic>
        </mc:Fallback>
      </mc:AlternateContent>
      <p:cxnSp>
        <p:nvCxnSpPr>
          <p:cNvPr id="10" name="Straight Arrow Connector 9">
            <a:extLst>
              <a:ext uri="{FF2B5EF4-FFF2-40B4-BE49-F238E27FC236}">
                <a16:creationId xmlns:a16="http://schemas.microsoft.com/office/drawing/2014/main" id="{20584934-010A-493A-87C6-CDFA142050DB}"/>
              </a:ext>
            </a:extLst>
          </p:cNvPr>
          <p:cNvCxnSpPr>
            <a:cxnSpLocks/>
          </p:cNvCxnSpPr>
          <p:nvPr/>
        </p:nvCxnSpPr>
        <p:spPr>
          <a:xfrm flipH="1">
            <a:off x="3208020" y="1112520"/>
            <a:ext cx="998220" cy="167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Slide Number Placeholder 12">
            <a:extLst>
              <a:ext uri="{FF2B5EF4-FFF2-40B4-BE49-F238E27FC236}">
                <a16:creationId xmlns:a16="http://schemas.microsoft.com/office/drawing/2014/main" id="{C6B73B45-3E65-4149-9616-13F7DA3BF538}"/>
              </a:ext>
            </a:extLst>
          </p:cNvPr>
          <p:cNvSpPr>
            <a:spLocks noGrp="1"/>
          </p:cNvSpPr>
          <p:nvPr>
            <p:ph type="sldNum" sz="quarter" idx="12"/>
          </p:nvPr>
        </p:nvSpPr>
        <p:spPr/>
        <p:txBody>
          <a:bodyPr/>
          <a:lstStyle/>
          <a:p>
            <a:fld id="{58782805-61A3-4A9B-8D39-1A61657B2E27}" type="slidenum">
              <a:rPr lang="en-US" smtClean="0"/>
              <a:t>31</a:t>
            </a:fld>
            <a:endParaRPr lang="en-US"/>
          </a:p>
        </p:txBody>
      </p:sp>
      <p:sp>
        <p:nvSpPr>
          <p:cNvPr id="9" name="Arrow: Right 8">
            <a:extLst>
              <a:ext uri="{FF2B5EF4-FFF2-40B4-BE49-F238E27FC236}">
                <a16:creationId xmlns:a16="http://schemas.microsoft.com/office/drawing/2014/main" id="{E6FB8304-3F01-4683-8080-915B35BD5F53}"/>
              </a:ext>
            </a:extLst>
          </p:cNvPr>
          <p:cNvSpPr/>
          <p:nvPr/>
        </p:nvSpPr>
        <p:spPr>
          <a:xfrm>
            <a:off x="7747142" y="4490997"/>
            <a:ext cx="363254" cy="23799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17666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6F7B216-35EA-4391-8A1C-8BFF5696C7F0}"/>
              </a:ext>
            </a:extLst>
          </p:cNvPr>
          <p:cNvGraphicFramePr>
            <a:graphicFrameLocks noGrp="1"/>
          </p:cNvGraphicFramePr>
          <p:nvPr>
            <p:ph idx="4294967295"/>
            <p:extLst>
              <p:ext uri="{D42A27DB-BD31-4B8C-83A1-F6EECF244321}">
                <p14:modId xmlns:p14="http://schemas.microsoft.com/office/powerpoint/2010/main" val="2953064885"/>
              </p:ext>
            </p:extLst>
          </p:nvPr>
        </p:nvGraphicFramePr>
        <p:xfrm>
          <a:off x="-3108960" y="873145"/>
          <a:ext cx="12984480" cy="615909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18DCC3B-87B0-4466-84D6-D65C1A68E9A3}"/>
              </a:ext>
            </a:extLst>
          </p:cNvPr>
          <p:cNvSpPr txBox="1"/>
          <p:nvPr/>
        </p:nvSpPr>
        <p:spPr>
          <a:xfrm>
            <a:off x="6731080" y="411480"/>
            <a:ext cx="5213350" cy="1200329"/>
          </a:xfrm>
          <a:prstGeom prst="rect">
            <a:avLst/>
          </a:prstGeom>
          <a:noFill/>
        </p:spPr>
        <p:txBody>
          <a:bodyPr wrap="none" rtlCol="0">
            <a:spAutoFit/>
          </a:bodyPr>
          <a:lstStyle/>
          <a:p>
            <a:pPr algn="r"/>
            <a:r>
              <a:rPr lang="en-US" dirty="0"/>
              <a:t>Total Emotions Endorsed:  	 </a:t>
            </a:r>
            <a:r>
              <a:rPr lang="en-US" b="1" dirty="0"/>
              <a:t>1163</a:t>
            </a:r>
          </a:p>
          <a:p>
            <a:pPr algn="r"/>
            <a:r>
              <a:rPr lang="en-US" dirty="0"/>
              <a:t>Average Emotions Per Event Per Participant: 	</a:t>
            </a:r>
            <a:r>
              <a:rPr lang="en-US" b="1" dirty="0"/>
              <a:t>2.33</a:t>
            </a:r>
          </a:p>
          <a:p>
            <a:pPr algn="r"/>
            <a:endParaRPr lang="en-US" b="1" dirty="0"/>
          </a:p>
          <a:p>
            <a:pPr algn="r"/>
            <a:endParaRPr lang="en-US" dirty="0"/>
          </a:p>
        </p:txBody>
      </p:sp>
      <p:graphicFrame>
        <p:nvGraphicFramePr>
          <p:cNvPr id="6" name="Table 5">
            <a:extLst>
              <a:ext uri="{FF2B5EF4-FFF2-40B4-BE49-F238E27FC236}">
                <a16:creationId xmlns:a16="http://schemas.microsoft.com/office/drawing/2014/main" id="{214960F8-6729-48AE-B5D2-CD053F850676}"/>
              </a:ext>
            </a:extLst>
          </p:cNvPr>
          <p:cNvGraphicFramePr>
            <a:graphicFrameLocks noGrp="1"/>
          </p:cNvGraphicFramePr>
          <p:nvPr/>
        </p:nvGraphicFramePr>
        <p:xfrm>
          <a:off x="7421878" y="1638658"/>
          <a:ext cx="4522552" cy="3917228"/>
        </p:xfrm>
        <a:graphic>
          <a:graphicData uri="http://schemas.openxmlformats.org/drawingml/2006/table">
            <a:tbl>
              <a:tblPr/>
              <a:tblGrid>
                <a:gridCol w="506765">
                  <a:extLst>
                    <a:ext uri="{9D8B030D-6E8A-4147-A177-3AD203B41FA5}">
                      <a16:colId xmlns:a16="http://schemas.microsoft.com/office/drawing/2014/main" val="1643436089"/>
                    </a:ext>
                  </a:extLst>
                </a:gridCol>
                <a:gridCol w="1979937">
                  <a:extLst>
                    <a:ext uri="{9D8B030D-6E8A-4147-A177-3AD203B41FA5}">
                      <a16:colId xmlns:a16="http://schemas.microsoft.com/office/drawing/2014/main" val="3049163774"/>
                    </a:ext>
                  </a:extLst>
                </a:gridCol>
                <a:gridCol w="48400">
                  <a:extLst>
                    <a:ext uri="{9D8B030D-6E8A-4147-A177-3AD203B41FA5}">
                      <a16:colId xmlns:a16="http://schemas.microsoft.com/office/drawing/2014/main" val="3622391828"/>
                    </a:ext>
                  </a:extLst>
                </a:gridCol>
                <a:gridCol w="1987450">
                  <a:extLst>
                    <a:ext uri="{9D8B030D-6E8A-4147-A177-3AD203B41FA5}">
                      <a16:colId xmlns:a16="http://schemas.microsoft.com/office/drawing/2014/main" val="2626041130"/>
                    </a:ext>
                  </a:extLst>
                </a:gridCol>
              </a:tblGrid>
              <a:tr h="274320">
                <a:tc>
                  <a:txBody>
                    <a:bodyPr/>
                    <a:lstStyle/>
                    <a:p>
                      <a:pPr algn="l" fontAlgn="b"/>
                      <a:r>
                        <a:rPr lang="en-US" sz="1600" b="0" i="0" u="none" strike="noStrike">
                          <a:solidFill>
                            <a:srgbClr val="000000"/>
                          </a:solidFill>
                          <a:effectLst/>
                          <a:latin typeface="Calibri" panose="020F0502020204030204" pitchFamily="34" charset="0"/>
                        </a:rPr>
                        <a:t> </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2400" b="1" i="0" u="none" strike="noStrike" dirty="0">
                          <a:solidFill>
                            <a:srgbClr val="000000"/>
                          </a:solidFill>
                          <a:effectLst/>
                          <a:latin typeface="Calibri" panose="020F0502020204030204" pitchFamily="34" charset="0"/>
                        </a:rPr>
                        <a:t>Emotion</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2400" b="1" i="0" u="none" strike="noStrike" dirty="0">
                          <a:solidFill>
                            <a:srgbClr val="000000"/>
                          </a:solidFill>
                          <a:effectLst/>
                          <a:latin typeface="Calibri" panose="020F0502020204030204" pitchFamily="34" charset="0"/>
                        </a:rPr>
                        <a:t> </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2400" b="1" i="0" u="none" strike="noStrike" dirty="0">
                          <a:solidFill>
                            <a:srgbClr val="000000"/>
                          </a:solidFill>
                          <a:effectLst/>
                          <a:latin typeface="Calibri" panose="020F0502020204030204" pitchFamily="34" charset="0"/>
                        </a:rPr>
                        <a:t>Percentage</a:t>
                      </a:r>
                    </a:p>
                  </a:txBody>
                  <a:tcPr marL="7894" marR="7894" marT="789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618417"/>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Amused / Interested</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dirty="0">
                          <a:solidFill>
                            <a:srgbClr val="000000"/>
                          </a:solidFill>
                          <a:effectLst/>
                          <a:latin typeface="Calibri" panose="020F0502020204030204" pitchFamily="34" charset="0"/>
                        </a:rPr>
                        <a:t>:</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19.60%</a:t>
                      </a:r>
                    </a:p>
                  </a:txBody>
                  <a:tcPr marL="7894" marR="7894" marT="7894"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79803683"/>
                  </a:ext>
                </a:extLst>
              </a:tr>
              <a:tr h="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Alert / Attentive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15.65%</a:t>
                      </a:r>
                    </a:p>
                  </a:txBody>
                  <a:tcPr marL="7894" marR="7894" marT="7894" marB="0" anchor="b">
                    <a:lnL>
                      <a:noFill/>
                    </a:lnL>
                    <a:lnR>
                      <a:noFill/>
                    </a:lnR>
                    <a:lnT>
                      <a:noFill/>
                    </a:lnT>
                    <a:lnB>
                      <a:noFill/>
                    </a:lnB>
                  </a:tcPr>
                </a:tc>
                <a:extLst>
                  <a:ext uri="{0D108BD9-81ED-4DB2-BD59-A6C34878D82A}">
                    <a16:rowId xmlns:a16="http://schemas.microsoft.com/office/drawing/2014/main" val="1299858109"/>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Tense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10.23%</a:t>
                      </a:r>
                    </a:p>
                  </a:txBody>
                  <a:tcPr marL="7894" marR="7894" marT="7894" marB="0" anchor="b">
                    <a:lnL>
                      <a:noFill/>
                    </a:lnL>
                    <a:lnR>
                      <a:noFill/>
                    </a:lnR>
                    <a:lnT>
                      <a:noFill/>
                    </a:lnT>
                    <a:lnB>
                      <a:noFill/>
                    </a:lnB>
                  </a:tcPr>
                </a:tc>
                <a:extLst>
                  <a:ext uri="{0D108BD9-81ED-4DB2-BD59-A6C34878D82A}">
                    <a16:rowId xmlns:a16="http://schemas.microsoft.com/office/drawing/2014/main" val="1543490086"/>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Fearful / Afraid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9.80%</a:t>
                      </a:r>
                    </a:p>
                  </a:txBody>
                  <a:tcPr marL="7894" marR="7894" marT="7894" marB="0" anchor="b">
                    <a:lnL>
                      <a:noFill/>
                    </a:lnL>
                    <a:lnR>
                      <a:noFill/>
                    </a:lnR>
                    <a:lnT>
                      <a:noFill/>
                    </a:lnT>
                    <a:lnB>
                      <a:noFill/>
                    </a:lnB>
                  </a:tcPr>
                </a:tc>
                <a:extLst>
                  <a:ext uri="{0D108BD9-81ED-4DB2-BD59-A6C34878D82A}">
                    <a16:rowId xmlns:a16="http://schemas.microsoft.com/office/drawing/2014/main" val="452144043"/>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Excited / Enthused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9.72%</a:t>
                      </a:r>
                    </a:p>
                  </a:txBody>
                  <a:tcPr marL="7894" marR="7894" marT="7894" marB="0" anchor="b">
                    <a:lnL>
                      <a:noFill/>
                    </a:lnL>
                    <a:lnR>
                      <a:noFill/>
                    </a:lnR>
                    <a:lnT>
                      <a:noFill/>
                    </a:lnT>
                    <a:lnB>
                      <a:noFill/>
                    </a:lnB>
                  </a:tcPr>
                </a:tc>
                <a:extLst>
                  <a:ext uri="{0D108BD9-81ED-4DB2-BD59-A6C34878D82A}">
                    <a16:rowId xmlns:a16="http://schemas.microsoft.com/office/drawing/2014/main" val="176891280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Nervous / Jittery</a:t>
                      </a:r>
                    </a:p>
                  </a:txBody>
                  <a:tcPr marL="7894" marR="7894" marT="7894"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9.46%</a:t>
                      </a:r>
                    </a:p>
                  </a:txBody>
                  <a:tcPr marL="7894" marR="7894" marT="7894" marB="0" anchor="b">
                    <a:lnL>
                      <a:noFill/>
                    </a:lnL>
                    <a:lnR>
                      <a:noFill/>
                    </a:lnR>
                    <a:lnT>
                      <a:noFill/>
                    </a:lnT>
                    <a:lnB>
                      <a:noFill/>
                    </a:lnB>
                  </a:tcPr>
                </a:tc>
                <a:extLst>
                  <a:ext uri="{0D108BD9-81ED-4DB2-BD59-A6C34878D82A}">
                    <a16:rowId xmlns:a16="http://schemas.microsoft.com/office/drawing/2014/main" val="54500756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Shocked / Surprised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9.20%</a:t>
                      </a:r>
                    </a:p>
                  </a:txBody>
                  <a:tcPr marL="7894" marR="7894" marT="7894" marB="0" anchor="b">
                    <a:lnL>
                      <a:noFill/>
                    </a:lnL>
                    <a:lnR>
                      <a:noFill/>
                    </a:lnR>
                    <a:lnT>
                      <a:noFill/>
                    </a:lnT>
                    <a:lnB>
                      <a:noFill/>
                    </a:lnB>
                  </a:tcPr>
                </a:tc>
                <a:extLst>
                  <a:ext uri="{0D108BD9-81ED-4DB2-BD59-A6C34878D82A}">
                    <a16:rowId xmlns:a16="http://schemas.microsoft.com/office/drawing/2014/main" val="3601838891"/>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Irritable / Annoyed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4.30%</a:t>
                      </a:r>
                    </a:p>
                  </a:txBody>
                  <a:tcPr marL="7894" marR="7894" marT="7894" marB="0" anchor="b">
                    <a:lnL>
                      <a:noFill/>
                    </a:lnL>
                    <a:lnR>
                      <a:noFill/>
                    </a:lnR>
                    <a:lnT>
                      <a:noFill/>
                    </a:lnT>
                    <a:lnB>
                      <a:noFill/>
                    </a:lnB>
                  </a:tcPr>
                </a:tc>
                <a:extLst>
                  <a:ext uri="{0D108BD9-81ED-4DB2-BD59-A6C34878D82A}">
                    <a16:rowId xmlns:a16="http://schemas.microsoft.com/office/drawing/2014/main" val="3176909498"/>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Panicked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3.70%</a:t>
                      </a:r>
                    </a:p>
                  </a:txBody>
                  <a:tcPr marL="7894" marR="7894" marT="7894" marB="0" anchor="b">
                    <a:lnL>
                      <a:noFill/>
                    </a:lnL>
                    <a:lnR>
                      <a:noFill/>
                    </a:lnR>
                    <a:lnT>
                      <a:noFill/>
                    </a:lnT>
                    <a:lnB>
                      <a:noFill/>
                    </a:lnB>
                  </a:tcPr>
                </a:tc>
                <a:extLst>
                  <a:ext uri="{0D108BD9-81ED-4DB2-BD59-A6C34878D82A}">
                    <a16:rowId xmlns:a16="http://schemas.microsoft.com/office/drawing/2014/main" val="2760417024"/>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Overwhelmed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3.35%</a:t>
                      </a:r>
                    </a:p>
                  </a:txBody>
                  <a:tcPr marL="7894" marR="7894" marT="7894" marB="0" anchor="b">
                    <a:lnL>
                      <a:noFill/>
                    </a:lnL>
                    <a:lnR>
                      <a:noFill/>
                    </a:lnR>
                    <a:lnT>
                      <a:noFill/>
                    </a:lnT>
                    <a:lnB>
                      <a:noFill/>
                    </a:lnB>
                  </a:tcPr>
                </a:tc>
                <a:extLst>
                  <a:ext uri="{0D108BD9-81ED-4DB2-BD59-A6C34878D82A}">
                    <a16:rowId xmlns:a16="http://schemas.microsoft.com/office/drawing/2014/main" val="599273757"/>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Upset / Distressed</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2.41%</a:t>
                      </a:r>
                    </a:p>
                  </a:txBody>
                  <a:tcPr marL="7894" marR="7894" marT="7894" marB="0" anchor="b">
                    <a:lnL>
                      <a:noFill/>
                    </a:lnL>
                    <a:lnR>
                      <a:noFill/>
                    </a:lnR>
                    <a:lnT>
                      <a:noFill/>
                    </a:lnT>
                    <a:lnB>
                      <a:noFill/>
                    </a:lnB>
                  </a:tcPr>
                </a:tc>
                <a:extLst>
                  <a:ext uri="{0D108BD9-81ED-4DB2-BD59-A6C34878D82A}">
                    <a16:rowId xmlns:a16="http://schemas.microsoft.com/office/drawing/2014/main" val="3416955294"/>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Disgusted/ Grossed Out</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2.06%</a:t>
                      </a:r>
                    </a:p>
                  </a:txBody>
                  <a:tcPr marL="7894" marR="7894" marT="7894" marB="0" anchor="b">
                    <a:lnL>
                      <a:noFill/>
                    </a:lnL>
                    <a:lnR>
                      <a:noFill/>
                    </a:lnR>
                    <a:lnT>
                      <a:noFill/>
                    </a:lnT>
                    <a:lnB>
                      <a:noFill/>
                    </a:lnB>
                  </a:tcPr>
                </a:tc>
                <a:extLst>
                  <a:ext uri="{0D108BD9-81ED-4DB2-BD59-A6C34878D82A}">
                    <a16:rowId xmlns:a16="http://schemas.microsoft.com/office/drawing/2014/main" val="3019651615"/>
                  </a:ext>
                </a:extLst>
              </a:tr>
              <a:tr h="274320">
                <a:tc>
                  <a:txBody>
                    <a:bodyPr/>
                    <a:lstStyle/>
                    <a:p>
                      <a:pPr algn="l" fontAlgn="b"/>
                      <a:endParaRPr lang="en-US" sz="1600" b="0" i="0" u="none" strike="noStrike">
                        <a:solidFill>
                          <a:srgbClr val="000000"/>
                        </a:solidFill>
                        <a:effectLst/>
                        <a:latin typeface="Calibri" panose="020F0502020204030204" pitchFamily="34" charset="0"/>
                      </a:endParaRPr>
                    </a:p>
                  </a:txBody>
                  <a:tcPr marL="7894" marR="7894" marT="7894"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Hostile / Aggressive</a:t>
                      </a:r>
                    </a:p>
                  </a:txBody>
                  <a:tcPr marL="7894" marR="7894" marT="7894"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7894" marR="7894" marT="789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0.52%</a:t>
                      </a:r>
                    </a:p>
                  </a:txBody>
                  <a:tcPr marL="7894" marR="7894" marT="7894" marB="0" anchor="b">
                    <a:lnL>
                      <a:noFill/>
                    </a:lnL>
                    <a:lnR>
                      <a:noFill/>
                    </a:lnR>
                    <a:lnT>
                      <a:noFill/>
                    </a:lnT>
                    <a:lnB>
                      <a:noFill/>
                    </a:lnB>
                  </a:tcPr>
                </a:tc>
                <a:extLst>
                  <a:ext uri="{0D108BD9-81ED-4DB2-BD59-A6C34878D82A}">
                    <a16:rowId xmlns:a16="http://schemas.microsoft.com/office/drawing/2014/main" val="1067111690"/>
                  </a:ext>
                </a:extLst>
              </a:tr>
            </a:tbl>
          </a:graphicData>
        </a:graphic>
      </p:graphicFrame>
      <p:sp>
        <p:nvSpPr>
          <p:cNvPr id="7" name="TextBox 6">
            <a:extLst>
              <a:ext uri="{FF2B5EF4-FFF2-40B4-BE49-F238E27FC236}">
                <a16:creationId xmlns:a16="http://schemas.microsoft.com/office/drawing/2014/main" id="{ABC5E0E2-EDF8-4F31-AD5C-D232B16BAD84}"/>
              </a:ext>
            </a:extLst>
          </p:cNvPr>
          <p:cNvSpPr txBox="1"/>
          <p:nvPr/>
        </p:nvSpPr>
        <p:spPr>
          <a:xfrm>
            <a:off x="228598" y="192786"/>
            <a:ext cx="7193280" cy="461665"/>
          </a:xfrm>
          <a:prstGeom prst="rect">
            <a:avLst/>
          </a:prstGeom>
          <a:noFill/>
        </p:spPr>
        <p:txBody>
          <a:bodyPr wrap="square" rtlCol="0">
            <a:spAutoFit/>
          </a:bodyPr>
          <a:lstStyle/>
          <a:p>
            <a:r>
              <a:rPr lang="en-US" sz="2400" b="1" dirty="0"/>
              <a:t>Frequency of Emotion Categories Throughout Exposure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C654D01-2011-4E60-93E4-47C5FCA69969}"/>
                  </a:ext>
                </a:extLst>
              </p14:cNvPr>
              <p14:cNvContentPartPr/>
              <p14:nvPr/>
            </p14:nvContentPartPr>
            <p14:xfrm>
              <a:off x="3291480" y="1279560"/>
              <a:ext cx="360" cy="360"/>
            </p14:xfrm>
          </p:contentPart>
        </mc:Choice>
        <mc:Fallback xmlns="">
          <p:pic>
            <p:nvPicPr>
              <p:cNvPr id="8" name="Ink 7">
                <a:extLst>
                  <a:ext uri="{FF2B5EF4-FFF2-40B4-BE49-F238E27FC236}">
                    <a16:creationId xmlns:a16="http://schemas.microsoft.com/office/drawing/2014/main" id="{CC654D01-2011-4E60-93E4-47C5FCA69969}"/>
                  </a:ext>
                </a:extLst>
              </p:cNvPr>
              <p:cNvPicPr/>
              <p:nvPr/>
            </p:nvPicPr>
            <p:blipFill>
              <a:blip r:embed="rId5"/>
              <a:stretch>
                <a:fillRect/>
              </a:stretch>
            </p:blipFill>
            <p:spPr>
              <a:xfrm>
                <a:off x="3287160" y="1275240"/>
                <a:ext cx="9000" cy="9000"/>
              </a:xfrm>
              <a:prstGeom prst="rect">
                <a:avLst/>
              </a:prstGeom>
            </p:spPr>
          </p:pic>
        </mc:Fallback>
      </mc:AlternateContent>
      <p:cxnSp>
        <p:nvCxnSpPr>
          <p:cNvPr id="10" name="Straight Arrow Connector 9">
            <a:extLst>
              <a:ext uri="{FF2B5EF4-FFF2-40B4-BE49-F238E27FC236}">
                <a16:creationId xmlns:a16="http://schemas.microsoft.com/office/drawing/2014/main" id="{20584934-010A-493A-87C6-CDFA142050DB}"/>
              </a:ext>
            </a:extLst>
          </p:cNvPr>
          <p:cNvCxnSpPr>
            <a:cxnSpLocks/>
          </p:cNvCxnSpPr>
          <p:nvPr/>
        </p:nvCxnSpPr>
        <p:spPr>
          <a:xfrm flipH="1">
            <a:off x="3208020" y="1112520"/>
            <a:ext cx="998220" cy="167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Slide Number Placeholder 12">
            <a:extLst>
              <a:ext uri="{FF2B5EF4-FFF2-40B4-BE49-F238E27FC236}">
                <a16:creationId xmlns:a16="http://schemas.microsoft.com/office/drawing/2014/main" id="{C6B73B45-3E65-4149-9616-13F7DA3BF538}"/>
              </a:ext>
            </a:extLst>
          </p:cNvPr>
          <p:cNvSpPr>
            <a:spLocks noGrp="1"/>
          </p:cNvSpPr>
          <p:nvPr>
            <p:ph type="sldNum" sz="quarter" idx="12"/>
          </p:nvPr>
        </p:nvSpPr>
        <p:spPr/>
        <p:txBody>
          <a:bodyPr/>
          <a:lstStyle/>
          <a:p>
            <a:fld id="{58782805-61A3-4A9B-8D39-1A61657B2E27}" type="slidenum">
              <a:rPr lang="en-US" smtClean="0"/>
              <a:t>32</a:t>
            </a:fld>
            <a:endParaRPr lang="en-US"/>
          </a:p>
        </p:txBody>
      </p:sp>
      <p:sp>
        <p:nvSpPr>
          <p:cNvPr id="9" name="Arrow: Right 8">
            <a:extLst>
              <a:ext uri="{FF2B5EF4-FFF2-40B4-BE49-F238E27FC236}">
                <a16:creationId xmlns:a16="http://schemas.microsoft.com/office/drawing/2014/main" id="{047B48C7-87D9-4677-AFF2-CC0BBB730037}"/>
              </a:ext>
            </a:extLst>
          </p:cNvPr>
          <p:cNvSpPr/>
          <p:nvPr/>
        </p:nvSpPr>
        <p:spPr>
          <a:xfrm>
            <a:off x="7421878" y="5049587"/>
            <a:ext cx="363254" cy="23799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33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093388A8-ACDD-45B5-93E8-808C6234A367}"/>
              </a:ext>
            </a:extLst>
          </p:cNvPr>
          <p:cNvGraphicFramePr>
            <a:graphicFrameLocks/>
          </p:cNvGraphicFramePr>
          <p:nvPr>
            <p:extLst>
              <p:ext uri="{D42A27DB-BD31-4B8C-83A1-F6EECF244321}">
                <p14:modId xmlns:p14="http://schemas.microsoft.com/office/powerpoint/2010/main" val="1833854989"/>
              </p:ext>
            </p:extLst>
          </p:nvPr>
        </p:nvGraphicFramePr>
        <p:xfrm>
          <a:off x="943356" y="905933"/>
          <a:ext cx="10337292" cy="5039728"/>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BAB40C76-97D8-45B8-98FB-7B2D3A63C9E7}"/>
              </a:ext>
            </a:extLst>
          </p:cNvPr>
          <p:cNvSpPr txBox="1"/>
          <p:nvPr/>
        </p:nvSpPr>
        <p:spPr>
          <a:xfrm>
            <a:off x="2815198" y="457200"/>
            <a:ext cx="6561604" cy="584775"/>
          </a:xfrm>
          <a:prstGeom prst="rect">
            <a:avLst/>
          </a:prstGeom>
          <a:noFill/>
        </p:spPr>
        <p:txBody>
          <a:bodyPr wrap="none" rtlCol="0">
            <a:spAutoFit/>
          </a:bodyPr>
          <a:lstStyle/>
          <a:p>
            <a:r>
              <a:rPr lang="en-US" sz="3200" b="1" dirty="0"/>
              <a:t>Emotions Endorsed By Valence Group</a:t>
            </a:r>
          </a:p>
        </p:txBody>
      </p:sp>
      <p:sp>
        <p:nvSpPr>
          <p:cNvPr id="5" name="Slide Number Placeholder 4">
            <a:extLst>
              <a:ext uri="{FF2B5EF4-FFF2-40B4-BE49-F238E27FC236}">
                <a16:creationId xmlns:a16="http://schemas.microsoft.com/office/drawing/2014/main" id="{56238EE5-D196-4EDC-A316-B19D2003C47C}"/>
              </a:ext>
            </a:extLst>
          </p:cNvPr>
          <p:cNvSpPr>
            <a:spLocks noGrp="1"/>
          </p:cNvSpPr>
          <p:nvPr>
            <p:ph type="sldNum" sz="quarter" idx="12"/>
          </p:nvPr>
        </p:nvSpPr>
        <p:spPr/>
        <p:txBody>
          <a:bodyPr/>
          <a:lstStyle/>
          <a:p>
            <a:fld id="{58782805-61A3-4A9B-8D39-1A61657B2E27}" type="slidenum">
              <a:rPr lang="en-US" smtClean="0"/>
              <a:t>33</a:t>
            </a:fld>
            <a:endParaRPr lang="en-US"/>
          </a:p>
        </p:txBody>
      </p:sp>
      <p:pic>
        <p:nvPicPr>
          <p:cNvPr id="6" name="Picture 5" descr="A close up of a black background&#10;&#10;Description automatically generated">
            <a:extLst>
              <a:ext uri="{FF2B5EF4-FFF2-40B4-BE49-F238E27FC236}">
                <a16:creationId xmlns:a16="http://schemas.microsoft.com/office/drawing/2014/main" id="{334E81C5-A01F-45A6-BB74-B1446A78D433}"/>
              </a:ext>
            </a:extLst>
          </p:cNvPr>
          <p:cNvPicPr>
            <a:picLocks noChangeAspect="1"/>
          </p:cNvPicPr>
          <p:nvPr/>
        </p:nvPicPr>
        <p:blipFill rotWithShape="1">
          <a:blip r:embed="rId4">
            <a:extLst>
              <a:ext uri="{28A0092B-C50C-407E-A947-70E740481C1C}">
                <a14:useLocalDpi xmlns:a14="http://schemas.microsoft.com/office/drawing/2010/main" val="0"/>
              </a:ext>
            </a:extLst>
          </a:blip>
          <a:srcRect t="5658"/>
          <a:stretch/>
        </p:blipFill>
        <p:spPr>
          <a:xfrm>
            <a:off x="3704730" y="1405890"/>
            <a:ext cx="5569939" cy="3714750"/>
          </a:xfrm>
          <a:prstGeom prst="rect">
            <a:avLst/>
          </a:prstGeom>
        </p:spPr>
      </p:pic>
    </p:spTree>
    <p:extLst>
      <p:ext uri="{BB962C8B-B14F-4D97-AF65-F5344CB8AC3E}">
        <p14:creationId xmlns:p14="http://schemas.microsoft.com/office/powerpoint/2010/main" val="33086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DC46D5-6145-4317-8C76-F0BE346C7DDA}"/>
              </a:ext>
            </a:extLst>
          </p:cNvPr>
          <p:cNvSpPr>
            <a:spLocks noGrp="1"/>
          </p:cNvSpPr>
          <p:nvPr>
            <p:ph type="title"/>
          </p:nvPr>
        </p:nvSpPr>
        <p:spPr>
          <a:xfrm>
            <a:off x="492370" y="516836"/>
            <a:ext cx="3084844" cy="1135502"/>
          </a:xfrm>
        </p:spPr>
        <p:txBody>
          <a:bodyPr>
            <a:normAutofit/>
          </a:bodyPr>
          <a:lstStyle/>
          <a:p>
            <a:r>
              <a:rPr lang="en-US" sz="3600" dirty="0">
                <a:solidFill>
                  <a:srgbClr val="FFFFFF"/>
                </a:solidFill>
              </a:rPr>
              <a:t>Measures</a:t>
            </a:r>
          </a:p>
        </p:txBody>
      </p:sp>
      <p:sp>
        <p:nvSpPr>
          <p:cNvPr id="5" name="Content Placeholder 4">
            <a:extLst>
              <a:ext uri="{FF2B5EF4-FFF2-40B4-BE49-F238E27FC236}">
                <a16:creationId xmlns:a16="http://schemas.microsoft.com/office/drawing/2014/main" id="{9075AB09-A765-4842-B1EA-766757B07350}"/>
              </a:ext>
            </a:extLst>
          </p:cNvPr>
          <p:cNvSpPr>
            <a:spLocks noGrp="1"/>
          </p:cNvSpPr>
          <p:nvPr>
            <p:ph idx="1"/>
          </p:nvPr>
        </p:nvSpPr>
        <p:spPr>
          <a:xfrm>
            <a:off x="0" y="1937736"/>
            <a:ext cx="3986799" cy="4336981"/>
          </a:xfrm>
        </p:spPr>
        <p:txBody>
          <a:bodyPr>
            <a:normAutofit/>
          </a:bodyPr>
          <a:lstStyle/>
          <a:p>
            <a:pPr lvl="2"/>
            <a:r>
              <a:rPr lang="en-US" sz="2000" dirty="0">
                <a:solidFill>
                  <a:srgbClr val="FFFFFF"/>
                </a:solidFill>
              </a:rPr>
              <a:t>Event Experience and Ordering Questionnaire</a:t>
            </a:r>
          </a:p>
          <a:p>
            <a:pPr lvl="3"/>
            <a:r>
              <a:rPr lang="en-US" sz="2000" dirty="0">
                <a:solidFill>
                  <a:srgbClr val="FFFFFF"/>
                </a:solidFill>
              </a:rPr>
              <a:t>Identify 10 events</a:t>
            </a:r>
          </a:p>
          <a:p>
            <a:pPr lvl="3"/>
            <a:r>
              <a:rPr lang="en-US" sz="2000" dirty="0">
                <a:solidFill>
                  <a:srgbClr val="FFFFFF"/>
                </a:solidFill>
              </a:rPr>
              <a:t>Identify associated emotions</a:t>
            </a:r>
          </a:p>
          <a:p>
            <a:pPr lvl="3"/>
            <a:r>
              <a:rPr lang="en-US" sz="2000" dirty="0">
                <a:solidFill>
                  <a:srgbClr val="FFFFFF"/>
                </a:solidFill>
              </a:rPr>
              <a:t>Identify intensity of emotion and attempt to regulate</a:t>
            </a:r>
          </a:p>
          <a:p>
            <a:pPr marL="0" indent="0">
              <a:buNone/>
            </a:pPr>
            <a:endParaRPr lang="en-US" sz="1500" dirty="0">
              <a:solidFill>
                <a:srgbClr val="FFFFFF"/>
              </a:solidFill>
            </a:endParaRPr>
          </a:p>
        </p:txBody>
      </p:sp>
      <p:sp>
        <p:nvSpPr>
          <p:cNvPr id="14" name="Rectangle 13">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screenshot of a cell phone&#10;&#10;Description automatically generated">
            <a:extLst>
              <a:ext uri="{FF2B5EF4-FFF2-40B4-BE49-F238E27FC236}">
                <a16:creationId xmlns:a16="http://schemas.microsoft.com/office/drawing/2014/main" id="{96E32652-8DD0-4415-BF37-6FBAD93C6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265" y="143565"/>
            <a:ext cx="4541124" cy="6570869"/>
          </a:xfrm>
          <a:prstGeom prst="rect">
            <a:avLst/>
          </a:prstGeom>
        </p:spPr>
      </p:pic>
      <p:sp>
        <p:nvSpPr>
          <p:cNvPr id="6" name="Rectangle: Rounded Corners 5">
            <a:extLst>
              <a:ext uri="{FF2B5EF4-FFF2-40B4-BE49-F238E27FC236}">
                <a16:creationId xmlns:a16="http://schemas.microsoft.com/office/drawing/2014/main" id="{59B5F191-7233-4D1E-9C75-84DBE1FD6903}"/>
              </a:ext>
            </a:extLst>
          </p:cNvPr>
          <p:cNvSpPr/>
          <p:nvPr/>
        </p:nvSpPr>
        <p:spPr>
          <a:xfrm>
            <a:off x="5344521" y="143565"/>
            <a:ext cx="4541124" cy="13849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90F8B58E-60E8-459E-852D-5FFBEA831E97}"/>
              </a:ext>
            </a:extLst>
          </p:cNvPr>
          <p:cNvSpPr/>
          <p:nvPr/>
        </p:nvSpPr>
        <p:spPr>
          <a:xfrm>
            <a:off x="5283985" y="1797219"/>
            <a:ext cx="4541124" cy="13849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D5D981DF-31C1-48E2-A3C1-15C3894D26BB}"/>
              </a:ext>
            </a:extLst>
          </p:cNvPr>
          <p:cNvSpPr>
            <a:spLocks noGrp="1"/>
          </p:cNvSpPr>
          <p:nvPr>
            <p:ph type="sldNum" sz="quarter" idx="12"/>
          </p:nvPr>
        </p:nvSpPr>
        <p:spPr/>
        <p:txBody>
          <a:bodyPr/>
          <a:lstStyle/>
          <a:p>
            <a:fld id="{58782805-61A3-4A9B-8D39-1A61657B2E27}" type="slidenum">
              <a:rPr lang="en-US" smtClean="0"/>
              <a:t>34</a:t>
            </a:fld>
            <a:endParaRPr lang="en-US"/>
          </a:p>
        </p:txBody>
      </p:sp>
    </p:spTree>
    <p:extLst>
      <p:ext uri="{BB962C8B-B14F-4D97-AF65-F5344CB8AC3E}">
        <p14:creationId xmlns:p14="http://schemas.microsoft.com/office/powerpoint/2010/main" val="142277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90A71EB-E85B-4FC5-8F0E-0EB3315FF6DE}"/>
              </a:ext>
            </a:extLst>
          </p:cNvPr>
          <p:cNvGraphicFramePr>
            <a:graphicFrameLocks/>
          </p:cNvGraphicFramePr>
          <p:nvPr>
            <p:extLst>
              <p:ext uri="{D42A27DB-BD31-4B8C-83A1-F6EECF244321}">
                <p14:modId xmlns:p14="http://schemas.microsoft.com/office/powerpoint/2010/main" val="223652414"/>
              </p:ext>
            </p:extLst>
          </p:nvPr>
        </p:nvGraphicFramePr>
        <p:xfrm>
          <a:off x="308102" y="772953"/>
          <a:ext cx="11259058" cy="531209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4ABE80A-CD96-4A95-AFC4-F34C2488970D}"/>
              </a:ext>
            </a:extLst>
          </p:cNvPr>
          <p:cNvSpPr txBox="1"/>
          <p:nvPr/>
        </p:nvSpPr>
        <p:spPr>
          <a:xfrm>
            <a:off x="1471593" y="249733"/>
            <a:ext cx="9248814" cy="523220"/>
          </a:xfrm>
          <a:prstGeom prst="rect">
            <a:avLst/>
          </a:prstGeom>
          <a:noFill/>
        </p:spPr>
        <p:txBody>
          <a:bodyPr wrap="none" rtlCol="0">
            <a:spAutoFit/>
          </a:bodyPr>
          <a:lstStyle/>
          <a:p>
            <a:r>
              <a:rPr lang="en-US" sz="2800" b="1" dirty="0"/>
              <a:t>Average Intensity of Emotion Responses By Valence Category</a:t>
            </a:r>
          </a:p>
        </p:txBody>
      </p:sp>
      <p:sp>
        <p:nvSpPr>
          <p:cNvPr id="4" name="Slide Number Placeholder 3">
            <a:extLst>
              <a:ext uri="{FF2B5EF4-FFF2-40B4-BE49-F238E27FC236}">
                <a16:creationId xmlns:a16="http://schemas.microsoft.com/office/drawing/2014/main" id="{4A5C094A-EEF0-4CDB-B634-0587C97B3716}"/>
              </a:ext>
            </a:extLst>
          </p:cNvPr>
          <p:cNvSpPr>
            <a:spLocks noGrp="1"/>
          </p:cNvSpPr>
          <p:nvPr>
            <p:ph type="sldNum" sz="quarter" idx="12"/>
          </p:nvPr>
        </p:nvSpPr>
        <p:spPr/>
        <p:txBody>
          <a:bodyPr/>
          <a:lstStyle/>
          <a:p>
            <a:fld id="{58782805-61A3-4A9B-8D39-1A61657B2E27}" type="slidenum">
              <a:rPr lang="en-US" smtClean="0"/>
              <a:t>35</a:t>
            </a:fld>
            <a:endParaRPr lang="en-US"/>
          </a:p>
        </p:txBody>
      </p:sp>
      <p:sp>
        <p:nvSpPr>
          <p:cNvPr id="5" name="TextBox 4">
            <a:extLst>
              <a:ext uri="{FF2B5EF4-FFF2-40B4-BE49-F238E27FC236}">
                <a16:creationId xmlns:a16="http://schemas.microsoft.com/office/drawing/2014/main" id="{FDE1E557-550C-4F55-95E7-EFFA3C9E3B30}"/>
              </a:ext>
            </a:extLst>
          </p:cNvPr>
          <p:cNvSpPr txBox="1"/>
          <p:nvPr/>
        </p:nvSpPr>
        <p:spPr>
          <a:xfrm>
            <a:off x="386586" y="860246"/>
            <a:ext cx="1257809" cy="307777"/>
          </a:xfrm>
          <a:prstGeom prst="rect">
            <a:avLst/>
          </a:prstGeom>
          <a:noFill/>
        </p:spPr>
        <p:txBody>
          <a:bodyPr wrap="square" rtlCol="0">
            <a:spAutoFit/>
          </a:bodyPr>
          <a:lstStyle/>
          <a:p>
            <a:pPr algn="ctr"/>
            <a:r>
              <a:rPr lang="en-US" sz="1400" dirty="0"/>
              <a:t>A Great Extent</a:t>
            </a:r>
          </a:p>
        </p:txBody>
      </p:sp>
      <p:sp>
        <p:nvSpPr>
          <p:cNvPr id="6" name="TextBox 5">
            <a:extLst>
              <a:ext uri="{FF2B5EF4-FFF2-40B4-BE49-F238E27FC236}">
                <a16:creationId xmlns:a16="http://schemas.microsoft.com/office/drawing/2014/main" id="{541CBBDC-F7A8-486A-A546-2B50C479C2FD}"/>
              </a:ext>
            </a:extLst>
          </p:cNvPr>
          <p:cNvSpPr txBox="1"/>
          <p:nvPr/>
        </p:nvSpPr>
        <p:spPr>
          <a:xfrm>
            <a:off x="575047" y="5393630"/>
            <a:ext cx="880886" cy="307777"/>
          </a:xfrm>
          <a:prstGeom prst="rect">
            <a:avLst/>
          </a:prstGeom>
          <a:noFill/>
        </p:spPr>
        <p:txBody>
          <a:bodyPr wrap="square" rtlCol="0">
            <a:spAutoFit/>
          </a:bodyPr>
          <a:lstStyle/>
          <a:p>
            <a:pPr algn="ctr"/>
            <a:r>
              <a:rPr lang="en-US" sz="1400" dirty="0"/>
              <a:t>Not At All</a:t>
            </a:r>
          </a:p>
        </p:txBody>
      </p:sp>
      <p:pic>
        <p:nvPicPr>
          <p:cNvPr id="7" name="Picture 6" descr="A close up of a black background&#10;&#10;Description automatically generated">
            <a:extLst>
              <a:ext uri="{FF2B5EF4-FFF2-40B4-BE49-F238E27FC236}">
                <a16:creationId xmlns:a16="http://schemas.microsoft.com/office/drawing/2014/main" id="{43A895E1-C576-4049-BF67-CC45CC6A8825}"/>
              </a:ext>
            </a:extLst>
          </p:cNvPr>
          <p:cNvPicPr>
            <a:picLocks noChangeAspect="1"/>
          </p:cNvPicPr>
          <p:nvPr/>
        </p:nvPicPr>
        <p:blipFill rotWithShape="1">
          <a:blip r:embed="rId4">
            <a:extLst>
              <a:ext uri="{28A0092B-C50C-407E-A947-70E740481C1C}">
                <a14:useLocalDpi xmlns:a14="http://schemas.microsoft.com/office/drawing/2010/main" val="0"/>
              </a:ext>
            </a:extLst>
          </a:blip>
          <a:srcRect b="2680"/>
          <a:stretch/>
        </p:blipFill>
        <p:spPr>
          <a:xfrm>
            <a:off x="3711828" y="860246"/>
            <a:ext cx="5569939" cy="4397554"/>
          </a:xfrm>
          <a:prstGeom prst="rect">
            <a:avLst/>
          </a:prstGeom>
        </p:spPr>
      </p:pic>
    </p:spTree>
    <p:extLst>
      <p:ext uri="{BB962C8B-B14F-4D97-AF65-F5344CB8AC3E}">
        <p14:creationId xmlns:p14="http://schemas.microsoft.com/office/powerpoint/2010/main" val="3820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90A71EB-E85B-4FC5-8F0E-0EB3315FF6DE}"/>
              </a:ext>
            </a:extLst>
          </p:cNvPr>
          <p:cNvGraphicFramePr>
            <a:graphicFrameLocks/>
          </p:cNvGraphicFramePr>
          <p:nvPr>
            <p:extLst>
              <p:ext uri="{D42A27DB-BD31-4B8C-83A1-F6EECF244321}">
                <p14:modId xmlns:p14="http://schemas.microsoft.com/office/powerpoint/2010/main" val="3985272248"/>
              </p:ext>
            </p:extLst>
          </p:nvPr>
        </p:nvGraphicFramePr>
        <p:xfrm>
          <a:off x="252727" y="657821"/>
          <a:ext cx="5843273" cy="544507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4ABE80A-CD96-4A95-AFC4-F34C2488970D}"/>
              </a:ext>
            </a:extLst>
          </p:cNvPr>
          <p:cNvSpPr txBox="1"/>
          <p:nvPr/>
        </p:nvSpPr>
        <p:spPr>
          <a:xfrm>
            <a:off x="1408678" y="223312"/>
            <a:ext cx="4488228" cy="707886"/>
          </a:xfrm>
          <a:prstGeom prst="rect">
            <a:avLst/>
          </a:prstGeom>
          <a:noFill/>
        </p:spPr>
        <p:txBody>
          <a:bodyPr wrap="square" rtlCol="0">
            <a:spAutoFit/>
          </a:bodyPr>
          <a:lstStyle/>
          <a:p>
            <a:pPr algn="ctr"/>
            <a:r>
              <a:rPr lang="en-US" sz="2000" b="1" dirty="0"/>
              <a:t>Average Intensity of Emotion Responses By Valence Category</a:t>
            </a:r>
          </a:p>
        </p:txBody>
      </p:sp>
      <p:sp>
        <p:nvSpPr>
          <p:cNvPr id="4" name="Slide Number Placeholder 3">
            <a:extLst>
              <a:ext uri="{FF2B5EF4-FFF2-40B4-BE49-F238E27FC236}">
                <a16:creationId xmlns:a16="http://schemas.microsoft.com/office/drawing/2014/main" id="{4A5C094A-EEF0-4CDB-B634-0587C97B3716}"/>
              </a:ext>
            </a:extLst>
          </p:cNvPr>
          <p:cNvSpPr>
            <a:spLocks noGrp="1"/>
          </p:cNvSpPr>
          <p:nvPr>
            <p:ph type="sldNum" sz="quarter" idx="12"/>
          </p:nvPr>
        </p:nvSpPr>
        <p:spPr>
          <a:xfrm>
            <a:off x="10812632" y="6443542"/>
            <a:ext cx="1312025" cy="365125"/>
          </a:xfrm>
        </p:spPr>
        <p:txBody>
          <a:bodyPr/>
          <a:lstStyle/>
          <a:p>
            <a:fld id="{58782805-61A3-4A9B-8D39-1A61657B2E27}" type="slidenum">
              <a:rPr lang="en-US" smtClean="0"/>
              <a:t>36</a:t>
            </a:fld>
            <a:endParaRPr lang="en-US"/>
          </a:p>
        </p:txBody>
      </p:sp>
      <p:sp>
        <p:nvSpPr>
          <p:cNvPr id="5" name="TextBox 4">
            <a:extLst>
              <a:ext uri="{FF2B5EF4-FFF2-40B4-BE49-F238E27FC236}">
                <a16:creationId xmlns:a16="http://schemas.microsoft.com/office/drawing/2014/main" id="{FDE1E557-550C-4F55-95E7-EFFA3C9E3B30}"/>
              </a:ext>
            </a:extLst>
          </p:cNvPr>
          <p:cNvSpPr txBox="1"/>
          <p:nvPr/>
        </p:nvSpPr>
        <p:spPr>
          <a:xfrm>
            <a:off x="0" y="777310"/>
            <a:ext cx="1257809" cy="276999"/>
          </a:xfrm>
          <a:prstGeom prst="rect">
            <a:avLst/>
          </a:prstGeom>
          <a:noFill/>
        </p:spPr>
        <p:txBody>
          <a:bodyPr wrap="square" rtlCol="0">
            <a:spAutoFit/>
          </a:bodyPr>
          <a:lstStyle/>
          <a:p>
            <a:pPr algn="ctr"/>
            <a:r>
              <a:rPr lang="en-US" sz="1200" dirty="0"/>
              <a:t>A Great Extent</a:t>
            </a:r>
          </a:p>
        </p:txBody>
      </p:sp>
      <p:sp>
        <p:nvSpPr>
          <p:cNvPr id="6" name="TextBox 5">
            <a:extLst>
              <a:ext uri="{FF2B5EF4-FFF2-40B4-BE49-F238E27FC236}">
                <a16:creationId xmlns:a16="http://schemas.microsoft.com/office/drawing/2014/main" id="{541CBBDC-F7A8-486A-A546-2B50C479C2FD}"/>
              </a:ext>
            </a:extLst>
          </p:cNvPr>
          <p:cNvSpPr txBox="1"/>
          <p:nvPr/>
        </p:nvSpPr>
        <p:spPr>
          <a:xfrm>
            <a:off x="188461" y="5371277"/>
            <a:ext cx="880886" cy="276999"/>
          </a:xfrm>
          <a:prstGeom prst="rect">
            <a:avLst/>
          </a:prstGeom>
          <a:noFill/>
        </p:spPr>
        <p:txBody>
          <a:bodyPr wrap="square" rtlCol="0">
            <a:spAutoFit/>
          </a:bodyPr>
          <a:lstStyle/>
          <a:p>
            <a:pPr algn="ctr"/>
            <a:r>
              <a:rPr lang="en-US" sz="1200" dirty="0"/>
              <a:t>Not At All</a:t>
            </a:r>
          </a:p>
        </p:txBody>
      </p:sp>
      <p:graphicFrame>
        <p:nvGraphicFramePr>
          <p:cNvPr id="8" name="Chart 7">
            <a:extLst>
              <a:ext uri="{FF2B5EF4-FFF2-40B4-BE49-F238E27FC236}">
                <a16:creationId xmlns:a16="http://schemas.microsoft.com/office/drawing/2014/main" id="{54ACB3CC-D109-4D51-B3E1-642180513680}"/>
              </a:ext>
            </a:extLst>
          </p:cNvPr>
          <p:cNvGraphicFramePr>
            <a:graphicFrameLocks/>
          </p:cNvGraphicFramePr>
          <p:nvPr>
            <p:extLst>
              <p:ext uri="{D42A27DB-BD31-4B8C-83A1-F6EECF244321}">
                <p14:modId xmlns:p14="http://schemas.microsoft.com/office/powerpoint/2010/main" val="3750777403"/>
              </p:ext>
            </p:extLst>
          </p:nvPr>
        </p:nvGraphicFramePr>
        <p:xfrm>
          <a:off x="6047775" y="1117959"/>
          <a:ext cx="6096000" cy="4984934"/>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63EAEF1B-9766-45D1-BE06-AB4A2900E26D}"/>
              </a:ext>
            </a:extLst>
          </p:cNvPr>
          <p:cNvSpPr txBox="1"/>
          <p:nvPr/>
        </p:nvSpPr>
        <p:spPr>
          <a:xfrm>
            <a:off x="7294617" y="377200"/>
            <a:ext cx="4174028" cy="400110"/>
          </a:xfrm>
          <a:prstGeom prst="rect">
            <a:avLst/>
          </a:prstGeom>
          <a:noFill/>
        </p:spPr>
        <p:txBody>
          <a:bodyPr wrap="none" rtlCol="0">
            <a:spAutoFit/>
          </a:bodyPr>
          <a:lstStyle/>
          <a:p>
            <a:r>
              <a:rPr lang="en-US" sz="2000" b="1" dirty="0"/>
              <a:t>Emotions Endorsed By Valence Group</a:t>
            </a:r>
          </a:p>
        </p:txBody>
      </p:sp>
    </p:spTree>
    <p:extLst>
      <p:ext uri="{BB962C8B-B14F-4D97-AF65-F5344CB8AC3E}">
        <p14:creationId xmlns:p14="http://schemas.microsoft.com/office/powerpoint/2010/main" val="2563555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08AD3-3038-476A-B4F5-AD6A85B65098}"/>
              </a:ext>
            </a:extLst>
          </p:cNvPr>
          <p:cNvSpPr>
            <a:spLocks noGrp="1"/>
          </p:cNvSpPr>
          <p:nvPr>
            <p:ph type="title"/>
          </p:nvPr>
        </p:nvSpPr>
        <p:spPr>
          <a:xfrm>
            <a:off x="5181601" y="634946"/>
            <a:ext cx="6368142" cy="1450757"/>
          </a:xfrm>
        </p:spPr>
        <p:txBody>
          <a:bodyPr>
            <a:normAutofit/>
          </a:bodyPr>
          <a:lstStyle/>
          <a:p>
            <a:r>
              <a:rPr lang="en-US" sz="5400">
                <a:solidFill>
                  <a:srgbClr val="5B4D35"/>
                </a:solidFill>
              </a:rPr>
              <a:t>Hypotheses</a:t>
            </a:r>
          </a:p>
        </p:txBody>
      </p:sp>
      <p:pic>
        <p:nvPicPr>
          <p:cNvPr id="5" name="Picture 4" descr="A picture containing person, woman, holding, standing&#10;&#10;Description automatically generated">
            <a:extLst>
              <a:ext uri="{FF2B5EF4-FFF2-40B4-BE49-F238E27FC236}">
                <a16:creationId xmlns:a16="http://schemas.microsoft.com/office/drawing/2014/main" id="{BDF5C749-7414-4A1C-9CC2-86137C16D84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742" r="28207" b="2"/>
          <a:stretch/>
        </p:blipFill>
        <p:spPr>
          <a:xfrm>
            <a:off x="0" y="-12128"/>
            <a:ext cx="4654276" cy="6870127"/>
          </a:xfrm>
          <a:prstGeom prst="rect">
            <a:avLst/>
          </a:prstGeom>
        </p:spPr>
      </p:pic>
      <p:cxnSp>
        <p:nvCxnSpPr>
          <p:cNvPr id="21" name="Straight Connector 2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C035E4-93A6-4CF5-AB96-CDA7193013A6}"/>
              </a:ext>
            </a:extLst>
          </p:cNvPr>
          <p:cNvSpPr>
            <a:spLocks noGrp="1"/>
          </p:cNvSpPr>
          <p:nvPr>
            <p:ph idx="1"/>
          </p:nvPr>
        </p:nvSpPr>
        <p:spPr>
          <a:xfrm>
            <a:off x="5181601" y="2198913"/>
            <a:ext cx="6745356" cy="4135393"/>
          </a:xfrm>
        </p:spPr>
        <p:txBody>
          <a:bodyPr>
            <a:normAutofit/>
          </a:bodyPr>
          <a:lstStyle/>
          <a:p>
            <a:pPr marL="514350" indent="-514350">
              <a:buFont typeface="+mj-lt"/>
              <a:buAutoNum type="arabicPeriod"/>
            </a:pPr>
            <a:r>
              <a:rPr lang="en-US" sz="2600" dirty="0"/>
              <a:t>The valence of emotional experiences will trend more positive across events. </a:t>
            </a:r>
          </a:p>
          <a:p>
            <a:pPr marL="514350" indent="-514350">
              <a:buFont typeface="+mj-lt"/>
              <a:buAutoNum type="arabicPeriod"/>
            </a:pPr>
            <a:endParaRPr lang="en-US" sz="2600" dirty="0"/>
          </a:p>
        </p:txBody>
      </p:sp>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37</a:t>
            </a:fld>
            <a:endParaRPr lang="en-US"/>
          </a:p>
        </p:txBody>
      </p:sp>
    </p:spTree>
    <p:extLst>
      <p:ext uri="{BB962C8B-B14F-4D97-AF65-F5344CB8AC3E}">
        <p14:creationId xmlns:p14="http://schemas.microsoft.com/office/powerpoint/2010/main" val="1667906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DC46D5-6145-4317-8C76-F0BE346C7DDA}"/>
              </a:ext>
            </a:extLst>
          </p:cNvPr>
          <p:cNvSpPr>
            <a:spLocks noGrp="1"/>
          </p:cNvSpPr>
          <p:nvPr>
            <p:ph type="title"/>
          </p:nvPr>
        </p:nvSpPr>
        <p:spPr>
          <a:xfrm>
            <a:off x="492370" y="516836"/>
            <a:ext cx="3084844" cy="1135502"/>
          </a:xfrm>
        </p:spPr>
        <p:txBody>
          <a:bodyPr>
            <a:normAutofit/>
          </a:bodyPr>
          <a:lstStyle/>
          <a:p>
            <a:r>
              <a:rPr lang="en-US" sz="3600" dirty="0">
                <a:solidFill>
                  <a:srgbClr val="FFFFFF"/>
                </a:solidFill>
              </a:rPr>
              <a:t>Measures</a:t>
            </a:r>
          </a:p>
        </p:txBody>
      </p:sp>
      <p:sp>
        <p:nvSpPr>
          <p:cNvPr id="5" name="Content Placeholder 4">
            <a:extLst>
              <a:ext uri="{FF2B5EF4-FFF2-40B4-BE49-F238E27FC236}">
                <a16:creationId xmlns:a16="http://schemas.microsoft.com/office/drawing/2014/main" id="{9075AB09-A765-4842-B1EA-766757B07350}"/>
              </a:ext>
            </a:extLst>
          </p:cNvPr>
          <p:cNvSpPr>
            <a:spLocks noGrp="1"/>
          </p:cNvSpPr>
          <p:nvPr>
            <p:ph idx="1"/>
          </p:nvPr>
        </p:nvSpPr>
        <p:spPr>
          <a:xfrm>
            <a:off x="0" y="1937736"/>
            <a:ext cx="3986799" cy="4336981"/>
          </a:xfrm>
        </p:spPr>
        <p:txBody>
          <a:bodyPr>
            <a:normAutofit/>
          </a:bodyPr>
          <a:lstStyle/>
          <a:p>
            <a:pPr lvl="2"/>
            <a:r>
              <a:rPr lang="en-US" sz="2000" dirty="0">
                <a:solidFill>
                  <a:srgbClr val="FFFFFF"/>
                </a:solidFill>
              </a:rPr>
              <a:t>Event Experience and Ordering Questionnaire</a:t>
            </a:r>
          </a:p>
          <a:p>
            <a:pPr lvl="3"/>
            <a:r>
              <a:rPr lang="en-US" sz="2000" dirty="0">
                <a:solidFill>
                  <a:srgbClr val="FFFFFF"/>
                </a:solidFill>
              </a:rPr>
              <a:t>Identify 10 events</a:t>
            </a:r>
          </a:p>
          <a:p>
            <a:pPr lvl="3"/>
            <a:r>
              <a:rPr lang="en-US" sz="2000" dirty="0">
                <a:solidFill>
                  <a:srgbClr val="FFFFFF"/>
                </a:solidFill>
              </a:rPr>
              <a:t>Identify associated emotions</a:t>
            </a:r>
          </a:p>
          <a:p>
            <a:pPr lvl="3"/>
            <a:r>
              <a:rPr lang="en-US" sz="2000" dirty="0">
                <a:solidFill>
                  <a:srgbClr val="FFFFFF"/>
                </a:solidFill>
              </a:rPr>
              <a:t>Identify intensity of emotion and attempt to regulate</a:t>
            </a:r>
          </a:p>
          <a:p>
            <a:pPr lvl="3"/>
            <a:r>
              <a:rPr lang="en-US" sz="2000" dirty="0">
                <a:solidFill>
                  <a:srgbClr val="FFFFFF"/>
                </a:solidFill>
              </a:rPr>
              <a:t>Reorder items chronologically</a:t>
            </a:r>
          </a:p>
          <a:p>
            <a:pPr marL="0" indent="0">
              <a:buNone/>
            </a:pPr>
            <a:endParaRPr lang="en-US" sz="1500" dirty="0">
              <a:solidFill>
                <a:srgbClr val="FFFFFF"/>
              </a:solidFill>
            </a:endParaRPr>
          </a:p>
        </p:txBody>
      </p:sp>
      <p:sp>
        <p:nvSpPr>
          <p:cNvPr id="14" name="Rectangle 13">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screenshot of a cell phone&#10;&#10;Description automatically generated">
            <a:extLst>
              <a:ext uri="{FF2B5EF4-FFF2-40B4-BE49-F238E27FC236}">
                <a16:creationId xmlns:a16="http://schemas.microsoft.com/office/drawing/2014/main" id="{9C0DB72E-E616-4BDC-965D-C97B18DFE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065" y="189491"/>
            <a:ext cx="5532407" cy="6479017"/>
          </a:xfrm>
          <a:prstGeom prst="rect">
            <a:avLst/>
          </a:prstGeom>
        </p:spPr>
      </p:pic>
      <p:sp>
        <p:nvSpPr>
          <p:cNvPr id="6" name="Slide Number Placeholder 5">
            <a:extLst>
              <a:ext uri="{FF2B5EF4-FFF2-40B4-BE49-F238E27FC236}">
                <a16:creationId xmlns:a16="http://schemas.microsoft.com/office/drawing/2014/main" id="{7BDFBD81-4C4D-41EB-A17E-CF826831B969}"/>
              </a:ext>
            </a:extLst>
          </p:cNvPr>
          <p:cNvSpPr>
            <a:spLocks noGrp="1"/>
          </p:cNvSpPr>
          <p:nvPr>
            <p:ph type="sldNum" sz="quarter" idx="12"/>
          </p:nvPr>
        </p:nvSpPr>
        <p:spPr/>
        <p:txBody>
          <a:bodyPr/>
          <a:lstStyle/>
          <a:p>
            <a:fld id="{58782805-61A3-4A9B-8D39-1A61657B2E27}" type="slidenum">
              <a:rPr lang="en-US" smtClean="0"/>
              <a:t>38</a:t>
            </a:fld>
            <a:endParaRPr lang="en-US"/>
          </a:p>
        </p:txBody>
      </p:sp>
    </p:spTree>
    <p:extLst>
      <p:ext uri="{BB962C8B-B14F-4D97-AF65-F5344CB8AC3E}">
        <p14:creationId xmlns:p14="http://schemas.microsoft.com/office/powerpoint/2010/main" val="3321356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39</a:t>
            </a:fld>
            <a:endParaRPr lang="en-US"/>
          </a:p>
        </p:txBody>
      </p:sp>
      <p:sp>
        <p:nvSpPr>
          <p:cNvPr id="6" name="TextBox 5">
            <a:extLst>
              <a:ext uri="{FF2B5EF4-FFF2-40B4-BE49-F238E27FC236}">
                <a16:creationId xmlns:a16="http://schemas.microsoft.com/office/drawing/2014/main" id="{F02F78B8-17F3-477D-AA85-D548E43930E3}"/>
              </a:ext>
            </a:extLst>
          </p:cNvPr>
          <p:cNvSpPr txBox="1"/>
          <p:nvPr/>
        </p:nvSpPr>
        <p:spPr>
          <a:xfrm>
            <a:off x="3868472" y="3033691"/>
            <a:ext cx="4455055" cy="369332"/>
          </a:xfrm>
          <a:prstGeom prst="rect">
            <a:avLst/>
          </a:prstGeom>
          <a:noFill/>
        </p:spPr>
        <p:txBody>
          <a:bodyPr wrap="square" rtlCol="0">
            <a:spAutoFit/>
          </a:bodyPr>
          <a:lstStyle/>
          <a:p>
            <a:r>
              <a:rPr lang="en-US" dirty="0">
                <a:solidFill>
                  <a:schemeClr val="accent5"/>
                </a:solidFill>
              </a:rPr>
              <a:t>POSITIVE EMOTION INTENSITY RATING (1 – 7)</a:t>
            </a:r>
          </a:p>
        </p:txBody>
      </p:sp>
      <p:sp>
        <p:nvSpPr>
          <p:cNvPr id="7" name="TextBox 6">
            <a:extLst>
              <a:ext uri="{FF2B5EF4-FFF2-40B4-BE49-F238E27FC236}">
                <a16:creationId xmlns:a16="http://schemas.microsoft.com/office/drawing/2014/main" id="{DE9ABCCE-37B3-49B0-ADD4-D01AF38D380C}"/>
              </a:ext>
            </a:extLst>
          </p:cNvPr>
          <p:cNvSpPr txBox="1"/>
          <p:nvPr/>
        </p:nvSpPr>
        <p:spPr>
          <a:xfrm>
            <a:off x="5773546" y="2664359"/>
            <a:ext cx="971741" cy="369332"/>
          </a:xfrm>
          <a:prstGeom prst="rect">
            <a:avLst/>
          </a:prstGeom>
          <a:noFill/>
        </p:spPr>
        <p:txBody>
          <a:bodyPr wrap="none" rtlCol="0">
            <a:spAutoFit/>
          </a:bodyPr>
          <a:lstStyle/>
          <a:p>
            <a:r>
              <a:rPr lang="en-US"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3868471" y="3414552"/>
            <a:ext cx="4455055" cy="369332"/>
          </a:xfrm>
          <a:prstGeom prst="rect">
            <a:avLst/>
          </a:prstGeom>
          <a:noFill/>
        </p:spPr>
        <p:txBody>
          <a:bodyPr wrap="square" rtlCol="0">
            <a:spAutoFit/>
          </a:bodyPr>
          <a:lstStyle/>
          <a:p>
            <a:r>
              <a:rPr lang="en-US" dirty="0">
                <a:solidFill>
                  <a:schemeClr val="accent5"/>
                </a:solidFill>
              </a:rPr>
              <a:t>POSITIVE EMOTION  INTENSITY RATING (1 – 7)</a:t>
            </a:r>
          </a:p>
        </p:txBody>
      </p:sp>
      <p:sp>
        <p:nvSpPr>
          <p:cNvPr id="28" name="TextBox 27">
            <a:extLst>
              <a:ext uri="{FF2B5EF4-FFF2-40B4-BE49-F238E27FC236}">
                <a16:creationId xmlns:a16="http://schemas.microsoft.com/office/drawing/2014/main" id="{630A381A-C519-4E99-9438-5F90B06439C1}"/>
              </a:ext>
            </a:extLst>
          </p:cNvPr>
          <p:cNvSpPr txBox="1"/>
          <p:nvPr/>
        </p:nvSpPr>
        <p:spPr>
          <a:xfrm>
            <a:off x="3868471" y="3772355"/>
            <a:ext cx="4876474" cy="369332"/>
          </a:xfrm>
          <a:prstGeom prst="rect">
            <a:avLst/>
          </a:prstGeom>
          <a:noFill/>
        </p:spPr>
        <p:txBody>
          <a:bodyPr wrap="square" rtlCol="0">
            <a:spAutoFit/>
          </a:bodyPr>
          <a:lstStyle/>
          <a:p>
            <a:r>
              <a:rPr lang="en-US" dirty="0">
                <a:solidFill>
                  <a:srgbClr val="FF0000"/>
                </a:solidFill>
              </a:rPr>
              <a:t>NEGATIVE EMOTION  INTENSITY RATING (1 – 7)</a:t>
            </a:r>
          </a:p>
        </p:txBody>
      </p:sp>
      <p:sp>
        <p:nvSpPr>
          <p:cNvPr id="29" name="TextBox 28">
            <a:extLst>
              <a:ext uri="{FF2B5EF4-FFF2-40B4-BE49-F238E27FC236}">
                <a16:creationId xmlns:a16="http://schemas.microsoft.com/office/drawing/2014/main" id="{F5249F6B-AF09-4D38-A981-734AD5E11DAD}"/>
              </a:ext>
            </a:extLst>
          </p:cNvPr>
          <p:cNvSpPr txBox="1"/>
          <p:nvPr/>
        </p:nvSpPr>
        <p:spPr>
          <a:xfrm>
            <a:off x="3868470" y="4153216"/>
            <a:ext cx="4876473" cy="369332"/>
          </a:xfrm>
          <a:prstGeom prst="rect">
            <a:avLst/>
          </a:prstGeom>
          <a:noFill/>
        </p:spPr>
        <p:txBody>
          <a:bodyPr wrap="square" rtlCol="0">
            <a:spAutoFit/>
          </a:bodyPr>
          <a:lstStyle/>
          <a:p>
            <a:r>
              <a:rPr lang="en-US" dirty="0">
                <a:solidFill>
                  <a:srgbClr val="FF0000"/>
                </a:solidFill>
              </a:rPr>
              <a:t>NEGATIVE EMOTION  INTENSITY RATING (1 – 7)</a:t>
            </a:r>
          </a:p>
        </p:txBody>
      </p:sp>
      <p:sp>
        <p:nvSpPr>
          <p:cNvPr id="30" name="Content Placeholder 2">
            <a:extLst>
              <a:ext uri="{FF2B5EF4-FFF2-40B4-BE49-F238E27FC236}">
                <a16:creationId xmlns:a16="http://schemas.microsoft.com/office/drawing/2014/main" id="{3A011481-A30A-4300-880C-5F29390FDA25}"/>
              </a:ext>
            </a:extLst>
          </p:cNvPr>
          <p:cNvSpPr txBox="1">
            <a:spLocks/>
          </p:cNvSpPr>
          <p:nvPr/>
        </p:nvSpPr>
        <p:spPr>
          <a:xfrm>
            <a:off x="151608" y="85305"/>
            <a:ext cx="6745287" cy="41354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600"/>
              <a:t>The valence of emotional experiences will trend more positive across events. </a:t>
            </a:r>
          </a:p>
          <a:p>
            <a:pPr marL="514350" indent="-514350">
              <a:buFont typeface="+mj-lt"/>
              <a:buAutoNum type="arabicPeriod"/>
            </a:pPr>
            <a:endParaRPr lang="en-US" sz="2600" dirty="0"/>
          </a:p>
        </p:txBody>
      </p:sp>
    </p:spTree>
    <p:extLst>
      <p:ext uri="{BB962C8B-B14F-4D97-AF65-F5344CB8AC3E}">
        <p14:creationId xmlns:p14="http://schemas.microsoft.com/office/powerpoint/2010/main" val="3850378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E0E6E-1F9D-4A31-A946-8E4F854250C4}"/>
              </a:ext>
            </a:extLst>
          </p:cNvPr>
          <p:cNvSpPr>
            <a:spLocks noGrp="1"/>
          </p:cNvSpPr>
          <p:nvPr>
            <p:ph type="title"/>
          </p:nvPr>
        </p:nvSpPr>
        <p:spPr>
          <a:xfrm>
            <a:off x="1097280" y="864120"/>
            <a:ext cx="10058400" cy="832334"/>
          </a:xfrm>
        </p:spPr>
        <p:txBody>
          <a:bodyPr/>
          <a:lstStyle/>
          <a:p>
            <a:r>
              <a:rPr lang="en-US" dirty="0"/>
              <a:t>Emotion Regulation</a:t>
            </a:r>
          </a:p>
        </p:txBody>
      </p:sp>
      <p:sp>
        <p:nvSpPr>
          <p:cNvPr id="3" name="Content Placeholder 2">
            <a:extLst>
              <a:ext uri="{FF2B5EF4-FFF2-40B4-BE49-F238E27FC236}">
                <a16:creationId xmlns:a16="http://schemas.microsoft.com/office/drawing/2014/main" id="{A30008BD-D737-4E7F-BE0B-C0700981B81C}"/>
              </a:ext>
            </a:extLst>
          </p:cNvPr>
          <p:cNvSpPr>
            <a:spLocks noGrp="1"/>
          </p:cNvSpPr>
          <p:nvPr>
            <p:ph idx="1"/>
          </p:nvPr>
        </p:nvSpPr>
        <p:spPr>
          <a:xfrm>
            <a:off x="1066800" y="1845734"/>
            <a:ext cx="10058400" cy="4023360"/>
          </a:xfrm>
        </p:spPr>
        <p:txBody>
          <a:bodyPr>
            <a:normAutofit/>
          </a:bodyPr>
          <a:lstStyle/>
          <a:p>
            <a:pPr>
              <a:lnSpc>
                <a:spcPct val="100000"/>
              </a:lnSpc>
              <a:spcAft>
                <a:spcPts val="600"/>
              </a:spcAft>
              <a:buFont typeface="Wingdings" panose="05000000000000000000" pitchFamily="2" charset="2"/>
              <a:buChar char="§"/>
            </a:pPr>
            <a:r>
              <a:rPr lang="en-US" sz="2200" dirty="0"/>
              <a:t> The processes by which we influence which emotions we have, when we have them, and how we experience and express them. </a:t>
            </a:r>
            <a:r>
              <a:rPr lang="en-US" sz="2200" baseline="30000" dirty="0"/>
              <a:t>1</a:t>
            </a:r>
            <a:r>
              <a:rPr lang="en-US" sz="2200" dirty="0"/>
              <a:t> </a:t>
            </a:r>
          </a:p>
          <a:p>
            <a:pPr>
              <a:lnSpc>
                <a:spcPct val="100000"/>
              </a:lnSpc>
              <a:spcAft>
                <a:spcPts val="600"/>
              </a:spcAft>
              <a:buFont typeface="Wingdings" panose="05000000000000000000" pitchFamily="2" charset="2"/>
              <a:buChar char="§"/>
            </a:pPr>
            <a:r>
              <a:rPr lang="en-US" sz="2200" dirty="0"/>
              <a:t> Strategies consist of behavioral and cognitive responses to emotionally-</a:t>
            </a:r>
            <a:r>
              <a:rPr lang="en-US" sz="2200" dirty="0" err="1"/>
              <a:t>valenced</a:t>
            </a:r>
            <a:r>
              <a:rPr lang="en-US" sz="2200" dirty="0"/>
              <a:t> stimuli in order to minimize and maximize emotional reactions in accordance with emotional goals.</a:t>
            </a:r>
          </a:p>
        </p:txBody>
      </p:sp>
      <p:sp>
        <p:nvSpPr>
          <p:cNvPr id="4" name="TextBox 3">
            <a:extLst>
              <a:ext uri="{FF2B5EF4-FFF2-40B4-BE49-F238E27FC236}">
                <a16:creationId xmlns:a16="http://schemas.microsoft.com/office/drawing/2014/main" id="{A3A6C921-906C-4808-B0EB-6D70F23B8CA7}"/>
              </a:ext>
            </a:extLst>
          </p:cNvPr>
          <p:cNvSpPr txBox="1"/>
          <p:nvPr/>
        </p:nvSpPr>
        <p:spPr>
          <a:xfrm>
            <a:off x="83770" y="6484678"/>
            <a:ext cx="1308692" cy="307777"/>
          </a:xfrm>
          <a:prstGeom prst="rect">
            <a:avLst/>
          </a:prstGeom>
          <a:noFill/>
        </p:spPr>
        <p:txBody>
          <a:bodyPr wrap="none" rtlCol="0">
            <a:spAutoFit/>
          </a:bodyPr>
          <a:lstStyle/>
          <a:p>
            <a:r>
              <a:rPr lang="en-US" sz="1400" baseline="30000" dirty="0">
                <a:solidFill>
                  <a:schemeClr val="bg1"/>
                </a:solidFill>
              </a:rPr>
              <a:t>1  </a:t>
            </a:r>
            <a:r>
              <a:rPr lang="en-US" sz="1400" dirty="0">
                <a:solidFill>
                  <a:schemeClr val="bg1"/>
                </a:solidFill>
              </a:rPr>
              <a:t>Gross (1998). </a:t>
            </a:r>
            <a:endParaRPr lang="en-US" sz="1400" baseline="30000" dirty="0">
              <a:solidFill>
                <a:schemeClr val="bg1"/>
              </a:solidFill>
            </a:endParaRPr>
          </a:p>
        </p:txBody>
      </p:sp>
      <p:sp>
        <p:nvSpPr>
          <p:cNvPr id="5" name="Rectangle: Rounded Corners 4">
            <a:extLst>
              <a:ext uri="{FF2B5EF4-FFF2-40B4-BE49-F238E27FC236}">
                <a16:creationId xmlns:a16="http://schemas.microsoft.com/office/drawing/2014/main" id="{CDB94D18-D6BB-430A-8C6F-FF2B1BF0E61A}"/>
              </a:ext>
            </a:extLst>
          </p:cNvPr>
          <p:cNvSpPr/>
          <p:nvPr/>
        </p:nvSpPr>
        <p:spPr>
          <a:xfrm>
            <a:off x="1378954" y="4148080"/>
            <a:ext cx="2346158" cy="167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F1ABD8-A2A5-4EA3-97D2-3480D016AD15}"/>
              </a:ext>
            </a:extLst>
          </p:cNvPr>
          <p:cNvSpPr txBox="1"/>
          <p:nvPr/>
        </p:nvSpPr>
        <p:spPr>
          <a:xfrm>
            <a:off x="1392462" y="4446742"/>
            <a:ext cx="2346158" cy="1077218"/>
          </a:xfrm>
          <a:prstGeom prst="rect">
            <a:avLst/>
          </a:prstGeom>
          <a:noFill/>
        </p:spPr>
        <p:txBody>
          <a:bodyPr wrap="square" rtlCol="0">
            <a:spAutoFit/>
          </a:bodyPr>
          <a:lstStyle/>
          <a:p>
            <a:pPr algn="ctr"/>
            <a:r>
              <a:rPr lang="en-US" sz="3200" b="1" dirty="0">
                <a:solidFill>
                  <a:schemeClr val="bg1"/>
                </a:solidFill>
              </a:rPr>
              <a:t>PRESENTING</a:t>
            </a:r>
          </a:p>
          <a:p>
            <a:pPr algn="ctr"/>
            <a:r>
              <a:rPr lang="en-US" sz="3200" b="1" dirty="0">
                <a:solidFill>
                  <a:schemeClr val="bg1"/>
                </a:solidFill>
              </a:rPr>
              <a:t>WORK</a:t>
            </a:r>
          </a:p>
        </p:txBody>
      </p:sp>
      <p:sp>
        <p:nvSpPr>
          <p:cNvPr id="7" name="Arrow: Striped Right 6">
            <a:extLst>
              <a:ext uri="{FF2B5EF4-FFF2-40B4-BE49-F238E27FC236}">
                <a16:creationId xmlns:a16="http://schemas.microsoft.com/office/drawing/2014/main" id="{9DC5218F-A05A-4053-8B97-96BBF14371C7}"/>
              </a:ext>
            </a:extLst>
          </p:cNvPr>
          <p:cNvSpPr/>
          <p:nvPr/>
        </p:nvSpPr>
        <p:spPr>
          <a:xfrm>
            <a:off x="4084053" y="4785366"/>
            <a:ext cx="649705" cy="43313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5FE05B-36A8-4FBB-B3E0-202CC7109599}"/>
              </a:ext>
            </a:extLst>
          </p:cNvPr>
          <p:cNvSpPr/>
          <p:nvPr/>
        </p:nvSpPr>
        <p:spPr>
          <a:xfrm>
            <a:off x="5028131" y="4148080"/>
            <a:ext cx="2346158" cy="167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AD5223-6B9F-4274-A2EA-9E71A188484F}"/>
              </a:ext>
            </a:extLst>
          </p:cNvPr>
          <p:cNvSpPr txBox="1"/>
          <p:nvPr/>
        </p:nvSpPr>
        <p:spPr>
          <a:xfrm>
            <a:off x="5028131" y="4463325"/>
            <a:ext cx="2370888" cy="1077218"/>
          </a:xfrm>
          <a:prstGeom prst="rect">
            <a:avLst/>
          </a:prstGeom>
          <a:noFill/>
        </p:spPr>
        <p:txBody>
          <a:bodyPr wrap="square" rtlCol="0">
            <a:spAutoFit/>
          </a:bodyPr>
          <a:lstStyle/>
          <a:p>
            <a:pPr algn="ctr"/>
            <a:r>
              <a:rPr lang="en-US" sz="3200" b="1" dirty="0">
                <a:solidFill>
                  <a:schemeClr val="bg1"/>
                </a:solidFill>
              </a:rPr>
              <a:t>REGULATION STRATEGY</a:t>
            </a:r>
          </a:p>
        </p:txBody>
      </p:sp>
      <p:sp>
        <p:nvSpPr>
          <p:cNvPr id="12" name="Arrow: Striped Right 11">
            <a:extLst>
              <a:ext uri="{FF2B5EF4-FFF2-40B4-BE49-F238E27FC236}">
                <a16:creationId xmlns:a16="http://schemas.microsoft.com/office/drawing/2014/main" id="{D6D18544-AF21-406E-8544-57F34680EF5A}"/>
              </a:ext>
            </a:extLst>
          </p:cNvPr>
          <p:cNvSpPr/>
          <p:nvPr/>
        </p:nvSpPr>
        <p:spPr>
          <a:xfrm>
            <a:off x="7733230" y="4785366"/>
            <a:ext cx="649705" cy="43313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8B53680-000F-4E61-8A8A-7DA313A402E0}"/>
              </a:ext>
            </a:extLst>
          </p:cNvPr>
          <p:cNvSpPr/>
          <p:nvPr/>
        </p:nvSpPr>
        <p:spPr>
          <a:xfrm>
            <a:off x="9449003" y="3872855"/>
            <a:ext cx="586344" cy="54898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Excitement</a:t>
            </a:r>
          </a:p>
        </p:txBody>
      </p:sp>
      <p:sp>
        <p:nvSpPr>
          <p:cNvPr id="16" name="Rectangle: Rounded Corners 15">
            <a:extLst>
              <a:ext uri="{FF2B5EF4-FFF2-40B4-BE49-F238E27FC236}">
                <a16:creationId xmlns:a16="http://schemas.microsoft.com/office/drawing/2014/main" id="{0DB4AE3E-8099-4EAD-B25D-0CA02D49E4C0}"/>
              </a:ext>
            </a:extLst>
          </p:cNvPr>
          <p:cNvSpPr/>
          <p:nvPr/>
        </p:nvSpPr>
        <p:spPr>
          <a:xfrm>
            <a:off x="8624307" y="4571117"/>
            <a:ext cx="2235737" cy="1674543"/>
          </a:xfrm>
          <a:prstGeom prst="roundRect">
            <a:avLst/>
          </a:prstGeom>
          <a:solidFill>
            <a:srgbClr val="F28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Anxiety</a:t>
            </a:r>
          </a:p>
        </p:txBody>
      </p:sp>
      <p:sp>
        <p:nvSpPr>
          <p:cNvPr id="17" name="Right Bracket 16">
            <a:extLst>
              <a:ext uri="{FF2B5EF4-FFF2-40B4-BE49-F238E27FC236}">
                <a16:creationId xmlns:a16="http://schemas.microsoft.com/office/drawing/2014/main" id="{D713B290-2B29-4053-8F7A-A857096035B5}"/>
              </a:ext>
            </a:extLst>
          </p:cNvPr>
          <p:cNvSpPr/>
          <p:nvPr/>
        </p:nvSpPr>
        <p:spPr>
          <a:xfrm>
            <a:off x="10175179" y="3872855"/>
            <a:ext cx="76200" cy="548982"/>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ln w="28575">
                <a:solidFill>
                  <a:schemeClr val="tx1"/>
                </a:solidFill>
              </a:ln>
            </a:endParaRPr>
          </a:p>
        </p:txBody>
      </p:sp>
      <p:sp>
        <p:nvSpPr>
          <p:cNvPr id="18" name="Right Bracket 17">
            <a:extLst>
              <a:ext uri="{FF2B5EF4-FFF2-40B4-BE49-F238E27FC236}">
                <a16:creationId xmlns:a16="http://schemas.microsoft.com/office/drawing/2014/main" id="{1F0463E0-976F-4303-AC25-7891F1EC7C13}"/>
              </a:ext>
            </a:extLst>
          </p:cNvPr>
          <p:cNvSpPr/>
          <p:nvPr/>
        </p:nvSpPr>
        <p:spPr>
          <a:xfrm>
            <a:off x="10868866" y="4514768"/>
            <a:ext cx="269842" cy="1787239"/>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ln w="28575">
                <a:solidFill>
                  <a:schemeClr val="tx1"/>
                </a:solidFill>
              </a:ln>
            </a:endParaRPr>
          </a:p>
        </p:txBody>
      </p:sp>
      <p:sp>
        <p:nvSpPr>
          <p:cNvPr id="19" name="Rectangle 18">
            <a:extLst>
              <a:ext uri="{FF2B5EF4-FFF2-40B4-BE49-F238E27FC236}">
                <a16:creationId xmlns:a16="http://schemas.microsoft.com/office/drawing/2014/main" id="{0E94A25A-3639-4288-A8FB-E0AD2DD7ED18}"/>
              </a:ext>
            </a:extLst>
          </p:cNvPr>
          <p:cNvSpPr/>
          <p:nvPr/>
        </p:nvSpPr>
        <p:spPr>
          <a:xfrm>
            <a:off x="8444691" y="3485347"/>
            <a:ext cx="3594910" cy="2816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3C633E0-CD08-424C-B1A6-98C294BEB199}"/>
              </a:ext>
            </a:extLst>
          </p:cNvPr>
          <p:cNvSpPr/>
          <p:nvPr/>
        </p:nvSpPr>
        <p:spPr>
          <a:xfrm>
            <a:off x="8917617" y="3857007"/>
            <a:ext cx="1761694" cy="12828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Excitement</a:t>
            </a:r>
            <a:endParaRPr lang="en-US" sz="600" dirty="0">
              <a:solidFill>
                <a:schemeClr val="tx1"/>
              </a:solidFill>
            </a:endParaRPr>
          </a:p>
        </p:txBody>
      </p:sp>
      <p:sp>
        <p:nvSpPr>
          <p:cNvPr id="9" name="Rectangle: Rounded Corners 8">
            <a:extLst>
              <a:ext uri="{FF2B5EF4-FFF2-40B4-BE49-F238E27FC236}">
                <a16:creationId xmlns:a16="http://schemas.microsoft.com/office/drawing/2014/main" id="{B3F6EBE4-F00D-4A64-A95B-433D4DE98EE6}"/>
              </a:ext>
            </a:extLst>
          </p:cNvPr>
          <p:cNvSpPr/>
          <p:nvPr/>
        </p:nvSpPr>
        <p:spPr>
          <a:xfrm>
            <a:off x="9254501" y="5356404"/>
            <a:ext cx="1087925" cy="799871"/>
          </a:xfrm>
          <a:prstGeom prst="roundRect">
            <a:avLst/>
          </a:prstGeom>
          <a:solidFill>
            <a:srgbClr val="F28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Anxiety</a:t>
            </a:r>
          </a:p>
        </p:txBody>
      </p:sp>
      <p:sp>
        <p:nvSpPr>
          <p:cNvPr id="20" name="Right Bracket 19">
            <a:extLst>
              <a:ext uri="{FF2B5EF4-FFF2-40B4-BE49-F238E27FC236}">
                <a16:creationId xmlns:a16="http://schemas.microsoft.com/office/drawing/2014/main" id="{54AFD1FF-1D6A-4B24-9CF2-10C43FBB351A}"/>
              </a:ext>
            </a:extLst>
          </p:cNvPr>
          <p:cNvSpPr/>
          <p:nvPr/>
        </p:nvSpPr>
        <p:spPr>
          <a:xfrm>
            <a:off x="10768278" y="3802041"/>
            <a:ext cx="183818" cy="1383514"/>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ln w="28575">
                <a:solidFill>
                  <a:schemeClr val="tx1"/>
                </a:solidFill>
              </a:ln>
            </a:endParaRPr>
          </a:p>
        </p:txBody>
      </p:sp>
      <p:sp>
        <p:nvSpPr>
          <p:cNvPr id="21" name="Right Bracket 20">
            <a:extLst>
              <a:ext uri="{FF2B5EF4-FFF2-40B4-BE49-F238E27FC236}">
                <a16:creationId xmlns:a16="http://schemas.microsoft.com/office/drawing/2014/main" id="{F7276469-72F3-4192-8D98-C906004B44D3}"/>
              </a:ext>
            </a:extLst>
          </p:cNvPr>
          <p:cNvSpPr/>
          <p:nvPr/>
        </p:nvSpPr>
        <p:spPr>
          <a:xfrm>
            <a:off x="10362077" y="5272631"/>
            <a:ext cx="171913" cy="910102"/>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ln w="28575">
                <a:solidFill>
                  <a:schemeClr val="tx1"/>
                </a:solidFill>
              </a:ln>
            </a:endParaRPr>
          </a:p>
        </p:txBody>
      </p:sp>
      <p:sp>
        <p:nvSpPr>
          <p:cNvPr id="22" name="Slide Number Placeholder 21">
            <a:extLst>
              <a:ext uri="{FF2B5EF4-FFF2-40B4-BE49-F238E27FC236}">
                <a16:creationId xmlns:a16="http://schemas.microsoft.com/office/drawing/2014/main" id="{B8BC0BCC-89E3-4224-B410-B5BE744A972B}"/>
              </a:ext>
            </a:extLst>
          </p:cNvPr>
          <p:cNvSpPr>
            <a:spLocks noGrp="1"/>
          </p:cNvSpPr>
          <p:nvPr>
            <p:ph type="sldNum" sz="quarter" idx="12"/>
          </p:nvPr>
        </p:nvSpPr>
        <p:spPr/>
        <p:txBody>
          <a:bodyPr/>
          <a:lstStyle/>
          <a:p>
            <a:fld id="{58782805-61A3-4A9B-8D39-1A61657B2E27}" type="slidenum">
              <a:rPr lang="en-US" smtClean="0"/>
              <a:t>4</a:t>
            </a:fld>
            <a:endParaRPr lang="en-US"/>
          </a:p>
        </p:txBody>
      </p:sp>
    </p:spTree>
    <p:extLst>
      <p:ext uri="{BB962C8B-B14F-4D97-AF65-F5344CB8AC3E}">
        <p14:creationId xmlns:p14="http://schemas.microsoft.com/office/powerpoint/2010/main" val="33588229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8" grpId="0" animBg="1"/>
      <p:bldP spid="9" grpId="0" animBg="1"/>
      <p:bldP spid="20"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40</a:t>
            </a:fld>
            <a:endParaRPr lang="en-US"/>
          </a:p>
        </p:txBody>
      </p:sp>
      <p:sp>
        <p:nvSpPr>
          <p:cNvPr id="6" name="TextBox 5">
            <a:extLst>
              <a:ext uri="{FF2B5EF4-FFF2-40B4-BE49-F238E27FC236}">
                <a16:creationId xmlns:a16="http://schemas.microsoft.com/office/drawing/2014/main" id="{F02F78B8-17F3-477D-AA85-D548E43930E3}"/>
              </a:ext>
            </a:extLst>
          </p:cNvPr>
          <p:cNvSpPr txBox="1"/>
          <p:nvPr/>
        </p:nvSpPr>
        <p:spPr>
          <a:xfrm>
            <a:off x="1105475" y="3099618"/>
            <a:ext cx="4990525" cy="400110"/>
          </a:xfrm>
          <a:prstGeom prst="rect">
            <a:avLst/>
          </a:prstGeom>
          <a:noFill/>
        </p:spPr>
        <p:txBody>
          <a:bodyPr wrap="square" rtlCol="0">
            <a:spAutoFit/>
          </a:bodyPr>
          <a:lstStyle/>
          <a:p>
            <a:r>
              <a:rPr lang="en-US" sz="2000" dirty="0">
                <a:solidFill>
                  <a:schemeClr val="accent5"/>
                </a:solidFill>
              </a:rPr>
              <a:t>POSITIVE EMOTION INTENSITY RATING (1 – 7)</a:t>
            </a:r>
          </a:p>
        </p:txBody>
      </p:sp>
      <p:sp>
        <p:nvSpPr>
          <p:cNvPr id="7" name="TextBox 6">
            <a:extLst>
              <a:ext uri="{FF2B5EF4-FFF2-40B4-BE49-F238E27FC236}">
                <a16:creationId xmlns:a16="http://schemas.microsoft.com/office/drawing/2014/main" id="{DE9ABCCE-37B3-49B0-ADD4-D01AF38D380C}"/>
              </a:ext>
            </a:extLst>
          </p:cNvPr>
          <p:cNvSpPr txBox="1"/>
          <p:nvPr/>
        </p:nvSpPr>
        <p:spPr>
          <a:xfrm>
            <a:off x="5750145" y="2363243"/>
            <a:ext cx="1234633" cy="461665"/>
          </a:xfrm>
          <a:prstGeom prst="rect">
            <a:avLst/>
          </a:prstGeom>
          <a:noFill/>
        </p:spPr>
        <p:txBody>
          <a:bodyPr wrap="none" rtlCol="0">
            <a:spAutoFit/>
          </a:bodyPr>
          <a:lstStyle/>
          <a:p>
            <a:r>
              <a:rPr lang="en-US" sz="2400"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1105475" y="3468950"/>
            <a:ext cx="4990525" cy="400110"/>
          </a:xfrm>
          <a:prstGeom prst="rect">
            <a:avLst/>
          </a:prstGeom>
          <a:noFill/>
        </p:spPr>
        <p:txBody>
          <a:bodyPr wrap="square" rtlCol="0">
            <a:spAutoFit/>
          </a:bodyPr>
          <a:lstStyle/>
          <a:p>
            <a:r>
              <a:rPr lang="en-US" sz="2000" dirty="0">
                <a:solidFill>
                  <a:schemeClr val="accent5"/>
                </a:solidFill>
              </a:rPr>
              <a:t>POSITIVE EMOTION INTENSITY RATING (1 – 7)</a:t>
            </a:r>
          </a:p>
        </p:txBody>
      </p:sp>
      <p:sp>
        <p:nvSpPr>
          <p:cNvPr id="28" name="TextBox 27">
            <a:extLst>
              <a:ext uri="{FF2B5EF4-FFF2-40B4-BE49-F238E27FC236}">
                <a16:creationId xmlns:a16="http://schemas.microsoft.com/office/drawing/2014/main" id="{630A381A-C519-4E99-9438-5F90B06439C1}"/>
              </a:ext>
            </a:extLst>
          </p:cNvPr>
          <p:cNvSpPr txBox="1"/>
          <p:nvPr/>
        </p:nvSpPr>
        <p:spPr>
          <a:xfrm>
            <a:off x="6689149" y="3084201"/>
            <a:ext cx="6164349" cy="400110"/>
          </a:xfrm>
          <a:prstGeom prst="rect">
            <a:avLst/>
          </a:prstGeom>
          <a:noFill/>
        </p:spPr>
        <p:txBody>
          <a:bodyPr wrap="square" rtlCol="0">
            <a:spAutoFit/>
          </a:bodyPr>
          <a:lstStyle/>
          <a:p>
            <a:r>
              <a:rPr lang="en-US" sz="2000" dirty="0">
                <a:solidFill>
                  <a:srgbClr val="FF0000"/>
                </a:solidFill>
              </a:rPr>
              <a:t>NEGATIVE EMOTION INTENSITY RATING (1 – 7)</a:t>
            </a:r>
          </a:p>
        </p:txBody>
      </p:sp>
      <p:sp>
        <p:nvSpPr>
          <p:cNvPr id="29" name="TextBox 28">
            <a:extLst>
              <a:ext uri="{FF2B5EF4-FFF2-40B4-BE49-F238E27FC236}">
                <a16:creationId xmlns:a16="http://schemas.microsoft.com/office/drawing/2014/main" id="{F5249F6B-AF09-4D38-A981-734AD5E11DAD}"/>
              </a:ext>
            </a:extLst>
          </p:cNvPr>
          <p:cNvSpPr txBox="1"/>
          <p:nvPr/>
        </p:nvSpPr>
        <p:spPr>
          <a:xfrm>
            <a:off x="6689147" y="3465062"/>
            <a:ext cx="6107179" cy="400110"/>
          </a:xfrm>
          <a:prstGeom prst="rect">
            <a:avLst/>
          </a:prstGeom>
          <a:noFill/>
        </p:spPr>
        <p:txBody>
          <a:bodyPr wrap="square" rtlCol="0">
            <a:spAutoFit/>
          </a:bodyPr>
          <a:lstStyle/>
          <a:p>
            <a:r>
              <a:rPr lang="en-US" sz="2000" dirty="0">
                <a:solidFill>
                  <a:srgbClr val="FF0000"/>
                </a:solidFill>
              </a:rPr>
              <a:t>NEGATIVE EMOTION INTENSITY RATING (1 – 7)</a:t>
            </a:r>
          </a:p>
        </p:txBody>
      </p:sp>
      <p:sp>
        <p:nvSpPr>
          <p:cNvPr id="14" name="Content Placeholder 2">
            <a:extLst>
              <a:ext uri="{FF2B5EF4-FFF2-40B4-BE49-F238E27FC236}">
                <a16:creationId xmlns:a16="http://schemas.microsoft.com/office/drawing/2014/main" id="{CFB12188-6E2C-48FD-A630-E6681FDAFD51}"/>
              </a:ext>
            </a:extLst>
          </p:cNvPr>
          <p:cNvSpPr txBox="1">
            <a:spLocks/>
          </p:cNvSpPr>
          <p:nvPr/>
        </p:nvSpPr>
        <p:spPr>
          <a:xfrm>
            <a:off x="151608" y="85305"/>
            <a:ext cx="6745287" cy="41354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600"/>
              <a:t>The valence of emotional experiences will trend more positive across events. </a:t>
            </a:r>
          </a:p>
          <a:p>
            <a:pPr marL="514350" indent="-514350">
              <a:buFont typeface="+mj-lt"/>
              <a:buAutoNum type="arabicPeriod"/>
            </a:pPr>
            <a:endParaRPr lang="en-US" sz="2600" dirty="0"/>
          </a:p>
        </p:txBody>
      </p:sp>
      <p:cxnSp>
        <p:nvCxnSpPr>
          <p:cNvPr id="15" name="Straight Connector 14">
            <a:extLst>
              <a:ext uri="{FF2B5EF4-FFF2-40B4-BE49-F238E27FC236}">
                <a16:creationId xmlns:a16="http://schemas.microsoft.com/office/drawing/2014/main" id="{04E2DFFB-4D4C-49F8-A8C4-92FBB3F4C84F}"/>
              </a:ext>
            </a:extLst>
          </p:cNvPr>
          <p:cNvCxnSpPr>
            <a:cxnSpLocks/>
          </p:cNvCxnSpPr>
          <p:nvPr/>
        </p:nvCxnSpPr>
        <p:spPr>
          <a:xfrm flipV="1">
            <a:off x="6337981" y="3198564"/>
            <a:ext cx="0" cy="684406"/>
          </a:xfrm>
          <a:prstGeom prst="line">
            <a:avLst/>
          </a:prstGeom>
          <a:ln w="762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4747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41</a:t>
            </a:fld>
            <a:endParaRPr lang="en-US"/>
          </a:p>
        </p:txBody>
      </p:sp>
      <p:sp>
        <p:nvSpPr>
          <p:cNvPr id="7" name="TextBox 6">
            <a:extLst>
              <a:ext uri="{FF2B5EF4-FFF2-40B4-BE49-F238E27FC236}">
                <a16:creationId xmlns:a16="http://schemas.microsoft.com/office/drawing/2014/main" id="{DE9ABCCE-37B3-49B0-ADD4-D01AF38D380C}"/>
              </a:ext>
            </a:extLst>
          </p:cNvPr>
          <p:cNvSpPr txBox="1"/>
          <p:nvPr/>
        </p:nvSpPr>
        <p:spPr>
          <a:xfrm>
            <a:off x="5750145" y="2363243"/>
            <a:ext cx="1234633" cy="461665"/>
          </a:xfrm>
          <a:prstGeom prst="rect">
            <a:avLst/>
          </a:prstGeom>
          <a:noFill/>
        </p:spPr>
        <p:txBody>
          <a:bodyPr wrap="none" rtlCol="0">
            <a:spAutoFit/>
          </a:bodyPr>
          <a:lstStyle/>
          <a:p>
            <a:r>
              <a:rPr lang="en-US" sz="2400"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1383369" y="2986856"/>
            <a:ext cx="4665678" cy="830997"/>
          </a:xfrm>
          <a:prstGeom prst="rect">
            <a:avLst/>
          </a:prstGeom>
          <a:noFill/>
        </p:spPr>
        <p:txBody>
          <a:bodyPr wrap="square" rtlCol="0">
            <a:spAutoFit/>
          </a:bodyPr>
          <a:lstStyle/>
          <a:p>
            <a:pPr algn="ctr"/>
            <a:r>
              <a:rPr lang="en-US" sz="2400" dirty="0">
                <a:solidFill>
                  <a:schemeClr val="accent5"/>
                </a:solidFill>
              </a:rPr>
              <a:t>SUM POSITIVE </a:t>
            </a:r>
          </a:p>
          <a:p>
            <a:pPr algn="ctr"/>
            <a:r>
              <a:rPr lang="en-US" sz="2400" dirty="0">
                <a:solidFill>
                  <a:schemeClr val="accent5"/>
                </a:solidFill>
              </a:rPr>
              <a:t>INTENSITY RATING</a:t>
            </a:r>
          </a:p>
        </p:txBody>
      </p:sp>
      <p:sp>
        <p:nvSpPr>
          <p:cNvPr id="29" name="TextBox 28">
            <a:extLst>
              <a:ext uri="{FF2B5EF4-FFF2-40B4-BE49-F238E27FC236}">
                <a16:creationId xmlns:a16="http://schemas.microsoft.com/office/drawing/2014/main" id="{F5249F6B-AF09-4D38-A981-734AD5E11DAD}"/>
              </a:ext>
            </a:extLst>
          </p:cNvPr>
          <p:cNvSpPr txBox="1"/>
          <p:nvPr/>
        </p:nvSpPr>
        <p:spPr>
          <a:xfrm>
            <a:off x="6422986" y="2986542"/>
            <a:ext cx="4633706" cy="830997"/>
          </a:xfrm>
          <a:prstGeom prst="rect">
            <a:avLst/>
          </a:prstGeom>
          <a:noFill/>
        </p:spPr>
        <p:txBody>
          <a:bodyPr wrap="square" rtlCol="0">
            <a:spAutoFit/>
          </a:bodyPr>
          <a:lstStyle/>
          <a:p>
            <a:pPr algn="ctr"/>
            <a:r>
              <a:rPr lang="en-US" sz="2400" dirty="0">
                <a:solidFill>
                  <a:srgbClr val="FF0000"/>
                </a:solidFill>
              </a:rPr>
              <a:t>SUM NEGATIVE </a:t>
            </a:r>
          </a:p>
          <a:p>
            <a:pPr algn="ctr"/>
            <a:r>
              <a:rPr lang="en-US" sz="2400" dirty="0">
                <a:solidFill>
                  <a:srgbClr val="FF0000"/>
                </a:solidFill>
              </a:rPr>
              <a:t>INTENSITY RATING</a:t>
            </a:r>
          </a:p>
        </p:txBody>
      </p:sp>
      <p:cxnSp>
        <p:nvCxnSpPr>
          <p:cNvPr id="8" name="Straight Connector 7">
            <a:extLst>
              <a:ext uri="{FF2B5EF4-FFF2-40B4-BE49-F238E27FC236}">
                <a16:creationId xmlns:a16="http://schemas.microsoft.com/office/drawing/2014/main" id="{4420B133-D241-4BF4-9E24-4ECAAA452AD8}"/>
              </a:ext>
            </a:extLst>
          </p:cNvPr>
          <p:cNvCxnSpPr>
            <a:cxnSpLocks/>
          </p:cNvCxnSpPr>
          <p:nvPr/>
        </p:nvCxnSpPr>
        <p:spPr>
          <a:xfrm flipH="1">
            <a:off x="6049047" y="3402040"/>
            <a:ext cx="485871" cy="0"/>
          </a:xfrm>
          <a:prstGeom prst="line">
            <a:avLst/>
          </a:prstGeom>
          <a:ln w="76200"/>
        </p:spPr>
        <p:style>
          <a:lnRef idx="1">
            <a:schemeClr val="dk1"/>
          </a:lnRef>
          <a:fillRef idx="0">
            <a:schemeClr val="dk1"/>
          </a:fillRef>
          <a:effectRef idx="0">
            <a:schemeClr val="dk1"/>
          </a:effectRef>
          <a:fontRef idx="minor">
            <a:schemeClr val="tx1"/>
          </a:fontRef>
        </p:style>
      </p:cxnSp>
      <p:sp>
        <p:nvSpPr>
          <p:cNvPr id="12" name="Content Placeholder 2">
            <a:extLst>
              <a:ext uri="{FF2B5EF4-FFF2-40B4-BE49-F238E27FC236}">
                <a16:creationId xmlns:a16="http://schemas.microsoft.com/office/drawing/2014/main" id="{DBFED58A-F177-4721-8422-660DAC45430C}"/>
              </a:ext>
            </a:extLst>
          </p:cNvPr>
          <p:cNvSpPr txBox="1">
            <a:spLocks/>
          </p:cNvSpPr>
          <p:nvPr/>
        </p:nvSpPr>
        <p:spPr>
          <a:xfrm>
            <a:off x="151608" y="85305"/>
            <a:ext cx="6745287" cy="41354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600"/>
              <a:t>The valence of emotional experiences will trend more positive across events. </a:t>
            </a:r>
          </a:p>
          <a:p>
            <a:pPr marL="514350" indent="-514350">
              <a:buFont typeface="+mj-lt"/>
              <a:buAutoNum type="arabicPeriod"/>
            </a:pPr>
            <a:endParaRPr lang="en-US" sz="2600" dirty="0"/>
          </a:p>
        </p:txBody>
      </p:sp>
    </p:spTree>
    <p:extLst>
      <p:ext uri="{BB962C8B-B14F-4D97-AF65-F5344CB8AC3E}">
        <p14:creationId xmlns:p14="http://schemas.microsoft.com/office/powerpoint/2010/main" val="18653237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42</a:t>
            </a:fld>
            <a:endParaRPr lang="en-US"/>
          </a:p>
        </p:txBody>
      </p:sp>
      <p:sp>
        <p:nvSpPr>
          <p:cNvPr id="7" name="TextBox 6">
            <a:extLst>
              <a:ext uri="{FF2B5EF4-FFF2-40B4-BE49-F238E27FC236}">
                <a16:creationId xmlns:a16="http://schemas.microsoft.com/office/drawing/2014/main" id="{DE9ABCCE-37B3-49B0-ADD4-D01AF38D380C}"/>
              </a:ext>
            </a:extLst>
          </p:cNvPr>
          <p:cNvSpPr txBox="1"/>
          <p:nvPr/>
        </p:nvSpPr>
        <p:spPr>
          <a:xfrm>
            <a:off x="5750145" y="2363243"/>
            <a:ext cx="1234633" cy="461665"/>
          </a:xfrm>
          <a:prstGeom prst="rect">
            <a:avLst/>
          </a:prstGeom>
          <a:noFill/>
        </p:spPr>
        <p:txBody>
          <a:bodyPr wrap="none" rtlCol="0">
            <a:spAutoFit/>
          </a:bodyPr>
          <a:lstStyle/>
          <a:p>
            <a:r>
              <a:rPr lang="en-US" sz="2400"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4034622" y="2979986"/>
            <a:ext cx="4665678" cy="830997"/>
          </a:xfrm>
          <a:prstGeom prst="rect">
            <a:avLst/>
          </a:prstGeom>
          <a:noFill/>
        </p:spPr>
        <p:txBody>
          <a:bodyPr wrap="square" rtlCol="0">
            <a:spAutoFit/>
          </a:bodyPr>
          <a:lstStyle/>
          <a:p>
            <a:pPr algn="ctr"/>
            <a:r>
              <a:rPr lang="en-US" sz="2400" dirty="0">
                <a:solidFill>
                  <a:srgbClr val="0070C0"/>
                </a:solidFill>
              </a:rPr>
              <a:t>DIFFERENCE IN VALENCED INTENSITY RATINGS</a:t>
            </a:r>
          </a:p>
        </p:txBody>
      </p:sp>
      <p:sp>
        <p:nvSpPr>
          <p:cNvPr id="9" name="Content Placeholder 2">
            <a:extLst>
              <a:ext uri="{FF2B5EF4-FFF2-40B4-BE49-F238E27FC236}">
                <a16:creationId xmlns:a16="http://schemas.microsoft.com/office/drawing/2014/main" id="{1A055175-015E-421C-8D30-F8E6A5FAB52C}"/>
              </a:ext>
            </a:extLst>
          </p:cNvPr>
          <p:cNvSpPr txBox="1">
            <a:spLocks/>
          </p:cNvSpPr>
          <p:nvPr/>
        </p:nvSpPr>
        <p:spPr>
          <a:xfrm>
            <a:off x="151608" y="85305"/>
            <a:ext cx="6745287" cy="41354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600"/>
              <a:t>The valence of emotional experiences will trend more positive across events. </a:t>
            </a:r>
          </a:p>
          <a:p>
            <a:pPr marL="514350" indent="-514350">
              <a:buFont typeface="+mj-lt"/>
              <a:buAutoNum type="arabicPeriod"/>
            </a:pPr>
            <a:endParaRPr lang="en-US" sz="2600" dirty="0"/>
          </a:p>
        </p:txBody>
      </p:sp>
    </p:spTree>
    <p:extLst>
      <p:ext uri="{BB962C8B-B14F-4D97-AF65-F5344CB8AC3E}">
        <p14:creationId xmlns:p14="http://schemas.microsoft.com/office/powerpoint/2010/main" val="36611091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43</a:t>
            </a:fld>
            <a:endParaRPr lang="en-US"/>
          </a:p>
        </p:txBody>
      </p:sp>
      <p:sp>
        <p:nvSpPr>
          <p:cNvPr id="7" name="TextBox 6">
            <a:extLst>
              <a:ext uri="{FF2B5EF4-FFF2-40B4-BE49-F238E27FC236}">
                <a16:creationId xmlns:a16="http://schemas.microsoft.com/office/drawing/2014/main" id="{DE9ABCCE-37B3-49B0-ADD4-D01AF38D380C}"/>
              </a:ext>
            </a:extLst>
          </p:cNvPr>
          <p:cNvSpPr txBox="1"/>
          <p:nvPr/>
        </p:nvSpPr>
        <p:spPr>
          <a:xfrm>
            <a:off x="979584" y="3204907"/>
            <a:ext cx="995142" cy="369332"/>
          </a:xfrm>
          <a:prstGeom prst="rect">
            <a:avLst/>
          </a:prstGeom>
          <a:noFill/>
        </p:spPr>
        <p:txBody>
          <a:bodyPr wrap="square" rtlCol="0">
            <a:spAutoFit/>
          </a:bodyPr>
          <a:lstStyle/>
          <a:p>
            <a:r>
              <a:rPr lang="en-US"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278357" y="3574239"/>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8" name="TextBox 7">
            <a:extLst>
              <a:ext uri="{FF2B5EF4-FFF2-40B4-BE49-F238E27FC236}">
                <a16:creationId xmlns:a16="http://schemas.microsoft.com/office/drawing/2014/main" id="{3FEB04ED-D925-4CAA-AB6D-B3840729BE6E}"/>
              </a:ext>
            </a:extLst>
          </p:cNvPr>
          <p:cNvSpPr txBox="1"/>
          <p:nvPr/>
        </p:nvSpPr>
        <p:spPr>
          <a:xfrm>
            <a:off x="3695488" y="3204907"/>
            <a:ext cx="995142" cy="369332"/>
          </a:xfrm>
          <a:prstGeom prst="rect">
            <a:avLst/>
          </a:prstGeom>
          <a:noFill/>
        </p:spPr>
        <p:txBody>
          <a:bodyPr wrap="square" rtlCol="0">
            <a:spAutoFit/>
          </a:bodyPr>
          <a:lstStyle/>
          <a:p>
            <a:r>
              <a:rPr lang="en-US" dirty="0"/>
              <a:t>EVENT 2</a:t>
            </a:r>
          </a:p>
        </p:txBody>
      </p:sp>
      <p:sp>
        <p:nvSpPr>
          <p:cNvPr id="9" name="TextBox 8">
            <a:extLst>
              <a:ext uri="{FF2B5EF4-FFF2-40B4-BE49-F238E27FC236}">
                <a16:creationId xmlns:a16="http://schemas.microsoft.com/office/drawing/2014/main" id="{60279ACD-8B9E-45E4-9087-427C4A58F057}"/>
              </a:ext>
            </a:extLst>
          </p:cNvPr>
          <p:cNvSpPr txBox="1"/>
          <p:nvPr/>
        </p:nvSpPr>
        <p:spPr>
          <a:xfrm>
            <a:off x="2887140" y="3574239"/>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10" name="TextBox 9">
            <a:extLst>
              <a:ext uri="{FF2B5EF4-FFF2-40B4-BE49-F238E27FC236}">
                <a16:creationId xmlns:a16="http://schemas.microsoft.com/office/drawing/2014/main" id="{7574D3C8-A56A-4950-B7DD-510250C44D02}"/>
              </a:ext>
            </a:extLst>
          </p:cNvPr>
          <p:cNvSpPr txBox="1"/>
          <p:nvPr/>
        </p:nvSpPr>
        <p:spPr>
          <a:xfrm>
            <a:off x="6301217" y="3204907"/>
            <a:ext cx="995142" cy="369332"/>
          </a:xfrm>
          <a:prstGeom prst="rect">
            <a:avLst/>
          </a:prstGeom>
          <a:noFill/>
        </p:spPr>
        <p:txBody>
          <a:bodyPr wrap="square" rtlCol="0">
            <a:spAutoFit/>
          </a:bodyPr>
          <a:lstStyle/>
          <a:p>
            <a:r>
              <a:rPr lang="en-US" dirty="0"/>
              <a:t>EVENT 3</a:t>
            </a:r>
          </a:p>
        </p:txBody>
      </p:sp>
      <p:sp>
        <p:nvSpPr>
          <p:cNvPr id="11" name="TextBox 10">
            <a:extLst>
              <a:ext uri="{FF2B5EF4-FFF2-40B4-BE49-F238E27FC236}">
                <a16:creationId xmlns:a16="http://schemas.microsoft.com/office/drawing/2014/main" id="{7D332238-C9FD-4C6D-BD7A-26F40EB2206C}"/>
              </a:ext>
            </a:extLst>
          </p:cNvPr>
          <p:cNvSpPr txBox="1"/>
          <p:nvPr/>
        </p:nvSpPr>
        <p:spPr>
          <a:xfrm>
            <a:off x="5548112" y="3572368"/>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12" name="TextBox 11">
            <a:extLst>
              <a:ext uri="{FF2B5EF4-FFF2-40B4-BE49-F238E27FC236}">
                <a16:creationId xmlns:a16="http://schemas.microsoft.com/office/drawing/2014/main" id="{F6BCDEBA-7A77-40F3-8C35-3495998D7A6A}"/>
              </a:ext>
            </a:extLst>
          </p:cNvPr>
          <p:cNvSpPr txBox="1"/>
          <p:nvPr/>
        </p:nvSpPr>
        <p:spPr>
          <a:xfrm>
            <a:off x="10328339" y="3204907"/>
            <a:ext cx="1115484" cy="369332"/>
          </a:xfrm>
          <a:prstGeom prst="rect">
            <a:avLst/>
          </a:prstGeom>
          <a:noFill/>
        </p:spPr>
        <p:txBody>
          <a:bodyPr wrap="square" rtlCol="0">
            <a:spAutoFit/>
          </a:bodyPr>
          <a:lstStyle/>
          <a:p>
            <a:r>
              <a:rPr lang="en-US" dirty="0"/>
              <a:t>EVENT 10</a:t>
            </a:r>
          </a:p>
        </p:txBody>
      </p:sp>
      <p:sp>
        <p:nvSpPr>
          <p:cNvPr id="13" name="TextBox 12">
            <a:extLst>
              <a:ext uri="{FF2B5EF4-FFF2-40B4-BE49-F238E27FC236}">
                <a16:creationId xmlns:a16="http://schemas.microsoft.com/office/drawing/2014/main" id="{46F9EABC-C75D-48A2-8C2F-2E8E7FCD7D39}"/>
              </a:ext>
            </a:extLst>
          </p:cNvPr>
          <p:cNvSpPr txBox="1"/>
          <p:nvPr/>
        </p:nvSpPr>
        <p:spPr>
          <a:xfrm>
            <a:off x="9580162" y="3574239"/>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5" name="Oval 4">
            <a:extLst>
              <a:ext uri="{FF2B5EF4-FFF2-40B4-BE49-F238E27FC236}">
                <a16:creationId xmlns:a16="http://schemas.microsoft.com/office/drawing/2014/main" id="{5F5D13B4-84EF-4372-A8D6-5EA03C923C76}"/>
              </a:ext>
            </a:extLst>
          </p:cNvPr>
          <p:cNvSpPr/>
          <p:nvPr/>
        </p:nvSpPr>
        <p:spPr>
          <a:xfrm>
            <a:off x="8394264" y="3895534"/>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B605E26-47AE-43F3-B6B6-07D6EBDF22CC}"/>
              </a:ext>
            </a:extLst>
          </p:cNvPr>
          <p:cNvSpPr/>
          <p:nvPr/>
        </p:nvSpPr>
        <p:spPr>
          <a:xfrm>
            <a:off x="8707897" y="3897404"/>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C6EB946-92F5-47CC-8667-4BE6F0E70A58}"/>
              </a:ext>
            </a:extLst>
          </p:cNvPr>
          <p:cNvSpPr/>
          <p:nvPr/>
        </p:nvSpPr>
        <p:spPr>
          <a:xfrm>
            <a:off x="9021530" y="3897009"/>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A58F90A4-AF90-42CC-B39E-71D405D3021A}"/>
              </a:ext>
            </a:extLst>
          </p:cNvPr>
          <p:cNvSpPr txBox="1">
            <a:spLocks/>
          </p:cNvSpPr>
          <p:nvPr/>
        </p:nvSpPr>
        <p:spPr>
          <a:xfrm>
            <a:off x="151608" y="85305"/>
            <a:ext cx="6745287" cy="41354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600"/>
              <a:t>The valence of emotional experiences will trend more positive across events. </a:t>
            </a:r>
          </a:p>
          <a:p>
            <a:pPr marL="514350" indent="-514350">
              <a:buFont typeface="+mj-lt"/>
              <a:buAutoNum type="arabicPeriod"/>
            </a:pPr>
            <a:endParaRPr lang="en-US" sz="2600" dirty="0"/>
          </a:p>
        </p:txBody>
      </p:sp>
    </p:spTree>
    <p:extLst>
      <p:ext uri="{BB962C8B-B14F-4D97-AF65-F5344CB8AC3E}">
        <p14:creationId xmlns:p14="http://schemas.microsoft.com/office/powerpoint/2010/main" val="16538355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90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90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 grpId="0" animBg="1"/>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44</a:t>
            </a:fld>
            <a:endParaRPr lang="en-US"/>
          </a:p>
        </p:txBody>
      </p:sp>
      <p:sp>
        <p:nvSpPr>
          <p:cNvPr id="3" name="Content Placeholder 2">
            <a:extLst>
              <a:ext uri="{FF2B5EF4-FFF2-40B4-BE49-F238E27FC236}">
                <a16:creationId xmlns:a16="http://schemas.microsoft.com/office/drawing/2014/main" id="{84C035E4-93A6-4CF5-AB96-CDA7193013A6}"/>
              </a:ext>
            </a:extLst>
          </p:cNvPr>
          <p:cNvSpPr>
            <a:spLocks noGrp="1"/>
          </p:cNvSpPr>
          <p:nvPr>
            <p:ph idx="4294967295"/>
          </p:nvPr>
        </p:nvSpPr>
        <p:spPr>
          <a:xfrm>
            <a:off x="151608" y="85305"/>
            <a:ext cx="6745287" cy="4135437"/>
          </a:xfrm>
        </p:spPr>
        <p:txBody>
          <a:bodyPr>
            <a:normAutofit/>
          </a:bodyPr>
          <a:lstStyle/>
          <a:p>
            <a:pPr marL="514350" indent="-514350">
              <a:buFont typeface="+mj-lt"/>
              <a:buAutoNum type="arabicPeriod"/>
            </a:pPr>
            <a:r>
              <a:rPr lang="en-US" sz="2600" dirty="0"/>
              <a:t>The valence of emotional experiences will trend more positive across events. </a:t>
            </a:r>
          </a:p>
          <a:p>
            <a:pPr marL="514350" indent="-514350">
              <a:buFont typeface="+mj-lt"/>
              <a:buAutoNum type="arabicPeriod"/>
            </a:pPr>
            <a:endParaRPr lang="en-US" sz="2600" dirty="0"/>
          </a:p>
        </p:txBody>
      </p:sp>
      <p:sp>
        <p:nvSpPr>
          <p:cNvPr id="7" name="TextBox 6">
            <a:extLst>
              <a:ext uri="{FF2B5EF4-FFF2-40B4-BE49-F238E27FC236}">
                <a16:creationId xmlns:a16="http://schemas.microsoft.com/office/drawing/2014/main" id="{DE9ABCCE-37B3-49B0-ADD4-D01AF38D380C}"/>
              </a:ext>
            </a:extLst>
          </p:cNvPr>
          <p:cNvSpPr txBox="1"/>
          <p:nvPr/>
        </p:nvSpPr>
        <p:spPr>
          <a:xfrm>
            <a:off x="808348" y="1993911"/>
            <a:ext cx="995142" cy="369332"/>
          </a:xfrm>
          <a:prstGeom prst="rect">
            <a:avLst/>
          </a:prstGeom>
          <a:noFill/>
        </p:spPr>
        <p:txBody>
          <a:bodyPr wrap="square" rtlCol="0">
            <a:spAutoFit/>
          </a:bodyPr>
          <a:lstStyle/>
          <a:p>
            <a:r>
              <a:rPr lang="en-US"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0" y="2363243"/>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8" name="TextBox 7">
            <a:extLst>
              <a:ext uri="{FF2B5EF4-FFF2-40B4-BE49-F238E27FC236}">
                <a16:creationId xmlns:a16="http://schemas.microsoft.com/office/drawing/2014/main" id="{3FEB04ED-D925-4CAA-AB6D-B3840729BE6E}"/>
              </a:ext>
            </a:extLst>
          </p:cNvPr>
          <p:cNvSpPr txBox="1"/>
          <p:nvPr/>
        </p:nvSpPr>
        <p:spPr>
          <a:xfrm>
            <a:off x="3524252" y="1993911"/>
            <a:ext cx="995142" cy="369332"/>
          </a:xfrm>
          <a:prstGeom prst="rect">
            <a:avLst/>
          </a:prstGeom>
          <a:noFill/>
        </p:spPr>
        <p:txBody>
          <a:bodyPr wrap="square" rtlCol="0">
            <a:spAutoFit/>
          </a:bodyPr>
          <a:lstStyle/>
          <a:p>
            <a:r>
              <a:rPr lang="en-US" dirty="0"/>
              <a:t>EVENT 2</a:t>
            </a:r>
          </a:p>
        </p:txBody>
      </p:sp>
      <p:sp>
        <p:nvSpPr>
          <p:cNvPr id="9" name="TextBox 8">
            <a:extLst>
              <a:ext uri="{FF2B5EF4-FFF2-40B4-BE49-F238E27FC236}">
                <a16:creationId xmlns:a16="http://schemas.microsoft.com/office/drawing/2014/main" id="{60279ACD-8B9E-45E4-9087-427C4A58F057}"/>
              </a:ext>
            </a:extLst>
          </p:cNvPr>
          <p:cNvSpPr txBox="1"/>
          <p:nvPr/>
        </p:nvSpPr>
        <p:spPr>
          <a:xfrm>
            <a:off x="2715904" y="2363243"/>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10" name="TextBox 9">
            <a:extLst>
              <a:ext uri="{FF2B5EF4-FFF2-40B4-BE49-F238E27FC236}">
                <a16:creationId xmlns:a16="http://schemas.microsoft.com/office/drawing/2014/main" id="{7574D3C8-A56A-4950-B7DD-510250C44D02}"/>
              </a:ext>
            </a:extLst>
          </p:cNvPr>
          <p:cNvSpPr txBox="1"/>
          <p:nvPr/>
        </p:nvSpPr>
        <p:spPr>
          <a:xfrm>
            <a:off x="6129981" y="1993911"/>
            <a:ext cx="995142" cy="369332"/>
          </a:xfrm>
          <a:prstGeom prst="rect">
            <a:avLst/>
          </a:prstGeom>
          <a:noFill/>
        </p:spPr>
        <p:txBody>
          <a:bodyPr wrap="square" rtlCol="0">
            <a:spAutoFit/>
          </a:bodyPr>
          <a:lstStyle/>
          <a:p>
            <a:r>
              <a:rPr lang="en-US" dirty="0"/>
              <a:t>EVENT 3</a:t>
            </a:r>
          </a:p>
        </p:txBody>
      </p:sp>
      <p:sp>
        <p:nvSpPr>
          <p:cNvPr id="11" name="TextBox 10">
            <a:extLst>
              <a:ext uri="{FF2B5EF4-FFF2-40B4-BE49-F238E27FC236}">
                <a16:creationId xmlns:a16="http://schemas.microsoft.com/office/drawing/2014/main" id="{7D332238-C9FD-4C6D-BD7A-26F40EB2206C}"/>
              </a:ext>
            </a:extLst>
          </p:cNvPr>
          <p:cNvSpPr txBox="1"/>
          <p:nvPr/>
        </p:nvSpPr>
        <p:spPr>
          <a:xfrm>
            <a:off x="5321633" y="2363243"/>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12" name="TextBox 11">
            <a:extLst>
              <a:ext uri="{FF2B5EF4-FFF2-40B4-BE49-F238E27FC236}">
                <a16:creationId xmlns:a16="http://schemas.microsoft.com/office/drawing/2014/main" id="{F6BCDEBA-7A77-40F3-8C35-3495998D7A6A}"/>
              </a:ext>
            </a:extLst>
          </p:cNvPr>
          <p:cNvSpPr txBox="1"/>
          <p:nvPr/>
        </p:nvSpPr>
        <p:spPr>
          <a:xfrm>
            <a:off x="10157103" y="1993911"/>
            <a:ext cx="1115484" cy="369332"/>
          </a:xfrm>
          <a:prstGeom prst="rect">
            <a:avLst/>
          </a:prstGeom>
          <a:noFill/>
        </p:spPr>
        <p:txBody>
          <a:bodyPr wrap="square" rtlCol="0">
            <a:spAutoFit/>
          </a:bodyPr>
          <a:lstStyle/>
          <a:p>
            <a:r>
              <a:rPr lang="en-US" dirty="0"/>
              <a:t>EVENT 10</a:t>
            </a:r>
          </a:p>
        </p:txBody>
      </p:sp>
      <p:sp>
        <p:nvSpPr>
          <p:cNvPr id="13" name="TextBox 12">
            <a:extLst>
              <a:ext uri="{FF2B5EF4-FFF2-40B4-BE49-F238E27FC236}">
                <a16:creationId xmlns:a16="http://schemas.microsoft.com/office/drawing/2014/main" id="{46F9EABC-C75D-48A2-8C2F-2E8E7FCD7D39}"/>
              </a:ext>
            </a:extLst>
          </p:cNvPr>
          <p:cNvSpPr txBox="1"/>
          <p:nvPr/>
        </p:nvSpPr>
        <p:spPr>
          <a:xfrm>
            <a:off x="9408926" y="2363243"/>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5" name="Oval 4">
            <a:extLst>
              <a:ext uri="{FF2B5EF4-FFF2-40B4-BE49-F238E27FC236}">
                <a16:creationId xmlns:a16="http://schemas.microsoft.com/office/drawing/2014/main" id="{5F5D13B4-84EF-4372-A8D6-5EA03C923C76}"/>
              </a:ext>
            </a:extLst>
          </p:cNvPr>
          <p:cNvSpPr/>
          <p:nvPr/>
        </p:nvSpPr>
        <p:spPr>
          <a:xfrm>
            <a:off x="8243248" y="2685119"/>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B605E26-47AE-43F3-B6B6-07D6EBDF22CC}"/>
              </a:ext>
            </a:extLst>
          </p:cNvPr>
          <p:cNvSpPr/>
          <p:nvPr/>
        </p:nvSpPr>
        <p:spPr>
          <a:xfrm>
            <a:off x="8556881" y="2686989"/>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C6EB946-92F5-47CC-8667-4BE6F0E70A58}"/>
              </a:ext>
            </a:extLst>
          </p:cNvPr>
          <p:cNvSpPr/>
          <p:nvPr/>
        </p:nvSpPr>
        <p:spPr>
          <a:xfrm>
            <a:off x="8870514" y="2686594"/>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EBA25F1-17BA-46AD-83FE-65C628BBA01C}"/>
              </a:ext>
            </a:extLst>
          </p:cNvPr>
          <p:cNvSpPr txBox="1"/>
          <p:nvPr/>
        </p:nvSpPr>
        <p:spPr>
          <a:xfrm>
            <a:off x="808348" y="3463020"/>
            <a:ext cx="995142" cy="369332"/>
          </a:xfrm>
          <a:prstGeom prst="rect">
            <a:avLst/>
          </a:prstGeom>
          <a:noFill/>
        </p:spPr>
        <p:txBody>
          <a:bodyPr wrap="square" rtlCol="0">
            <a:spAutoFit/>
          </a:bodyPr>
          <a:lstStyle/>
          <a:p>
            <a:r>
              <a:rPr lang="en-US" dirty="0"/>
              <a:t>EVENT 1</a:t>
            </a:r>
          </a:p>
        </p:txBody>
      </p:sp>
      <p:sp>
        <p:nvSpPr>
          <p:cNvPr id="17" name="TextBox 16">
            <a:extLst>
              <a:ext uri="{FF2B5EF4-FFF2-40B4-BE49-F238E27FC236}">
                <a16:creationId xmlns:a16="http://schemas.microsoft.com/office/drawing/2014/main" id="{5F5B0C55-0B34-4463-822D-1DCBC527D92F}"/>
              </a:ext>
            </a:extLst>
          </p:cNvPr>
          <p:cNvSpPr txBox="1"/>
          <p:nvPr/>
        </p:nvSpPr>
        <p:spPr>
          <a:xfrm>
            <a:off x="0" y="3832352"/>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18" name="TextBox 17">
            <a:extLst>
              <a:ext uri="{FF2B5EF4-FFF2-40B4-BE49-F238E27FC236}">
                <a16:creationId xmlns:a16="http://schemas.microsoft.com/office/drawing/2014/main" id="{68E448CA-41F5-4E60-A384-E495E0BA3F38}"/>
              </a:ext>
            </a:extLst>
          </p:cNvPr>
          <p:cNvSpPr txBox="1"/>
          <p:nvPr/>
        </p:nvSpPr>
        <p:spPr>
          <a:xfrm>
            <a:off x="3524252" y="3463020"/>
            <a:ext cx="995142" cy="369332"/>
          </a:xfrm>
          <a:prstGeom prst="rect">
            <a:avLst/>
          </a:prstGeom>
          <a:noFill/>
        </p:spPr>
        <p:txBody>
          <a:bodyPr wrap="square" rtlCol="0">
            <a:spAutoFit/>
          </a:bodyPr>
          <a:lstStyle/>
          <a:p>
            <a:r>
              <a:rPr lang="en-US" dirty="0"/>
              <a:t>EVENT 2</a:t>
            </a:r>
          </a:p>
        </p:txBody>
      </p:sp>
      <p:sp>
        <p:nvSpPr>
          <p:cNvPr id="19" name="TextBox 18">
            <a:extLst>
              <a:ext uri="{FF2B5EF4-FFF2-40B4-BE49-F238E27FC236}">
                <a16:creationId xmlns:a16="http://schemas.microsoft.com/office/drawing/2014/main" id="{DF744FF8-D3D5-4455-A1D8-9C838979C2D4}"/>
              </a:ext>
            </a:extLst>
          </p:cNvPr>
          <p:cNvSpPr txBox="1"/>
          <p:nvPr/>
        </p:nvSpPr>
        <p:spPr>
          <a:xfrm>
            <a:off x="2715904" y="3832352"/>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20" name="TextBox 19">
            <a:extLst>
              <a:ext uri="{FF2B5EF4-FFF2-40B4-BE49-F238E27FC236}">
                <a16:creationId xmlns:a16="http://schemas.microsoft.com/office/drawing/2014/main" id="{F19EBA7F-F2AF-4855-9093-F2CEEB9268FE}"/>
              </a:ext>
            </a:extLst>
          </p:cNvPr>
          <p:cNvSpPr txBox="1"/>
          <p:nvPr/>
        </p:nvSpPr>
        <p:spPr>
          <a:xfrm>
            <a:off x="6129981" y="3463020"/>
            <a:ext cx="995142" cy="369332"/>
          </a:xfrm>
          <a:prstGeom prst="rect">
            <a:avLst/>
          </a:prstGeom>
          <a:noFill/>
        </p:spPr>
        <p:txBody>
          <a:bodyPr wrap="square" rtlCol="0">
            <a:spAutoFit/>
          </a:bodyPr>
          <a:lstStyle/>
          <a:p>
            <a:r>
              <a:rPr lang="en-US" dirty="0"/>
              <a:t>EVENT 3</a:t>
            </a:r>
          </a:p>
        </p:txBody>
      </p:sp>
      <p:sp>
        <p:nvSpPr>
          <p:cNvPr id="21" name="TextBox 20">
            <a:extLst>
              <a:ext uri="{FF2B5EF4-FFF2-40B4-BE49-F238E27FC236}">
                <a16:creationId xmlns:a16="http://schemas.microsoft.com/office/drawing/2014/main" id="{3B94D2AB-246B-4ECB-AD41-D29C56A8481C}"/>
              </a:ext>
            </a:extLst>
          </p:cNvPr>
          <p:cNvSpPr txBox="1"/>
          <p:nvPr/>
        </p:nvSpPr>
        <p:spPr>
          <a:xfrm>
            <a:off x="5321633" y="3832352"/>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22" name="TextBox 21">
            <a:extLst>
              <a:ext uri="{FF2B5EF4-FFF2-40B4-BE49-F238E27FC236}">
                <a16:creationId xmlns:a16="http://schemas.microsoft.com/office/drawing/2014/main" id="{346E6D6E-3C11-4A9B-8462-FBD6FFC96697}"/>
              </a:ext>
            </a:extLst>
          </p:cNvPr>
          <p:cNvSpPr txBox="1"/>
          <p:nvPr/>
        </p:nvSpPr>
        <p:spPr>
          <a:xfrm>
            <a:off x="10157103" y="3463020"/>
            <a:ext cx="1115484" cy="369332"/>
          </a:xfrm>
          <a:prstGeom prst="rect">
            <a:avLst/>
          </a:prstGeom>
          <a:noFill/>
        </p:spPr>
        <p:txBody>
          <a:bodyPr wrap="square" rtlCol="0">
            <a:spAutoFit/>
          </a:bodyPr>
          <a:lstStyle/>
          <a:p>
            <a:r>
              <a:rPr lang="en-US" dirty="0"/>
              <a:t>EVENT 10</a:t>
            </a:r>
          </a:p>
        </p:txBody>
      </p:sp>
      <p:sp>
        <p:nvSpPr>
          <p:cNvPr id="23" name="TextBox 22">
            <a:extLst>
              <a:ext uri="{FF2B5EF4-FFF2-40B4-BE49-F238E27FC236}">
                <a16:creationId xmlns:a16="http://schemas.microsoft.com/office/drawing/2014/main" id="{4750B8E2-BD40-492A-9D46-524840BC18D0}"/>
              </a:ext>
            </a:extLst>
          </p:cNvPr>
          <p:cNvSpPr txBox="1"/>
          <p:nvPr/>
        </p:nvSpPr>
        <p:spPr>
          <a:xfrm>
            <a:off x="9408926" y="3832352"/>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24" name="Oval 23">
            <a:extLst>
              <a:ext uri="{FF2B5EF4-FFF2-40B4-BE49-F238E27FC236}">
                <a16:creationId xmlns:a16="http://schemas.microsoft.com/office/drawing/2014/main" id="{4F5165AE-E1A4-442E-9F27-ECC09187B76A}"/>
              </a:ext>
            </a:extLst>
          </p:cNvPr>
          <p:cNvSpPr/>
          <p:nvPr/>
        </p:nvSpPr>
        <p:spPr>
          <a:xfrm>
            <a:off x="8243248" y="4154228"/>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33F4424-4D1D-4867-A34E-B4B222F6B04D}"/>
              </a:ext>
            </a:extLst>
          </p:cNvPr>
          <p:cNvSpPr/>
          <p:nvPr/>
        </p:nvSpPr>
        <p:spPr>
          <a:xfrm>
            <a:off x="8556881" y="4156098"/>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EC1BB23-2E71-477E-8536-9715A1CA2FC9}"/>
              </a:ext>
            </a:extLst>
          </p:cNvPr>
          <p:cNvSpPr/>
          <p:nvPr/>
        </p:nvSpPr>
        <p:spPr>
          <a:xfrm>
            <a:off x="8870514" y="4155703"/>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EF8E22C-87CB-4FF9-BC7F-B1B0FAE88493}"/>
              </a:ext>
            </a:extLst>
          </p:cNvPr>
          <p:cNvSpPr txBox="1"/>
          <p:nvPr/>
        </p:nvSpPr>
        <p:spPr>
          <a:xfrm>
            <a:off x="808348" y="5052300"/>
            <a:ext cx="995142" cy="369332"/>
          </a:xfrm>
          <a:prstGeom prst="rect">
            <a:avLst/>
          </a:prstGeom>
          <a:noFill/>
        </p:spPr>
        <p:txBody>
          <a:bodyPr wrap="square" rtlCol="0">
            <a:spAutoFit/>
          </a:bodyPr>
          <a:lstStyle/>
          <a:p>
            <a:r>
              <a:rPr lang="en-US" dirty="0"/>
              <a:t>EVENT 1</a:t>
            </a:r>
          </a:p>
        </p:txBody>
      </p:sp>
      <p:sp>
        <p:nvSpPr>
          <p:cNvPr id="29" name="TextBox 28">
            <a:extLst>
              <a:ext uri="{FF2B5EF4-FFF2-40B4-BE49-F238E27FC236}">
                <a16:creationId xmlns:a16="http://schemas.microsoft.com/office/drawing/2014/main" id="{FF4D7CB8-A87D-4EA0-8A54-C8C509940DDC}"/>
              </a:ext>
            </a:extLst>
          </p:cNvPr>
          <p:cNvSpPr txBox="1"/>
          <p:nvPr/>
        </p:nvSpPr>
        <p:spPr>
          <a:xfrm>
            <a:off x="0" y="5421632"/>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30" name="TextBox 29">
            <a:extLst>
              <a:ext uri="{FF2B5EF4-FFF2-40B4-BE49-F238E27FC236}">
                <a16:creationId xmlns:a16="http://schemas.microsoft.com/office/drawing/2014/main" id="{A77B1082-D5AA-4396-BF9B-29DA27419E85}"/>
              </a:ext>
            </a:extLst>
          </p:cNvPr>
          <p:cNvSpPr txBox="1"/>
          <p:nvPr/>
        </p:nvSpPr>
        <p:spPr>
          <a:xfrm>
            <a:off x="3524252" y="5052300"/>
            <a:ext cx="995142" cy="369332"/>
          </a:xfrm>
          <a:prstGeom prst="rect">
            <a:avLst/>
          </a:prstGeom>
          <a:noFill/>
        </p:spPr>
        <p:txBody>
          <a:bodyPr wrap="square" rtlCol="0">
            <a:spAutoFit/>
          </a:bodyPr>
          <a:lstStyle/>
          <a:p>
            <a:r>
              <a:rPr lang="en-US" dirty="0"/>
              <a:t>EVENT 2</a:t>
            </a:r>
          </a:p>
        </p:txBody>
      </p:sp>
      <p:sp>
        <p:nvSpPr>
          <p:cNvPr id="31" name="TextBox 30">
            <a:extLst>
              <a:ext uri="{FF2B5EF4-FFF2-40B4-BE49-F238E27FC236}">
                <a16:creationId xmlns:a16="http://schemas.microsoft.com/office/drawing/2014/main" id="{DD6A358A-1F77-4BC4-B445-8202B9422AEF}"/>
              </a:ext>
            </a:extLst>
          </p:cNvPr>
          <p:cNvSpPr txBox="1"/>
          <p:nvPr/>
        </p:nvSpPr>
        <p:spPr>
          <a:xfrm>
            <a:off x="2715904" y="5421632"/>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32" name="TextBox 31">
            <a:extLst>
              <a:ext uri="{FF2B5EF4-FFF2-40B4-BE49-F238E27FC236}">
                <a16:creationId xmlns:a16="http://schemas.microsoft.com/office/drawing/2014/main" id="{50ED1AFE-D79C-4A82-8E0C-09D51E98A55F}"/>
              </a:ext>
            </a:extLst>
          </p:cNvPr>
          <p:cNvSpPr txBox="1"/>
          <p:nvPr/>
        </p:nvSpPr>
        <p:spPr>
          <a:xfrm>
            <a:off x="6129981" y="5052300"/>
            <a:ext cx="995142" cy="369332"/>
          </a:xfrm>
          <a:prstGeom prst="rect">
            <a:avLst/>
          </a:prstGeom>
          <a:noFill/>
        </p:spPr>
        <p:txBody>
          <a:bodyPr wrap="square" rtlCol="0">
            <a:spAutoFit/>
          </a:bodyPr>
          <a:lstStyle/>
          <a:p>
            <a:r>
              <a:rPr lang="en-US" dirty="0"/>
              <a:t>EVENT 3</a:t>
            </a:r>
          </a:p>
        </p:txBody>
      </p:sp>
      <p:sp>
        <p:nvSpPr>
          <p:cNvPr id="33" name="TextBox 32">
            <a:extLst>
              <a:ext uri="{FF2B5EF4-FFF2-40B4-BE49-F238E27FC236}">
                <a16:creationId xmlns:a16="http://schemas.microsoft.com/office/drawing/2014/main" id="{175298D4-8F91-4319-9D2E-CCC7DE862EC2}"/>
              </a:ext>
            </a:extLst>
          </p:cNvPr>
          <p:cNvSpPr txBox="1"/>
          <p:nvPr/>
        </p:nvSpPr>
        <p:spPr>
          <a:xfrm>
            <a:off x="5321633" y="5421632"/>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34" name="TextBox 33">
            <a:extLst>
              <a:ext uri="{FF2B5EF4-FFF2-40B4-BE49-F238E27FC236}">
                <a16:creationId xmlns:a16="http://schemas.microsoft.com/office/drawing/2014/main" id="{A30F4132-4AE1-42EA-9136-42B0703D9367}"/>
              </a:ext>
            </a:extLst>
          </p:cNvPr>
          <p:cNvSpPr txBox="1"/>
          <p:nvPr/>
        </p:nvSpPr>
        <p:spPr>
          <a:xfrm>
            <a:off x="10157103" y="5052300"/>
            <a:ext cx="1115484" cy="369332"/>
          </a:xfrm>
          <a:prstGeom prst="rect">
            <a:avLst/>
          </a:prstGeom>
          <a:noFill/>
        </p:spPr>
        <p:txBody>
          <a:bodyPr wrap="square" rtlCol="0">
            <a:spAutoFit/>
          </a:bodyPr>
          <a:lstStyle/>
          <a:p>
            <a:r>
              <a:rPr lang="en-US" dirty="0"/>
              <a:t>EVENT 10</a:t>
            </a:r>
          </a:p>
        </p:txBody>
      </p:sp>
      <p:sp>
        <p:nvSpPr>
          <p:cNvPr id="35" name="TextBox 34">
            <a:extLst>
              <a:ext uri="{FF2B5EF4-FFF2-40B4-BE49-F238E27FC236}">
                <a16:creationId xmlns:a16="http://schemas.microsoft.com/office/drawing/2014/main" id="{4E7290A2-D237-402A-A560-E40ACF487955}"/>
              </a:ext>
            </a:extLst>
          </p:cNvPr>
          <p:cNvSpPr txBox="1"/>
          <p:nvPr/>
        </p:nvSpPr>
        <p:spPr>
          <a:xfrm>
            <a:off x="9408926" y="5421632"/>
            <a:ext cx="2611838" cy="646331"/>
          </a:xfrm>
          <a:prstGeom prst="rect">
            <a:avLst/>
          </a:prstGeom>
          <a:noFill/>
        </p:spPr>
        <p:txBody>
          <a:bodyPr wrap="square" rtlCol="0">
            <a:spAutoFit/>
          </a:bodyPr>
          <a:lstStyle/>
          <a:p>
            <a:pPr algn="ctr"/>
            <a:r>
              <a:rPr lang="en-US" dirty="0">
                <a:solidFill>
                  <a:srgbClr val="0070C0"/>
                </a:solidFill>
              </a:rPr>
              <a:t>DIFFERENCE IN VALENCED INTENSITY RATINGS</a:t>
            </a:r>
          </a:p>
        </p:txBody>
      </p:sp>
      <p:sp>
        <p:nvSpPr>
          <p:cNvPr id="36" name="Oval 35">
            <a:extLst>
              <a:ext uri="{FF2B5EF4-FFF2-40B4-BE49-F238E27FC236}">
                <a16:creationId xmlns:a16="http://schemas.microsoft.com/office/drawing/2014/main" id="{4680275E-7D5D-4948-A678-BEF539314D65}"/>
              </a:ext>
            </a:extLst>
          </p:cNvPr>
          <p:cNvSpPr/>
          <p:nvPr/>
        </p:nvSpPr>
        <p:spPr>
          <a:xfrm>
            <a:off x="8243248" y="5743508"/>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5B49861-6A8A-4482-A7B7-4E0931D9C5F5}"/>
              </a:ext>
            </a:extLst>
          </p:cNvPr>
          <p:cNvSpPr/>
          <p:nvPr/>
        </p:nvSpPr>
        <p:spPr>
          <a:xfrm>
            <a:off x="8556881" y="5745378"/>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539C208-2411-4F4D-9280-21F87AAE12CF}"/>
              </a:ext>
            </a:extLst>
          </p:cNvPr>
          <p:cNvSpPr/>
          <p:nvPr/>
        </p:nvSpPr>
        <p:spPr>
          <a:xfrm>
            <a:off x="8870514" y="5744983"/>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1C942C-A258-4C43-BFFA-3F2EB1076702}"/>
              </a:ext>
            </a:extLst>
          </p:cNvPr>
          <p:cNvSpPr txBox="1"/>
          <p:nvPr/>
        </p:nvSpPr>
        <p:spPr>
          <a:xfrm>
            <a:off x="317920" y="1642535"/>
            <a:ext cx="1396344" cy="369332"/>
          </a:xfrm>
          <a:prstGeom prst="rect">
            <a:avLst/>
          </a:prstGeom>
          <a:noFill/>
        </p:spPr>
        <p:txBody>
          <a:bodyPr wrap="square" rtlCol="0">
            <a:spAutoFit/>
          </a:bodyPr>
          <a:lstStyle/>
          <a:p>
            <a:r>
              <a:rPr lang="en-US" b="1" dirty="0"/>
              <a:t>Participant 1</a:t>
            </a:r>
          </a:p>
        </p:txBody>
      </p:sp>
      <p:sp>
        <p:nvSpPr>
          <p:cNvPr id="39" name="TextBox 38">
            <a:extLst>
              <a:ext uri="{FF2B5EF4-FFF2-40B4-BE49-F238E27FC236}">
                <a16:creationId xmlns:a16="http://schemas.microsoft.com/office/drawing/2014/main" id="{FC3B3EFD-C111-48F7-9EC0-A7A7A57F2944}"/>
              </a:ext>
            </a:extLst>
          </p:cNvPr>
          <p:cNvSpPr txBox="1"/>
          <p:nvPr/>
        </p:nvSpPr>
        <p:spPr>
          <a:xfrm>
            <a:off x="317920" y="3099796"/>
            <a:ext cx="1396344" cy="369332"/>
          </a:xfrm>
          <a:prstGeom prst="rect">
            <a:avLst/>
          </a:prstGeom>
          <a:noFill/>
        </p:spPr>
        <p:txBody>
          <a:bodyPr wrap="square" rtlCol="0">
            <a:spAutoFit/>
          </a:bodyPr>
          <a:lstStyle/>
          <a:p>
            <a:r>
              <a:rPr lang="en-US" b="1" dirty="0"/>
              <a:t>Participant 2</a:t>
            </a:r>
          </a:p>
        </p:txBody>
      </p:sp>
      <p:sp>
        <p:nvSpPr>
          <p:cNvPr id="40" name="TextBox 39">
            <a:extLst>
              <a:ext uri="{FF2B5EF4-FFF2-40B4-BE49-F238E27FC236}">
                <a16:creationId xmlns:a16="http://schemas.microsoft.com/office/drawing/2014/main" id="{75718228-9318-4D0F-A2A4-545CB450775D}"/>
              </a:ext>
            </a:extLst>
          </p:cNvPr>
          <p:cNvSpPr txBox="1"/>
          <p:nvPr/>
        </p:nvSpPr>
        <p:spPr>
          <a:xfrm>
            <a:off x="317920" y="4636343"/>
            <a:ext cx="1396344" cy="369332"/>
          </a:xfrm>
          <a:prstGeom prst="rect">
            <a:avLst/>
          </a:prstGeom>
          <a:noFill/>
        </p:spPr>
        <p:txBody>
          <a:bodyPr wrap="square" rtlCol="0">
            <a:spAutoFit/>
          </a:bodyPr>
          <a:lstStyle/>
          <a:p>
            <a:r>
              <a:rPr lang="en-US" b="1" dirty="0"/>
              <a:t>Participant 3</a:t>
            </a:r>
          </a:p>
        </p:txBody>
      </p:sp>
      <p:cxnSp>
        <p:nvCxnSpPr>
          <p:cNvPr id="42" name="Straight Connector 41">
            <a:extLst>
              <a:ext uri="{FF2B5EF4-FFF2-40B4-BE49-F238E27FC236}">
                <a16:creationId xmlns:a16="http://schemas.microsoft.com/office/drawing/2014/main" id="{595A4FB6-8971-4978-8092-591267F6D768}"/>
              </a:ext>
            </a:extLst>
          </p:cNvPr>
          <p:cNvCxnSpPr>
            <a:cxnSpLocks/>
          </p:cNvCxnSpPr>
          <p:nvPr/>
        </p:nvCxnSpPr>
        <p:spPr>
          <a:xfrm>
            <a:off x="0" y="3074069"/>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DC5A3CB8-B18A-4497-9C5B-31233354D85A}"/>
              </a:ext>
            </a:extLst>
          </p:cNvPr>
          <p:cNvCxnSpPr>
            <a:cxnSpLocks/>
          </p:cNvCxnSpPr>
          <p:nvPr/>
        </p:nvCxnSpPr>
        <p:spPr>
          <a:xfrm>
            <a:off x="33981" y="4497928"/>
            <a:ext cx="12192000" cy="0"/>
          </a:xfrm>
          <a:prstGeom prst="line">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BF06F622-8FE6-4507-B810-124A6EDFF10A}"/>
              </a:ext>
            </a:extLst>
          </p:cNvPr>
          <p:cNvSpPr txBox="1"/>
          <p:nvPr/>
        </p:nvSpPr>
        <p:spPr>
          <a:xfrm>
            <a:off x="58547" y="6483920"/>
            <a:ext cx="2142318" cy="307777"/>
          </a:xfrm>
          <a:prstGeom prst="rect">
            <a:avLst/>
          </a:prstGeom>
          <a:noFill/>
        </p:spPr>
        <p:txBody>
          <a:bodyPr wrap="none" rtlCol="0">
            <a:spAutoFit/>
          </a:bodyPr>
          <a:lstStyle/>
          <a:p>
            <a:r>
              <a:rPr lang="en-US" sz="1400" dirty="0" err="1">
                <a:solidFill>
                  <a:schemeClr val="bg1"/>
                </a:solidFill>
              </a:rPr>
              <a:t>Tabachnick</a:t>
            </a:r>
            <a:r>
              <a:rPr lang="en-US" sz="1400" dirty="0">
                <a:solidFill>
                  <a:schemeClr val="bg1"/>
                </a:solidFill>
              </a:rPr>
              <a:t> &amp; </a:t>
            </a:r>
            <a:r>
              <a:rPr lang="en-US" sz="1400" dirty="0" err="1">
                <a:solidFill>
                  <a:schemeClr val="bg1"/>
                </a:solidFill>
              </a:rPr>
              <a:t>Fidell</a:t>
            </a:r>
            <a:r>
              <a:rPr lang="en-US" sz="1400" dirty="0">
                <a:solidFill>
                  <a:schemeClr val="bg1"/>
                </a:solidFill>
              </a:rPr>
              <a:t> (2018).</a:t>
            </a:r>
            <a:endParaRPr lang="en-US" dirty="0">
              <a:solidFill>
                <a:schemeClr val="bg1"/>
              </a:solidFill>
            </a:endParaRPr>
          </a:p>
        </p:txBody>
      </p:sp>
    </p:spTree>
    <p:extLst>
      <p:ext uri="{BB962C8B-B14F-4D97-AF65-F5344CB8AC3E}">
        <p14:creationId xmlns:p14="http://schemas.microsoft.com/office/powerpoint/2010/main" val="301974339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childTnLst>
                                </p:cTn>
                              </p:par>
                              <p:par>
                                <p:cTn id="29" presetID="10" presetClass="entr" presetSubtype="0" fill="hold" grpId="0" nodeType="withEffect">
                                  <p:stCondLst>
                                    <p:cond delay="3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0"/>
                                        <p:tgtEl>
                                          <p:spTgt spid="29"/>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60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1000"/>
                                        <p:tgtEl>
                                          <p:spTgt spid="32"/>
                                        </p:tgtEl>
                                      </p:cBhvr>
                                    </p:animEffect>
                                  </p:childTnLst>
                                </p:cTn>
                              </p:par>
                              <p:par>
                                <p:cTn id="53" presetID="10" presetClass="entr" presetSubtype="0" fill="hold" grpId="0" nodeType="withEffect">
                                  <p:stCondLst>
                                    <p:cond delay="60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1000"/>
                                        <p:tgtEl>
                                          <p:spTgt spid="35"/>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1000"/>
                                        <p:tgtEl>
                                          <p:spTgt spid="37"/>
                                        </p:tgtEl>
                                      </p:cBhvr>
                                    </p:animEffect>
                                  </p:childTnLst>
                                </p:cTn>
                              </p:par>
                              <p:par>
                                <p:cTn id="68" presetID="10" presetClass="entr" presetSubtype="0" fill="hold" grpId="0" nodeType="withEffect">
                                  <p:stCondLst>
                                    <p:cond delay="60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1000"/>
                                        <p:tgtEl>
                                          <p:spTgt spid="38"/>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1000"/>
                                        <p:tgtEl>
                                          <p:spTgt spid="39"/>
                                        </p:tgtEl>
                                      </p:cBhvr>
                                    </p:animEffect>
                                  </p:childTnLst>
                                </p:cTn>
                              </p:par>
                              <p:par>
                                <p:cTn id="74" presetID="10" presetClass="entr" presetSubtype="0" fill="hold" grpId="0" nodeType="withEffect">
                                  <p:stCondLst>
                                    <p:cond delay="60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childTnLst>
                                </p:cTn>
                              </p:par>
                              <p:par>
                                <p:cTn id="77" presetID="10" presetClass="entr" presetSubtype="0" fill="hold" nodeType="withEffect">
                                  <p:stCondLst>
                                    <p:cond delay="30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1000"/>
                                        <p:tgtEl>
                                          <p:spTgt spid="42"/>
                                        </p:tgtEl>
                                      </p:cBhvr>
                                    </p:animEffect>
                                  </p:childTnLst>
                                </p:cTn>
                              </p:par>
                              <p:par>
                                <p:cTn id="80" presetID="10" presetClass="entr" presetSubtype="0" fill="hold" nodeType="withEffect">
                                  <p:stCondLst>
                                    <p:cond delay="6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animBg="1"/>
      <p:bldP spid="25" grpId="0" animBg="1"/>
      <p:bldP spid="26"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p:bldP spid="40"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45</a:t>
            </a:fld>
            <a:endParaRPr lang="en-US"/>
          </a:p>
        </p:txBody>
      </p:sp>
      <p:sp>
        <p:nvSpPr>
          <p:cNvPr id="3" name="Content Placeholder 2">
            <a:extLst>
              <a:ext uri="{FF2B5EF4-FFF2-40B4-BE49-F238E27FC236}">
                <a16:creationId xmlns:a16="http://schemas.microsoft.com/office/drawing/2014/main" id="{84C035E4-93A6-4CF5-AB96-CDA7193013A6}"/>
              </a:ext>
            </a:extLst>
          </p:cNvPr>
          <p:cNvSpPr>
            <a:spLocks noGrp="1"/>
          </p:cNvSpPr>
          <p:nvPr>
            <p:ph idx="4294967295"/>
          </p:nvPr>
        </p:nvSpPr>
        <p:spPr>
          <a:xfrm>
            <a:off x="151608" y="85305"/>
            <a:ext cx="6745287" cy="4135437"/>
          </a:xfrm>
        </p:spPr>
        <p:txBody>
          <a:bodyPr>
            <a:normAutofit/>
          </a:bodyPr>
          <a:lstStyle/>
          <a:p>
            <a:pPr marL="514350" indent="-514350">
              <a:buFont typeface="+mj-lt"/>
              <a:buAutoNum type="arabicPeriod"/>
            </a:pPr>
            <a:r>
              <a:rPr lang="en-US" sz="2600" dirty="0"/>
              <a:t>The valence of emotional experiences will trend more positive across events. </a:t>
            </a:r>
          </a:p>
          <a:p>
            <a:pPr marL="514350" indent="-514350">
              <a:buFont typeface="+mj-lt"/>
              <a:buAutoNum type="arabicPeriod"/>
            </a:pPr>
            <a:endParaRPr lang="en-US" sz="2600" dirty="0"/>
          </a:p>
        </p:txBody>
      </p:sp>
      <p:sp>
        <p:nvSpPr>
          <p:cNvPr id="44" name="TextBox 43">
            <a:extLst>
              <a:ext uri="{FF2B5EF4-FFF2-40B4-BE49-F238E27FC236}">
                <a16:creationId xmlns:a16="http://schemas.microsoft.com/office/drawing/2014/main" id="{BF06F622-8FE6-4507-B810-124A6EDFF10A}"/>
              </a:ext>
            </a:extLst>
          </p:cNvPr>
          <p:cNvSpPr txBox="1"/>
          <p:nvPr/>
        </p:nvSpPr>
        <p:spPr>
          <a:xfrm>
            <a:off x="58547" y="6483920"/>
            <a:ext cx="2142318" cy="307777"/>
          </a:xfrm>
          <a:prstGeom prst="rect">
            <a:avLst/>
          </a:prstGeom>
          <a:noFill/>
        </p:spPr>
        <p:txBody>
          <a:bodyPr wrap="none" rtlCol="0">
            <a:spAutoFit/>
          </a:bodyPr>
          <a:lstStyle/>
          <a:p>
            <a:r>
              <a:rPr lang="en-US" sz="1400" dirty="0" err="1">
                <a:solidFill>
                  <a:schemeClr val="bg1"/>
                </a:solidFill>
              </a:rPr>
              <a:t>Tabachnick</a:t>
            </a:r>
            <a:r>
              <a:rPr lang="en-US" sz="1400" dirty="0">
                <a:solidFill>
                  <a:schemeClr val="bg1"/>
                </a:solidFill>
              </a:rPr>
              <a:t> &amp; </a:t>
            </a:r>
            <a:r>
              <a:rPr lang="en-US" sz="1400" dirty="0" err="1">
                <a:solidFill>
                  <a:schemeClr val="bg1"/>
                </a:solidFill>
              </a:rPr>
              <a:t>Fidell</a:t>
            </a:r>
            <a:r>
              <a:rPr lang="en-US" sz="1400" dirty="0">
                <a:solidFill>
                  <a:schemeClr val="bg1"/>
                </a:solidFill>
              </a:rPr>
              <a:t> (2018).</a:t>
            </a:r>
            <a:endParaRPr lang="en-US" dirty="0">
              <a:solidFill>
                <a:schemeClr val="bg1"/>
              </a:solidFill>
            </a:endParaRPr>
          </a:p>
        </p:txBody>
      </p:sp>
      <p:pic>
        <p:nvPicPr>
          <p:cNvPr id="45" name="Picture 44" descr="A screenshot of a cell phone&#10;&#10;Description automatically generated">
            <a:extLst>
              <a:ext uri="{FF2B5EF4-FFF2-40B4-BE49-F238E27FC236}">
                <a16:creationId xmlns:a16="http://schemas.microsoft.com/office/drawing/2014/main" id="{295640D5-A287-4DBF-BFE5-3F305505C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 y="1642535"/>
            <a:ext cx="12196916" cy="4642163"/>
          </a:xfrm>
          <a:prstGeom prst="rect">
            <a:avLst/>
          </a:prstGeom>
        </p:spPr>
      </p:pic>
    </p:spTree>
    <p:extLst>
      <p:ext uri="{BB962C8B-B14F-4D97-AF65-F5344CB8AC3E}">
        <p14:creationId xmlns:p14="http://schemas.microsoft.com/office/powerpoint/2010/main" val="308852378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46</a:t>
            </a:fld>
            <a:endParaRPr lang="en-US"/>
          </a:p>
        </p:txBody>
      </p:sp>
      <p:sp>
        <p:nvSpPr>
          <p:cNvPr id="3" name="Content Placeholder 2">
            <a:extLst>
              <a:ext uri="{FF2B5EF4-FFF2-40B4-BE49-F238E27FC236}">
                <a16:creationId xmlns:a16="http://schemas.microsoft.com/office/drawing/2014/main" id="{84C035E4-93A6-4CF5-AB96-CDA7193013A6}"/>
              </a:ext>
            </a:extLst>
          </p:cNvPr>
          <p:cNvSpPr>
            <a:spLocks noGrp="1"/>
          </p:cNvSpPr>
          <p:nvPr>
            <p:ph idx="4294967295"/>
          </p:nvPr>
        </p:nvSpPr>
        <p:spPr>
          <a:xfrm>
            <a:off x="151608" y="85305"/>
            <a:ext cx="6745287" cy="4135437"/>
          </a:xfrm>
        </p:spPr>
        <p:txBody>
          <a:bodyPr>
            <a:normAutofit/>
          </a:bodyPr>
          <a:lstStyle/>
          <a:p>
            <a:pPr marL="514350" indent="-514350">
              <a:buFont typeface="+mj-lt"/>
              <a:buAutoNum type="arabicPeriod"/>
            </a:pPr>
            <a:r>
              <a:rPr lang="en-US" sz="2600" dirty="0"/>
              <a:t>The valence of emotional experiences will trend more positive across events. </a:t>
            </a:r>
          </a:p>
          <a:p>
            <a:pPr marL="514350" indent="-514350">
              <a:buFont typeface="+mj-lt"/>
              <a:buAutoNum type="arabicPeriod"/>
            </a:pPr>
            <a:endParaRPr lang="en-US" sz="2600" dirty="0"/>
          </a:p>
        </p:txBody>
      </p:sp>
      <p:sp>
        <p:nvSpPr>
          <p:cNvPr id="44" name="TextBox 43">
            <a:extLst>
              <a:ext uri="{FF2B5EF4-FFF2-40B4-BE49-F238E27FC236}">
                <a16:creationId xmlns:a16="http://schemas.microsoft.com/office/drawing/2014/main" id="{BF06F622-8FE6-4507-B810-124A6EDFF10A}"/>
              </a:ext>
            </a:extLst>
          </p:cNvPr>
          <p:cNvSpPr txBox="1"/>
          <p:nvPr/>
        </p:nvSpPr>
        <p:spPr>
          <a:xfrm>
            <a:off x="58547" y="6483920"/>
            <a:ext cx="2142318" cy="307777"/>
          </a:xfrm>
          <a:prstGeom prst="rect">
            <a:avLst/>
          </a:prstGeom>
          <a:noFill/>
        </p:spPr>
        <p:txBody>
          <a:bodyPr wrap="none" rtlCol="0">
            <a:spAutoFit/>
          </a:bodyPr>
          <a:lstStyle/>
          <a:p>
            <a:r>
              <a:rPr lang="en-US" sz="1400" dirty="0" err="1">
                <a:solidFill>
                  <a:schemeClr val="bg1"/>
                </a:solidFill>
              </a:rPr>
              <a:t>Tabachnick</a:t>
            </a:r>
            <a:r>
              <a:rPr lang="en-US" sz="1400" dirty="0">
                <a:solidFill>
                  <a:schemeClr val="bg1"/>
                </a:solidFill>
              </a:rPr>
              <a:t> &amp; </a:t>
            </a:r>
            <a:r>
              <a:rPr lang="en-US" sz="1400" dirty="0" err="1">
                <a:solidFill>
                  <a:schemeClr val="bg1"/>
                </a:solidFill>
              </a:rPr>
              <a:t>Fidell</a:t>
            </a:r>
            <a:r>
              <a:rPr lang="en-US" sz="1400" dirty="0">
                <a:solidFill>
                  <a:schemeClr val="bg1"/>
                </a:solidFill>
              </a:rPr>
              <a:t> (2018).</a:t>
            </a:r>
            <a:endParaRPr lang="en-US" dirty="0">
              <a:solidFill>
                <a:schemeClr val="bg1"/>
              </a:solidFill>
            </a:endParaRPr>
          </a:p>
        </p:txBody>
      </p:sp>
      <p:pic>
        <p:nvPicPr>
          <p:cNvPr id="45" name="Picture 44" descr="A screenshot of a cell phone&#10;&#10;Description automatically generated">
            <a:extLst>
              <a:ext uri="{FF2B5EF4-FFF2-40B4-BE49-F238E27FC236}">
                <a16:creationId xmlns:a16="http://schemas.microsoft.com/office/drawing/2014/main" id="{295640D5-A287-4DBF-BFE5-3F305505C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 y="1642535"/>
            <a:ext cx="8809703" cy="4642163"/>
          </a:xfrm>
          <a:prstGeom prst="rect">
            <a:avLst/>
          </a:prstGeom>
        </p:spPr>
      </p:pic>
      <p:sp>
        <p:nvSpPr>
          <p:cNvPr id="2" name="Equals 1">
            <a:extLst>
              <a:ext uri="{FF2B5EF4-FFF2-40B4-BE49-F238E27FC236}">
                <a16:creationId xmlns:a16="http://schemas.microsoft.com/office/drawing/2014/main" id="{A3623124-016E-41F1-A246-D53F36086EA5}"/>
              </a:ext>
            </a:extLst>
          </p:cNvPr>
          <p:cNvSpPr/>
          <p:nvPr/>
        </p:nvSpPr>
        <p:spPr>
          <a:xfrm>
            <a:off x="9031771" y="2153023"/>
            <a:ext cx="726961" cy="60468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Equals 6">
            <a:extLst>
              <a:ext uri="{FF2B5EF4-FFF2-40B4-BE49-F238E27FC236}">
                <a16:creationId xmlns:a16="http://schemas.microsoft.com/office/drawing/2014/main" id="{FB1BAC1C-0092-4AFC-86F7-3F225762234E}"/>
              </a:ext>
            </a:extLst>
          </p:cNvPr>
          <p:cNvSpPr/>
          <p:nvPr/>
        </p:nvSpPr>
        <p:spPr>
          <a:xfrm>
            <a:off x="9031771" y="3495610"/>
            <a:ext cx="726961" cy="60468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Equals 7">
            <a:extLst>
              <a:ext uri="{FF2B5EF4-FFF2-40B4-BE49-F238E27FC236}">
                <a16:creationId xmlns:a16="http://schemas.microsoft.com/office/drawing/2014/main" id="{D662DAE2-F46E-4C37-AAB6-AF7A5EFA23FF}"/>
              </a:ext>
            </a:extLst>
          </p:cNvPr>
          <p:cNvSpPr/>
          <p:nvPr/>
        </p:nvSpPr>
        <p:spPr>
          <a:xfrm>
            <a:off x="9031771" y="5181358"/>
            <a:ext cx="726961" cy="60468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D0AEEF94-A8D9-4148-836A-5C4CBB5E7031}"/>
              </a:ext>
            </a:extLst>
          </p:cNvPr>
          <p:cNvSpPr txBox="1"/>
          <p:nvPr/>
        </p:nvSpPr>
        <p:spPr>
          <a:xfrm>
            <a:off x="9996060" y="2224532"/>
            <a:ext cx="1120820" cy="461665"/>
          </a:xfrm>
          <a:prstGeom prst="rect">
            <a:avLst/>
          </a:prstGeom>
          <a:noFill/>
        </p:spPr>
        <p:txBody>
          <a:bodyPr wrap="none" rtlCol="0">
            <a:spAutoFit/>
          </a:bodyPr>
          <a:lstStyle/>
          <a:p>
            <a:r>
              <a:rPr lang="en-US" sz="2400" dirty="0"/>
              <a:t>MODEL</a:t>
            </a:r>
          </a:p>
        </p:txBody>
      </p:sp>
      <p:sp>
        <p:nvSpPr>
          <p:cNvPr id="10" name="TextBox 9">
            <a:extLst>
              <a:ext uri="{FF2B5EF4-FFF2-40B4-BE49-F238E27FC236}">
                <a16:creationId xmlns:a16="http://schemas.microsoft.com/office/drawing/2014/main" id="{295D4B0F-58DB-446A-818C-BD7C47F0CB16}"/>
              </a:ext>
            </a:extLst>
          </p:cNvPr>
          <p:cNvSpPr txBox="1"/>
          <p:nvPr/>
        </p:nvSpPr>
        <p:spPr>
          <a:xfrm>
            <a:off x="9996060" y="3567119"/>
            <a:ext cx="1120820" cy="461665"/>
          </a:xfrm>
          <a:prstGeom prst="rect">
            <a:avLst/>
          </a:prstGeom>
          <a:noFill/>
        </p:spPr>
        <p:txBody>
          <a:bodyPr wrap="none" rtlCol="0">
            <a:spAutoFit/>
          </a:bodyPr>
          <a:lstStyle/>
          <a:p>
            <a:r>
              <a:rPr lang="en-US" sz="2400" dirty="0"/>
              <a:t>MODEL</a:t>
            </a:r>
          </a:p>
        </p:txBody>
      </p:sp>
      <p:sp>
        <p:nvSpPr>
          <p:cNvPr id="11" name="TextBox 10">
            <a:extLst>
              <a:ext uri="{FF2B5EF4-FFF2-40B4-BE49-F238E27FC236}">
                <a16:creationId xmlns:a16="http://schemas.microsoft.com/office/drawing/2014/main" id="{4E6576AD-6631-4657-9099-8BCACD30EBEA}"/>
              </a:ext>
            </a:extLst>
          </p:cNvPr>
          <p:cNvSpPr txBox="1"/>
          <p:nvPr/>
        </p:nvSpPr>
        <p:spPr>
          <a:xfrm>
            <a:off x="9996060" y="5252867"/>
            <a:ext cx="1120820" cy="461665"/>
          </a:xfrm>
          <a:prstGeom prst="rect">
            <a:avLst/>
          </a:prstGeom>
          <a:noFill/>
        </p:spPr>
        <p:txBody>
          <a:bodyPr wrap="none" rtlCol="0">
            <a:spAutoFit/>
          </a:bodyPr>
          <a:lstStyle/>
          <a:p>
            <a:r>
              <a:rPr lang="en-US" sz="2400" dirty="0"/>
              <a:t>MODEL</a:t>
            </a:r>
          </a:p>
        </p:txBody>
      </p:sp>
      <p:sp>
        <p:nvSpPr>
          <p:cNvPr id="5" name="Oval 4">
            <a:extLst>
              <a:ext uri="{FF2B5EF4-FFF2-40B4-BE49-F238E27FC236}">
                <a16:creationId xmlns:a16="http://schemas.microsoft.com/office/drawing/2014/main" id="{87FCBCD3-12D2-4649-9980-14AC5C6FD05F}"/>
              </a:ext>
            </a:extLst>
          </p:cNvPr>
          <p:cNvSpPr/>
          <p:nvPr/>
        </p:nvSpPr>
        <p:spPr>
          <a:xfrm>
            <a:off x="457200" y="1932039"/>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3B0B3A8-AC59-4C53-BAA5-25F2DF305129}"/>
              </a:ext>
            </a:extLst>
          </p:cNvPr>
          <p:cNvSpPr/>
          <p:nvPr/>
        </p:nvSpPr>
        <p:spPr>
          <a:xfrm>
            <a:off x="2433268" y="1932039"/>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56C08FD-1A0D-4E28-A4C4-D3A9EE7849AE}"/>
              </a:ext>
            </a:extLst>
          </p:cNvPr>
          <p:cNvSpPr/>
          <p:nvPr/>
        </p:nvSpPr>
        <p:spPr>
          <a:xfrm>
            <a:off x="4207881" y="1942222"/>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2B46819-D885-46A3-95BD-2B78ADEFF9D6}"/>
              </a:ext>
            </a:extLst>
          </p:cNvPr>
          <p:cNvSpPr/>
          <p:nvPr/>
        </p:nvSpPr>
        <p:spPr>
          <a:xfrm>
            <a:off x="7219639" y="1932039"/>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93FA8A0-F71B-451F-96F1-7103678F9D1D}"/>
              </a:ext>
            </a:extLst>
          </p:cNvPr>
          <p:cNvSpPr/>
          <p:nvPr/>
        </p:nvSpPr>
        <p:spPr>
          <a:xfrm>
            <a:off x="457200" y="3392489"/>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9614067-FAE2-496D-8A3C-B499DE68DF2B}"/>
              </a:ext>
            </a:extLst>
          </p:cNvPr>
          <p:cNvSpPr/>
          <p:nvPr/>
        </p:nvSpPr>
        <p:spPr>
          <a:xfrm>
            <a:off x="457200" y="5031613"/>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9D738CA-1C25-49E5-BACE-FB5424FF69AA}"/>
              </a:ext>
            </a:extLst>
          </p:cNvPr>
          <p:cNvSpPr/>
          <p:nvPr/>
        </p:nvSpPr>
        <p:spPr>
          <a:xfrm>
            <a:off x="2433268" y="3429000"/>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15FE83E-6486-4AE9-8BCF-3EA7772F70CE}"/>
              </a:ext>
            </a:extLst>
          </p:cNvPr>
          <p:cNvSpPr/>
          <p:nvPr/>
        </p:nvSpPr>
        <p:spPr>
          <a:xfrm>
            <a:off x="2433268" y="5001734"/>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0D419CD-4DFF-4FB4-B379-7695AD658E88}"/>
              </a:ext>
            </a:extLst>
          </p:cNvPr>
          <p:cNvSpPr/>
          <p:nvPr/>
        </p:nvSpPr>
        <p:spPr>
          <a:xfrm>
            <a:off x="7219639" y="3429000"/>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D84BB5-5F22-43DF-964B-A25425C36E6D}"/>
              </a:ext>
            </a:extLst>
          </p:cNvPr>
          <p:cNvSpPr/>
          <p:nvPr/>
        </p:nvSpPr>
        <p:spPr>
          <a:xfrm>
            <a:off x="7219639" y="5009519"/>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085A14E-DC65-4307-AE77-5FC8B453D61E}"/>
              </a:ext>
            </a:extLst>
          </p:cNvPr>
          <p:cNvSpPr/>
          <p:nvPr/>
        </p:nvSpPr>
        <p:spPr>
          <a:xfrm>
            <a:off x="4218790" y="3429000"/>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0F92320-1F65-426D-A99E-BE3240896DF5}"/>
              </a:ext>
            </a:extLst>
          </p:cNvPr>
          <p:cNvSpPr/>
          <p:nvPr/>
        </p:nvSpPr>
        <p:spPr>
          <a:xfrm>
            <a:off x="4329171" y="5001734"/>
            <a:ext cx="914400"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487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47</a:t>
            </a:fld>
            <a:endParaRPr lang="en-US"/>
          </a:p>
        </p:txBody>
      </p:sp>
      <p:sp>
        <p:nvSpPr>
          <p:cNvPr id="3" name="Content Placeholder 2">
            <a:extLst>
              <a:ext uri="{FF2B5EF4-FFF2-40B4-BE49-F238E27FC236}">
                <a16:creationId xmlns:a16="http://schemas.microsoft.com/office/drawing/2014/main" id="{84C035E4-93A6-4CF5-AB96-CDA7193013A6}"/>
              </a:ext>
            </a:extLst>
          </p:cNvPr>
          <p:cNvSpPr>
            <a:spLocks noGrp="1"/>
          </p:cNvSpPr>
          <p:nvPr>
            <p:ph idx="4294967295"/>
          </p:nvPr>
        </p:nvSpPr>
        <p:spPr>
          <a:xfrm>
            <a:off x="151608" y="85305"/>
            <a:ext cx="6745287" cy="4135437"/>
          </a:xfrm>
        </p:spPr>
        <p:txBody>
          <a:bodyPr>
            <a:normAutofit/>
          </a:bodyPr>
          <a:lstStyle/>
          <a:p>
            <a:pPr marL="514350" indent="-514350">
              <a:buFont typeface="+mj-lt"/>
              <a:buAutoNum type="arabicPeriod"/>
            </a:pPr>
            <a:r>
              <a:rPr lang="en-US" sz="2600" dirty="0"/>
              <a:t>The valence of emotional experiences will trend more positive across events. </a:t>
            </a:r>
          </a:p>
          <a:p>
            <a:pPr marL="514350" indent="-514350">
              <a:buFont typeface="+mj-lt"/>
              <a:buAutoNum type="arabicPeriod"/>
            </a:pPr>
            <a:endParaRPr lang="en-US" sz="2600" dirty="0"/>
          </a:p>
        </p:txBody>
      </p:sp>
      <p:sp>
        <p:nvSpPr>
          <p:cNvPr id="44" name="TextBox 43">
            <a:extLst>
              <a:ext uri="{FF2B5EF4-FFF2-40B4-BE49-F238E27FC236}">
                <a16:creationId xmlns:a16="http://schemas.microsoft.com/office/drawing/2014/main" id="{BF06F622-8FE6-4507-B810-124A6EDFF10A}"/>
              </a:ext>
            </a:extLst>
          </p:cNvPr>
          <p:cNvSpPr txBox="1"/>
          <p:nvPr/>
        </p:nvSpPr>
        <p:spPr>
          <a:xfrm>
            <a:off x="58547" y="6483920"/>
            <a:ext cx="2142318" cy="307777"/>
          </a:xfrm>
          <a:prstGeom prst="rect">
            <a:avLst/>
          </a:prstGeom>
          <a:noFill/>
        </p:spPr>
        <p:txBody>
          <a:bodyPr wrap="none" rtlCol="0">
            <a:spAutoFit/>
          </a:bodyPr>
          <a:lstStyle/>
          <a:p>
            <a:r>
              <a:rPr lang="en-US" sz="1400" dirty="0" err="1">
                <a:solidFill>
                  <a:schemeClr val="bg1"/>
                </a:solidFill>
              </a:rPr>
              <a:t>Tabachnick</a:t>
            </a:r>
            <a:r>
              <a:rPr lang="en-US" sz="1400" dirty="0">
                <a:solidFill>
                  <a:schemeClr val="bg1"/>
                </a:solidFill>
              </a:rPr>
              <a:t> &amp; </a:t>
            </a:r>
            <a:r>
              <a:rPr lang="en-US" sz="1400" dirty="0" err="1">
                <a:solidFill>
                  <a:schemeClr val="bg1"/>
                </a:solidFill>
              </a:rPr>
              <a:t>Fidell</a:t>
            </a:r>
            <a:r>
              <a:rPr lang="en-US" sz="1400" dirty="0">
                <a:solidFill>
                  <a:schemeClr val="bg1"/>
                </a:solidFill>
              </a:rPr>
              <a:t> (2018).</a:t>
            </a:r>
            <a:endParaRPr lang="en-US" dirty="0">
              <a:solidFill>
                <a:schemeClr val="bg1"/>
              </a:solidFill>
            </a:endParaRPr>
          </a:p>
        </p:txBody>
      </p:sp>
      <p:pic>
        <p:nvPicPr>
          <p:cNvPr id="45" name="Picture 44" descr="A screenshot of a cell phone&#10;&#10;Description automatically generated">
            <a:extLst>
              <a:ext uri="{FF2B5EF4-FFF2-40B4-BE49-F238E27FC236}">
                <a16:creationId xmlns:a16="http://schemas.microsoft.com/office/drawing/2014/main" id="{295640D5-A287-4DBF-BFE5-3F305505C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 y="1642535"/>
            <a:ext cx="8809703" cy="4642163"/>
          </a:xfrm>
          <a:prstGeom prst="rect">
            <a:avLst/>
          </a:prstGeom>
        </p:spPr>
      </p:pic>
      <p:sp>
        <p:nvSpPr>
          <p:cNvPr id="2" name="Equals 1">
            <a:extLst>
              <a:ext uri="{FF2B5EF4-FFF2-40B4-BE49-F238E27FC236}">
                <a16:creationId xmlns:a16="http://schemas.microsoft.com/office/drawing/2014/main" id="{A3623124-016E-41F1-A246-D53F36086EA5}"/>
              </a:ext>
            </a:extLst>
          </p:cNvPr>
          <p:cNvSpPr/>
          <p:nvPr/>
        </p:nvSpPr>
        <p:spPr>
          <a:xfrm>
            <a:off x="9031771" y="2153023"/>
            <a:ext cx="726961" cy="60468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Equals 6">
            <a:extLst>
              <a:ext uri="{FF2B5EF4-FFF2-40B4-BE49-F238E27FC236}">
                <a16:creationId xmlns:a16="http://schemas.microsoft.com/office/drawing/2014/main" id="{FB1BAC1C-0092-4AFC-86F7-3F225762234E}"/>
              </a:ext>
            </a:extLst>
          </p:cNvPr>
          <p:cNvSpPr/>
          <p:nvPr/>
        </p:nvSpPr>
        <p:spPr>
          <a:xfrm>
            <a:off x="9031771" y="3495610"/>
            <a:ext cx="726961" cy="60468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Equals 7">
            <a:extLst>
              <a:ext uri="{FF2B5EF4-FFF2-40B4-BE49-F238E27FC236}">
                <a16:creationId xmlns:a16="http://schemas.microsoft.com/office/drawing/2014/main" id="{D662DAE2-F46E-4C37-AAB6-AF7A5EFA23FF}"/>
              </a:ext>
            </a:extLst>
          </p:cNvPr>
          <p:cNvSpPr/>
          <p:nvPr/>
        </p:nvSpPr>
        <p:spPr>
          <a:xfrm>
            <a:off x="9031771" y="5181358"/>
            <a:ext cx="726961" cy="60468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D0AEEF94-A8D9-4148-836A-5C4CBB5E7031}"/>
              </a:ext>
            </a:extLst>
          </p:cNvPr>
          <p:cNvSpPr txBox="1"/>
          <p:nvPr/>
        </p:nvSpPr>
        <p:spPr>
          <a:xfrm>
            <a:off x="9996060" y="2224532"/>
            <a:ext cx="1120820" cy="461665"/>
          </a:xfrm>
          <a:prstGeom prst="rect">
            <a:avLst/>
          </a:prstGeom>
          <a:noFill/>
        </p:spPr>
        <p:txBody>
          <a:bodyPr wrap="none" rtlCol="0">
            <a:spAutoFit/>
          </a:bodyPr>
          <a:lstStyle/>
          <a:p>
            <a:r>
              <a:rPr lang="en-US" sz="2400" dirty="0"/>
              <a:t>MODEL</a:t>
            </a:r>
          </a:p>
        </p:txBody>
      </p:sp>
      <p:sp>
        <p:nvSpPr>
          <p:cNvPr id="10" name="TextBox 9">
            <a:extLst>
              <a:ext uri="{FF2B5EF4-FFF2-40B4-BE49-F238E27FC236}">
                <a16:creationId xmlns:a16="http://schemas.microsoft.com/office/drawing/2014/main" id="{295D4B0F-58DB-446A-818C-BD7C47F0CB16}"/>
              </a:ext>
            </a:extLst>
          </p:cNvPr>
          <p:cNvSpPr txBox="1"/>
          <p:nvPr/>
        </p:nvSpPr>
        <p:spPr>
          <a:xfrm>
            <a:off x="9996060" y="3567119"/>
            <a:ext cx="1120820" cy="461665"/>
          </a:xfrm>
          <a:prstGeom prst="rect">
            <a:avLst/>
          </a:prstGeom>
          <a:noFill/>
        </p:spPr>
        <p:txBody>
          <a:bodyPr wrap="none" rtlCol="0">
            <a:spAutoFit/>
          </a:bodyPr>
          <a:lstStyle/>
          <a:p>
            <a:r>
              <a:rPr lang="en-US" sz="2400" dirty="0"/>
              <a:t>MODEL</a:t>
            </a:r>
          </a:p>
        </p:txBody>
      </p:sp>
      <p:sp>
        <p:nvSpPr>
          <p:cNvPr id="11" name="TextBox 10">
            <a:extLst>
              <a:ext uri="{FF2B5EF4-FFF2-40B4-BE49-F238E27FC236}">
                <a16:creationId xmlns:a16="http://schemas.microsoft.com/office/drawing/2014/main" id="{4E6576AD-6631-4657-9099-8BCACD30EBEA}"/>
              </a:ext>
            </a:extLst>
          </p:cNvPr>
          <p:cNvSpPr txBox="1"/>
          <p:nvPr/>
        </p:nvSpPr>
        <p:spPr>
          <a:xfrm>
            <a:off x="9996060" y="5252867"/>
            <a:ext cx="1120820" cy="461665"/>
          </a:xfrm>
          <a:prstGeom prst="rect">
            <a:avLst/>
          </a:prstGeom>
          <a:noFill/>
        </p:spPr>
        <p:txBody>
          <a:bodyPr wrap="none" rtlCol="0">
            <a:spAutoFit/>
          </a:bodyPr>
          <a:lstStyle/>
          <a:p>
            <a:r>
              <a:rPr lang="en-US" sz="2400" dirty="0"/>
              <a:t>MODEL</a:t>
            </a:r>
          </a:p>
        </p:txBody>
      </p:sp>
      <p:sp>
        <p:nvSpPr>
          <p:cNvPr id="5" name="Oval 4">
            <a:extLst>
              <a:ext uri="{FF2B5EF4-FFF2-40B4-BE49-F238E27FC236}">
                <a16:creationId xmlns:a16="http://schemas.microsoft.com/office/drawing/2014/main" id="{87FCBCD3-12D2-4649-9980-14AC5C6FD05F}"/>
              </a:ext>
            </a:extLst>
          </p:cNvPr>
          <p:cNvSpPr/>
          <p:nvPr/>
        </p:nvSpPr>
        <p:spPr>
          <a:xfrm>
            <a:off x="151607" y="1642535"/>
            <a:ext cx="1087257"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6DA9A93-8699-4A53-8DB4-9BB54B3A9521}"/>
              </a:ext>
            </a:extLst>
          </p:cNvPr>
          <p:cNvSpPr/>
          <p:nvPr/>
        </p:nvSpPr>
        <p:spPr>
          <a:xfrm>
            <a:off x="151607" y="3063200"/>
            <a:ext cx="1087257"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A102395-3593-4F1F-BADD-721D6AC0EBEE}"/>
              </a:ext>
            </a:extLst>
          </p:cNvPr>
          <p:cNvSpPr/>
          <p:nvPr/>
        </p:nvSpPr>
        <p:spPr>
          <a:xfrm>
            <a:off x="151607" y="4589043"/>
            <a:ext cx="1087257" cy="4866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275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48</a:t>
            </a:fld>
            <a:endParaRPr lang="en-US"/>
          </a:p>
        </p:txBody>
      </p:sp>
      <p:sp>
        <p:nvSpPr>
          <p:cNvPr id="2" name="Title 1">
            <a:extLst>
              <a:ext uri="{FF2B5EF4-FFF2-40B4-BE49-F238E27FC236}">
                <a16:creationId xmlns:a16="http://schemas.microsoft.com/office/drawing/2014/main" id="{97108AD3-3038-476A-B4F5-AD6A85B65098}"/>
              </a:ext>
            </a:extLst>
          </p:cNvPr>
          <p:cNvSpPr>
            <a:spLocks noGrp="1"/>
          </p:cNvSpPr>
          <p:nvPr>
            <p:ph type="title" idx="4294967295"/>
          </p:nvPr>
        </p:nvSpPr>
        <p:spPr>
          <a:xfrm>
            <a:off x="0" y="-538707"/>
            <a:ext cx="6367462" cy="1450975"/>
          </a:xfrm>
        </p:spPr>
        <p:txBody>
          <a:bodyPr>
            <a:normAutofit/>
          </a:bodyPr>
          <a:lstStyle/>
          <a:p>
            <a:r>
              <a:rPr lang="en-US" sz="5400" dirty="0">
                <a:solidFill>
                  <a:srgbClr val="5B4D35"/>
                </a:solidFill>
              </a:rPr>
              <a:t>Hypotheses</a:t>
            </a:r>
          </a:p>
        </p:txBody>
      </p:sp>
      <p:sp>
        <p:nvSpPr>
          <p:cNvPr id="3" name="Content Placeholder 2">
            <a:extLst>
              <a:ext uri="{FF2B5EF4-FFF2-40B4-BE49-F238E27FC236}">
                <a16:creationId xmlns:a16="http://schemas.microsoft.com/office/drawing/2014/main" id="{84C035E4-93A6-4CF5-AB96-CDA7193013A6}"/>
              </a:ext>
            </a:extLst>
          </p:cNvPr>
          <p:cNvSpPr>
            <a:spLocks noGrp="1"/>
          </p:cNvSpPr>
          <p:nvPr>
            <p:ph idx="4294967295"/>
          </p:nvPr>
        </p:nvSpPr>
        <p:spPr>
          <a:xfrm>
            <a:off x="0" y="912268"/>
            <a:ext cx="6745287" cy="4135437"/>
          </a:xfrm>
        </p:spPr>
        <p:txBody>
          <a:bodyPr>
            <a:normAutofit/>
          </a:bodyPr>
          <a:lstStyle/>
          <a:p>
            <a:pPr marL="514350" indent="-514350">
              <a:buFont typeface="+mj-lt"/>
              <a:buAutoNum type="arabicPeriod"/>
            </a:pPr>
            <a:r>
              <a:rPr lang="en-US" sz="2600" dirty="0"/>
              <a:t>The valence of emotional experiences will trend more positive across events. </a:t>
            </a:r>
          </a:p>
          <a:p>
            <a:pPr marL="514350" indent="-514350">
              <a:buFont typeface="+mj-lt"/>
              <a:buAutoNum type="arabicPeriod"/>
            </a:pPr>
            <a:endParaRPr lang="en-US" sz="2600" dirty="0"/>
          </a:p>
        </p:txBody>
      </p:sp>
      <p:sp>
        <p:nvSpPr>
          <p:cNvPr id="11" name="TextBox 10">
            <a:extLst>
              <a:ext uri="{FF2B5EF4-FFF2-40B4-BE49-F238E27FC236}">
                <a16:creationId xmlns:a16="http://schemas.microsoft.com/office/drawing/2014/main" id="{21BAFE3B-5CE3-458E-AE16-C421782290AD}"/>
              </a:ext>
            </a:extLst>
          </p:cNvPr>
          <p:cNvSpPr txBox="1"/>
          <p:nvPr/>
        </p:nvSpPr>
        <p:spPr>
          <a:xfrm>
            <a:off x="5466862" y="2132410"/>
            <a:ext cx="1801199" cy="461665"/>
          </a:xfrm>
          <a:prstGeom prst="rect">
            <a:avLst/>
          </a:prstGeom>
          <a:noFill/>
        </p:spPr>
        <p:txBody>
          <a:bodyPr wrap="none" rtlCol="0">
            <a:spAutoFit/>
          </a:bodyPr>
          <a:lstStyle/>
          <a:p>
            <a:r>
              <a:rPr lang="en-US" sz="2400" b="1" dirty="0"/>
              <a:t>Participant 1</a:t>
            </a:r>
          </a:p>
        </p:txBody>
      </p:sp>
      <p:sp>
        <p:nvSpPr>
          <p:cNvPr id="12" name="TextBox 11">
            <a:extLst>
              <a:ext uri="{FF2B5EF4-FFF2-40B4-BE49-F238E27FC236}">
                <a16:creationId xmlns:a16="http://schemas.microsoft.com/office/drawing/2014/main" id="{56ADB235-FC12-4909-888F-A2B65ADEBF97}"/>
              </a:ext>
            </a:extLst>
          </p:cNvPr>
          <p:cNvSpPr txBox="1"/>
          <p:nvPr/>
        </p:nvSpPr>
        <p:spPr>
          <a:xfrm>
            <a:off x="5466862" y="2904233"/>
            <a:ext cx="1801199" cy="461665"/>
          </a:xfrm>
          <a:prstGeom prst="rect">
            <a:avLst/>
          </a:prstGeom>
          <a:noFill/>
        </p:spPr>
        <p:txBody>
          <a:bodyPr wrap="none" rtlCol="0">
            <a:spAutoFit/>
          </a:bodyPr>
          <a:lstStyle/>
          <a:p>
            <a:r>
              <a:rPr lang="en-US" sz="2400" b="1" dirty="0"/>
              <a:t>Participant 2</a:t>
            </a:r>
          </a:p>
        </p:txBody>
      </p:sp>
      <p:sp>
        <p:nvSpPr>
          <p:cNvPr id="13" name="TextBox 12">
            <a:extLst>
              <a:ext uri="{FF2B5EF4-FFF2-40B4-BE49-F238E27FC236}">
                <a16:creationId xmlns:a16="http://schemas.microsoft.com/office/drawing/2014/main" id="{209AA138-7C25-4AA8-A07E-BADCFCCCF204}"/>
              </a:ext>
            </a:extLst>
          </p:cNvPr>
          <p:cNvSpPr txBox="1"/>
          <p:nvPr/>
        </p:nvSpPr>
        <p:spPr>
          <a:xfrm>
            <a:off x="5462053" y="3688505"/>
            <a:ext cx="1801199" cy="461665"/>
          </a:xfrm>
          <a:prstGeom prst="rect">
            <a:avLst/>
          </a:prstGeom>
          <a:noFill/>
        </p:spPr>
        <p:txBody>
          <a:bodyPr wrap="none" rtlCol="0">
            <a:spAutoFit/>
          </a:bodyPr>
          <a:lstStyle/>
          <a:p>
            <a:r>
              <a:rPr lang="en-US" sz="2400" b="1" dirty="0"/>
              <a:t>Participant 3</a:t>
            </a:r>
          </a:p>
        </p:txBody>
      </p:sp>
      <p:sp>
        <p:nvSpPr>
          <p:cNvPr id="14" name="TextBox 13">
            <a:extLst>
              <a:ext uri="{FF2B5EF4-FFF2-40B4-BE49-F238E27FC236}">
                <a16:creationId xmlns:a16="http://schemas.microsoft.com/office/drawing/2014/main" id="{92B983D5-CD59-4F98-B561-0E165BEAF2BC}"/>
              </a:ext>
            </a:extLst>
          </p:cNvPr>
          <p:cNvSpPr txBox="1"/>
          <p:nvPr/>
        </p:nvSpPr>
        <p:spPr>
          <a:xfrm>
            <a:off x="5721643" y="2500170"/>
            <a:ext cx="1120820" cy="461665"/>
          </a:xfrm>
          <a:prstGeom prst="rect">
            <a:avLst/>
          </a:prstGeom>
          <a:noFill/>
        </p:spPr>
        <p:txBody>
          <a:bodyPr wrap="none" rtlCol="0">
            <a:spAutoFit/>
          </a:bodyPr>
          <a:lstStyle/>
          <a:p>
            <a:r>
              <a:rPr lang="en-US" sz="2400" dirty="0"/>
              <a:t>MODEL</a:t>
            </a:r>
          </a:p>
        </p:txBody>
      </p:sp>
      <p:sp>
        <p:nvSpPr>
          <p:cNvPr id="15" name="TextBox 14">
            <a:extLst>
              <a:ext uri="{FF2B5EF4-FFF2-40B4-BE49-F238E27FC236}">
                <a16:creationId xmlns:a16="http://schemas.microsoft.com/office/drawing/2014/main" id="{1EB998BE-DCD5-4252-8D6A-266DE667F0C3}"/>
              </a:ext>
            </a:extLst>
          </p:cNvPr>
          <p:cNvSpPr txBox="1"/>
          <p:nvPr/>
        </p:nvSpPr>
        <p:spPr>
          <a:xfrm>
            <a:off x="5716834" y="3271993"/>
            <a:ext cx="1120820" cy="461665"/>
          </a:xfrm>
          <a:prstGeom prst="rect">
            <a:avLst/>
          </a:prstGeom>
          <a:noFill/>
        </p:spPr>
        <p:txBody>
          <a:bodyPr wrap="none" rtlCol="0">
            <a:spAutoFit/>
          </a:bodyPr>
          <a:lstStyle/>
          <a:p>
            <a:r>
              <a:rPr lang="en-US" sz="2400" dirty="0"/>
              <a:t>MODEL</a:t>
            </a:r>
          </a:p>
        </p:txBody>
      </p:sp>
      <p:sp>
        <p:nvSpPr>
          <p:cNvPr id="16" name="TextBox 15">
            <a:extLst>
              <a:ext uri="{FF2B5EF4-FFF2-40B4-BE49-F238E27FC236}">
                <a16:creationId xmlns:a16="http://schemas.microsoft.com/office/drawing/2014/main" id="{F7D460FF-788C-433B-B73A-1C007942B37F}"/>
              </a:ext>
            </a:extLst>
          </p:cNvPr>
          <p:cNvSpPr txBox="1"/>
          <p:nvPr/>
        </p:nvSpPr>
        <p:spPr>
          <a:xfrm>
            <a:off x="5716834" y="4056265"/>
            <a:ext cx="1120820" cy="461665"/>
          </a:xfrm>
          <a:prstGeom prst="rect">
            <a:avLst/>
          </a:prstGeom>
          <a:noFill/>
        </p:spPr>
        <p:txBody>
          <a:bodyPr wrap="none" rtlCol="0">
            <a:spAutoFit/>
          </a:bodyPr>
          <a:lstStyle/>
          <a:p>
            <a:r>
              <a:rPr lang="en-US" sz="2400" dirty="0"/>
              <a:t>MODEL</a:t>
            </a:r>
          </a:p>
        </p:txBody>
      </p:sp>
      <p:sp>
        <p:nvSpPr>
          <p:cNvPr id="20" name="Oval 19">
            <a:extLst>
              <a:ext uri="{FF2B5EF4-FFF2-40B4-BE49-F238E27FC236}">
                <a16:creationId xmlns:a16="http://schemas.microsoft.com/office/drawing/2014/main" id="{60864CF4-F94B-4F3B-8AE5-7235207F5851}"/>
              </a:ext>
            </a:extLst>
          </p:cNvPr>
          <p:cNvSpPr/>
          <p:nvPr/>
        </p:nvSpPr>
        <p:spPr>
          <a:xfrm>
            <a:off x="5918972" y="4718672"/>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53F7D3-3741-4FF2-B9CC-C9FC8EF3E994}"/>
              </a:ext>
            </a:extLst>
          </p:cNvPr>
          <p:cNvSpPr/>
          <p:nvPr/>
        </p:nvSpPr>
        <p:spPr>
          <a:xfrm>
            <a:off x="6232605" y="4720542"/>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B2A02F-9CE9-46E9-AEF9-EFD444901040}"/>
              </a:ext>
            </a:extLst>
          </p:cNvPr>
          <p:cNvSpPr/>
          <p:nvPr/>
        </p:nvSpPr>
        <p:spPr>
          <a:xfrm>
            <a:off x="6546238" y="4720147"/>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AF30675-C9BF-4560-977F-8E2B538E0A3E}"/>
              </a:ext>
            </a:extLst>
          </p:cNvPr>
          <p:cNvSpPr txBox="1"/>
          <p:nvPr/>
        </p:nvSpPr>
        <p:spPr>
          <a:xfrm>
            <a:off x="5389116" y="5047705"/>
            <a:ext cx="1956689" cy="461665"/>
          </a:xfrm>
          <a:prstGeom prst="rect">
            <a:avLst/>
          </a:prstGeom>
          <a:noFill/>
        </p:spPr>
        <p:txBody>
          <a:bodyPr wrap="none" rtlCol="0">
            <a:spAutoFit/>
          </a:bodyPr>
          <a:lstStyle/>
          <a:p>
            <a:r>
              <a:rPr lang="en-US" sz="2400" b="1" dirty="0"/>
              <a:t>Participant 50</a:t>
            </a:r>
          </a:p>
        </p:txBody>
      </p:sp>
      <p:sp>
        <p:nvSpPr>
          <p:cNvPr id="24" name="TextBox 23">
            <a:extLst>
              <a:ext uri="{FF2B5EF4-FFF2-40B4-BE49-F238E27FC236}">
                <a16:creationId xmlns:a16="http://schemas.microsoft.com/office/drawing/2014/main" id="{3E975DC8-35EB-47B7-B630-7B48C1F4B837}"/>
              </a:ext>
            </a:extLst>
          </p:cNvPr>
          <p:cNvSpPr txBox="1"/>
          <p:nvPr/>
        </p:nvSpPr>
        <p:spPr>
          <a:xfrm>
            <a:off x="5771719" y="5415465"/>
            <a:ext cx="1120820" cy="461665"/>
          </a:xfrm>
          <a:prstGeom prst="rect">
            <a:avLst/>
          </a:prstGeom>
          <a:noFill/>
        </p:spPr>
        <p:txBody>
          <a:bodyPr wrap="none" rtlCol="0">
            <a:spAutoFit/>
          </a:bodyPr>
          <a:lstStyle/>
          <a:p>
            <a:r>
              <a:rPr lang="en-US" sz="2400" dirty="0"/>
              <a:t>MODEL</a:t>
            </a:r>
          </a:p>
        </p:txBody>
      </p:sp>
    </p:spTree>
    <p:extLst>
      <p:ext uri="{BB962C8B-B14F-4D97-AF65-F5344CB8AC3E}">
        <p14:creationId xmlns:p14="http://schemas.microsoft.com/office/powerpoint/2010/main" val="2501158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49</a:t>
            </a:fld>
            <a:endParaRPr lang="en-US"/>
          </a:p>
        </p:txBody>
      </p:sp>
      <p:sp>
        <p:nvSpPr>
          <p:cNvPr id="2" name="Title 1">
            <a:extLst>
              <a:ext uri="{FF2B5EF4-FFF2-40B4-BE49-F238E27FC236}">
                <a16:creationId xmlns:a16="http://schemas.microsoft.com/office/drawing/2014/main" id="{97108AD3-3038-476A-B4F5-AD6A85B65098}"/>
              </a:ext>
            </a:extLst>
          </p:cNvPr>
          <p:cNvSpPr>
            <a:spLocks noGrp="1"/>
          </p:cNvSpPr>
          <p:nvPr>
            <p:ph type="title" idx="4294967295"/>
          </p:nvPr>
        </p:nvSpPr>
        <p:spPr>
          <a:xfrm>
            <a:off x="0" y="-538707"/>
            <a:ext cx="6367462" cy="1450975"/>
          </a:xfrm>
        </p:spPr>
        <p:txBody>
          <a:bodyPr>
            <a:normAutofit/>
          </a:bodyPr>
          <a:lstStyle/>
          <a:p>
            <a:r>
              <a:rPr lang="en-US" sz="5400" dirty="0">
                <a:solidFill>
                  <a:srgbClr val="5B4D35"/>
                </a:solidFill>
              </a:rPr>
              <a:t>Hypotheses</a:t>
            </a:r>
          </a:p>
        </p:txBody>
      </p:sp>
      <p:sp>
        <p:nvSpPr>
          <p:cNvPr id="3" name="Content Placeholder 2">
            <a:extLst>
              <a:ext uri="{FF2B5EF4-FFF2-40B4-BE49-F238E27FC236}">
                <a16:creationId xmlns:a16="http://schemas.microsoft.com/office/drawing/2014/main" id="{84C035E4-93A6-4CF5-AB96-CDA7193013A6}"/>
              </a:ext>
            </a:extLst>
          </p:cNvPr>
          <p:cNvSpPr>
            <a:spLocks noGrp="1"/>
          </p:cNvSpPr>
          <p:nvPr>
            <p:ph idx="4294967295"/>
          </p:nvPr>
        </p:nvSpPr>
        <p:spPr>
          <a:xfrm>
            <a:off x="0" y="912268"/>
            <a:ext cx="6745287" cy="4135437"/>
          </a:xfrm>
        </p:spPr>
        <p:txBody>
          <a:bodyPr>
            <a:normAutofit/>
          </a:bodyPr>
          <a:lstStyle/>
          <a:p>
            <a:pPr marL="514350" indent="-514350">
              <a:buFont typeface="+mj-lt"/>
              <a:buAutoNum type="arabicPeriod"/>
            </a:pPr>
            <a:r>
              <a:rPr lang="en-US" sz="2600" dirty="0"/>
              <a:t>The valence of emotional experiences will trend more positive across events. </a:t>
            </a:r>
          </a:p>
          <a:p>
            <a:pPr marL="514350" indent="-514350">
              <a:buFont typeface="+mj-lt"/>
              <a:buAutoNum type="arabicPeriod"/>
            </a:pPr>
            <a:endParaRPr lang="en-US" sz="2600" dirty="0"/>
          </a:p>
        </p:txBody>
      </p:sp>
      <p:sp>
        <p:nvSpPr>
          <p:cNvPr id="40" name="TextBox 39">
            <a:extLst>
              <a:ext uri="{FF2B5EF4-FFF2-40B4-BE49-F238E27FC236}">
                <a16:creationId xmlns:a16="http://schemas.microsoft.com/office/drawing/2014/main" id="{75718228-9318-4D0F-A2A4-545CB450775D}"/>
              </a:ext>
            </a:extLst>
          </p:cNvPr>
          <p:cNvSpPr txBox="1"/>
          <p:nvPr/>
        </p:nvSpPr>
        <p:spPr>
          <a:xfrm>
            <a:off x="7290315" y="3535928"/>
            <a:ext cx="2745688" cy="584775"/>
          </a:xfrm>
          <a:prstGeom prst="rect">
            <a:avLst/>
          </a:prstGeom>
          <a:noFill/>
        </p:spPr>
        <p:txBody>
          <a:bodyPr wrap="none" rtlCol="0">
            <a:spAutoFit/>
          </a:bodyPr>
          <a:lstStyle/>
          <a:p>
            <a:r>
              <a:rPr lang="en-US" sz="3200" b="1" dirty="0"/>
              <a:t>All Participants</a:t>
            </a:r>
          </a:p>
        </p:txBody>
      </p:sp>
      <p:sp>
        <p:nvSpPr>
          <p:cNvPr id="45" name="TextBox 44">
            <a:extLst>
              <a:ext uri="{FF2B5EF4-FFF2-40B4-BE49-F238E27FC236}">
                <a16:creationId xmlns:a16="http://schemas.microsoft.com/office/drawing/2014/main" id="{BF80E0BD-A964-4D31-9E24-EB403E0B2F76}"/>
              </a:ext>
            </a:extLst>
          </p:cNvPr>
          <p:cNvSpPr txBox="1"/>
          <p:nvPr/>
        </p:nvSpPr>
        <p:spPr>
          <a:xfrm>
            <a:off x="7938794" y="3997593"/>
            <a:ext cx="1435008" cy="584775"/>
          </a:xfrm>
          <a:prstGeom prst="rect">
            <a:avLst/>
          </a:prstGeom>
          <a:noFill/>
        </p:spPr>
        <p:txBody>
          <a:bodyPr wrap="none" rtlCol="0">
            <a:spAutoFit/>
          </a:bodyPr>
          <a:lstStyle/>
          <a:p>
            <a:r>
              <a:rPr lang="en-US" sz="3200" dirty="0"/>
              <a:t>MODEL</a:t>
            </a:r>
          </a:p>
        </p:txBody>
      </p:sp>
      <p:sp>
        <p:nvSpPr>
          <p:cNvPr id="46" name="TextBox 45">
            <a:extLst>
              <a:ext uri="{FF2B5EF4-FFF2-40B4-BE49-F238E27FC236}">
                <a16:creationId xmlns:a16="http://schemas.microsoft.com/office/drawing/2014/main" id="{60163FDC-78E6-48B3-95B3-113E4CBD9E2C}"/>
              </a:ext>
            </a:extLst>
          </p:cNvPr>
          <p:cNvSpPr txBox="1"/>
          <p:nvPr/>
        </p:nvSpPr>
        <p:spPr>
          <a:xfrm>
            <a:off x="2630567" y="2132410"/>
            <a:ext cx="1801199" cy="461665"/>
          </a:xfrm>
          <a:prstGeom prst="rect">
            <a:avLst/>
          </a:prstGeom>
          <a:noFill/>
        </p:spPr>
        <p:txBody>
          <a:bodyPr wrap="none" rtlCol="0">
            <a:spAutoFit/>
          </a:bodyPr>
          <a:lstStyle/>
          <a:p>
            <a:r>
              <a:rPr lang="en-US" sz="2400" b="1" dirty="0"/>
              <a:t>Participant 1</a:t>
            </a:r>
          </a:p>
        </p:txBody>
      </p:sp>
      <p:sp>
        <p:nvSpPr>
          <p:cNvPr id="47" name="TextBox 46">
            <a:extLst>
              <a:ext uri="{FF2B5EF4-FFF2-40B4-BE49-F238E27FC236}">
                <a16:creationId xmlns:a16="http://schemas.microsoft.com/office/drawing/2014/main" id="{2D7BD097-5233-4924-BD32-61F7770E6A1B}"/>
              </a:ext>
            </a:extLst>
          </p:cNvPr>
          <p:cNvSpPr txBox="1"/>
          <p:nvPr/>
        </p:nvSpPr>
        <p:spPr>
          <a:xfrm>
            <a:off x="2630567" y="3047430"/>
            <a:ext cx="1801199" cy="461665"/>
          </a:xfrm>
          <a:prstGeom prst="rect">
            <a:avLst/>
          </a:prstGeom>
          <a:noFill/>
        </p:spPr>
        <p:txBody>
          <a:bodyPr wrap="none" rtlCol="0">
            <a:spAutoFit/>
          </a:bodyPr>
          <a:lstStyle/>
          <a:p>
            <a:r>
              <a:rPr lang="en-US" sz="2400" b="1" dirty="0"/>
              <a:t>Participant 2</a:t>
            </a:r>
          </a:p>
        </p:txBody>
      </p:sp>
      <p:sp>
        <p:nvSpPr>
          <p:cNvPr id="48" name="TextBox 47">
            <a:extLst>
              <a:ext uri="{FF2B5EF4-FFF2-40B4-BE49-F238E27FC236}">
                <a16:creationId xmlns:a16="http://schemas.microsoft.com/office/drawing/2014/main" id="{6AF63AE1-E200-4531-BB20-932A34DB4684}"/>
              </a:ext>
            </a:extLst>
          </p:cNvPr>
          <p:cNvSpPr txBox="1"/>
          <p:nvPr/>
        </p:nvSpPr>
        <p:spPr>
          <a:xfrm>
            <a:off x="2630567" y="3876855"/>
            <a:ext cx="1801199" cy="461665"/>
          </a:xfrm>
          <a:prstGeom prst="rect">
            <a:avLst/>
          </a:prstGeom>
          <a:noFill/>
        </p:spPr>
        <p:txBody>
          <a:bodyPr wrap="none" rtlCol="0">
            <a:spAutoFit/>
          </a:bodyPr>
          <a:lstStyle/>
          <a:p>
            <a:r>
              <a:rPr lang="en-US" sz="2400" b="1" dirty="0"/>
              <a:t>Participant 3</a:t>
            </a:r>
          </a:p>
        </p:txBody>
      </p:sp>
      <p:sp>
        <p:nvSpPr>
          <p:cNvPr id="49" name="TextBox 48">
            <a:extLst>
              <a:ext uri="{FF2B5EF4-FFF2-40B4-BE49-F238E27FC236}">
                <a16:creationId xmlns:a16="http://schemas.microsoft.com/office/drawing/2014/main" id="{F0A3052F-9C4F-45FE-A749-C4B86CDA9C91}"/>
              </a:ext>
            </a:extLst>
          </p:cNvPr>
          <p:cNvSpPr txBox="1"/>
          <p:nvPr/>
        </p:nvSpPr>
        <p:spPr>
          <a:xfrm>
            <a:off x="2885348" y="2500170"/>
            <a:ext cx="1120820" cy="461665"/>
          </a:xfrm>
          <a:prstGeom prst="rect">
            <a:avLst/>
          </a:prstGeom>
          <a:noFill/>
        </p:spPr>
        <p:txBody>
          <a:bodyPr wrap="none" rtlCol="0">
            <a:spAutoFit/>
          </a:bodyPr>
          <a:lstStyle/>
          <a:p>
            <a:r>
              <a:rPr lang="en-US" sz="2400" dirty="0"/>
              <a:t>MODEL</a:t>
            </a:r>
          </a:p>
        </p:txBody>
      </p:sp>
      <p:sp>
        <p:nvSpPr>
          <p:cNvPr id="50" name="TextBox 49">
            <a:extLst>
              <a:ext uri="{FF2B5EF4-FFF2-40B4-BE49-F238E27FC236}">
                <a16:creationId xmlns:a16="http://schemas.microsoft.com/office/drawing/2014/main" id="{3261BEF9-8264-4B82-AC76-621E58D0C0B8}"/>
              </a:ext>
            </a:extLst>
          </p:cNvPr>
          <p:cNvSpPr txBox="1"/>
          <p:nvPr/>
        </p:nvSpPr>
        <p:spPr>
          <a:xfrm>
            <a:off x="2880539" y="3415190"/>
            <a:ext cx="1120820" cy="461665"/>
          </a:xfrm>
          <a:prstGeom prst="rect">
            <a:avLst/>
          </a:prstGeom>
          <a:noFill/>
        </p:spPr>
        <p:txBody>
          <a:bodyPr wrap="none" rtlCol="0">
            <a:spAutoFit/>
          </a:bodyPr>
          <a:lstStyle/>
          <a:p>
            <a:r>
              <a:rPr lang="en-US" sz="2400" dirty="0"/>
              <a:t>MODEL</a:t>
            </a:r>
          </a:p>
        </p:txBody>
      </p:sp>
      <p:sp>
        <p:nvSpPr>
          <p:cNvPr id="51" name="TextBox 50">
            <a:extLst>
              <a:ext uri="{FF2B5EF4-FFF2-40B4-BE49-F238E27FC236}">
                <a16:creationId xmlns:a16="http://schemas.microsoft.com/office/drawing/2014/main" id="{713F2A3E-B982-452A-B2A0-D97732D9044F}"/>
              </a:ext>
            </a:extLst>
          </p:cNvPr>
          <p:cNvSpPr txBox="1"/>
          <p:nvPr/>
        </p:nvSpPr>
        <p:spPr>
          <a:xfrm>
            <a:off x="2885348" y="4244615"/>
            <a:ext cx="1120820" cy="461665"/>
          </a:xfrm>
          <a:prstGeom prst="rect">
            <a:avLst/>
          </a:prstGeom>
          <a:noFill/>
        </p:spPr>
        <p:txBody>
          <a:bodyPr wrap="none" rtlCol="0">
            <a:spAutoFit/>
          </a:bodyPr>
          <a:lstStyle/>
          <a:p>
            <a:r>
              <a:rPr lang="en-US" sz="2400" dirty="0"/>
              <a:t>MODEL</a:t>
            </a:r>
          </a:p>
        </p:txBody>
      </p:sp>
      <p:cxnSp>
        <p:nvCxnSpPr>
          <p:cNvPr id="53" name="Straight Arrow Connector 52">
            <a:extLst>
              <a:ext uri="{FF2B5EF4-FFF2-40B4-BE49-F238E27FC236}">
                <a16:creationId xmlns:a16="http://schemas.microsoft.com/office/drawing/2014/main" id="{2EBA75E6-4A21-46DB-B297-9F6CD3F26564}"/>
              </a:ext>
            </a:extLst>
          </p:cNvPr>
          <p:cNvCxnSpPr>
            <a:cxnSpLocks/>
            <a:stCxn id="46" idx="3"/>
            <a:endCxn id="40" idx="1"/>
          </p:cNvCxnSpPr>
          <p:nvPr/>
        </p:nvCxnSpPr>
        <p:spPr>
          <a:xfrm>
            <a:off x="4431766" y="2363243"/>
            <a:ext cx="2858549" cy="146507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9976AC92-CFB3-4A2F-B59F-4F7398797A74}"/>
              </a:ext>
            </a:extLst>
          </p:cNvPr>
          <p:cNvCxnSpPr>
            <a:cxnSpLocks/>
            <a:stCxn id="48" idx="3"/>
            <a:endCxn id="40" idx="1"/>
          </p:cNvCxnSpPr>
          <p:nvPr/>
        </p:nvCxnSpPr>
        <p:spPr>
          <a:xfrm flipV="1">
            <a:off x="4431766" y="3828316"/>
            <a:ext cx="2858549" cy="27937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BC799979-AA49-4B82-914D-4EEF9FBB4A5F}"/>
              </a:ext>
            </a:extLst>
          </p:cNvPr>
          <p:cNvCxnSpPr>
            <a:cxnSpLocks/>
            <a:stCxn id="47" idx="3"/>
            <a:endCxn id="40" idx="1"/>
          </p:cNvCxnSpPr>
          <p:nvPr/>
        </p:nvCxnSpPr>
        <p:spPr>
          <a:xfrm>
            <a:off x="4431766" y="3278263"/>
            <a:ext cx="2858549" cy="55005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Oval 68">
            <a:extLst>
              <a:ext uri="{FF2B5EF4-FFF2-40B4-BE49-F238E27FC236}">
                <a16:creationId xmlns:a16="http://schemas.microsoft.com/office/drawing/2014/main" id="{048745B6-AA14-4C3D-9D68-75A18D80DEDB}"/>
              </a:ext>
            </a:extLst>
          </p:cNvPr>
          <p:cNvSpPr/>
          <p:nvPr/>
        </p:nvSpPr>
        <p:spPr>
          <a:xfrm>
            <a:off x="3004933" y="4855599"/>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7861A7C-29B2-47D0-8A70-AD512C064799}"/>
              </a:ext>
            </a:extLst>
          </p:cNvPr>
          <p:cNvSpPr/>
          <p:nvPr/>
        </p:nvSpPr>
        <p:spPr>
          <a:xfrm>
            <a:off x="3318566" y="4857469"/>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BFF19D6-D9FE-4997-9CE7-093C5212F094}"/>
              </a:ext>
            </a:extLst>
          </p:cNvPr>
          <p:cNvSpPr/>
          <p:nvPr/>
        </p:nvSpPr>
        <p:spPr>
          <a:xfrm>
            <a:off x="3632199" y="4857074"/>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BD947743-9772-4F68-ABE6-6D0752211B36}"/>
              </a:ext>
            </a:extLst>
          </p:cNvPr>
          <p:cNvSpPr txBox="1"/>
          <p:nvPr/>
        </p:nvSpPr>
        <p:spPr>
          <a:xfrm>
            <a:off x="2475077" y="5184632"/>
            <a:ext cx="1956689" cy="461665"/>
          </a:xfrm>
          <a:prstGeom prst="rect">
            <a:avLst/>
          </a:prstGeom>
          <a:noFill/>
        </p:spPr>
        <p:txBody>
          <a:bodyPr wrap="none" rtlCol="0">
            <a:spAutoFit/>
          </a:bodyPr>
          <a:lstStyle/>
          <a:p>
            <a:r>
              <a:rPr lang="en-US" sz="2400" b="1" dirty="0"/>
              <a:t>Participant 50</a:t>
            </a:r>
          </a:p>
        </p:txBody>
      </p:sp>
      <p:sp>
        <p:nvSpPr>
          <p:cNvPr id="73" name="TextBox 72">
            <a:extLst>
              <a:ext uri="{FF2B5EF4-FFF2-40B4-BE49-F238E27FC236}">
                <a16:creationId xmlns:a16="http://schemas.microsoft.com/office/drawing/2014/main" id="{7E403E1D-B5D3-4516-AEA0-B43D5BE6F253}"/>
              </a:ext>
            </a:extLst>
          </p:cNvPr>
          <p:cNvSpPr txBox="1"/>
          <p:nvPr/>
        </p:nvSpPr>
        <p:spPr>
          <a:xfrm>
            <a:off x="2857680" y="5552392"/>
            <a:ext cx="1120820" cy="461665"/>
          </a:xfrm>
          <a:prstGeom prst="rect">
            <a:avLst/>
          </a:prstGeom>
          <a:noFill/>
        </p:spPr>
        <p:txBody>
          <a:bodyPr wrap="none" rtlCol="0">
            <a:spAutoFit/>
          </a:bodyPr>
          <a:lstStyle/>
          <a:p>
            <a:r>
              <a:rPr lang="en-US" sz="2400" dirty="0"/>
              <a:t>MODEL</a:t>
            </a:r>
          </a:p>
        </p:txBody>
      </p:sp>
      <p:cxnSp>
        <p:nvCxnSpPr>
          <p:cNvPr id="77" name="Straight Arrow Connector 76">
            <a:extLst>
              <a:ext uri="{FF2B5EF4-FFF2-40B4-BE49-F238E27FC236}">
                <a16:creationId xmlns:a16="http://schemas.microsoft.com/office/drawing/2014/main" id="{FEFFC87E-AD25-4AC8-84E1-F64BAC632681}"/>
              </a:ext>
            </a:extLst>
          </p:cNvPr>
          <p:cNvCxnSpPr>
            <a:cxnSpLocks/>
            <a:endCxn id="40" idx="1"/>
          </p:cNvCxnSpPr>
          <p:nvPr/>
        </p:nvCxnSpPr>
        <p:spPr>
          <a:xfrm flipV="1">
            <a:off x="4001359" y="3828316"/>
            <a:ext cx="3288956" cy="102728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11EC6BBA-BE36-48E0-919F-8C0AD84D9C4E}"/>
              </a:ext>
            </a:extLst>
          </p:cNvPr>
          <p:cNvCxnSpPr>
            <a:cxnSpLocks/>
            <a:stCxn id="72" idx="3"/>
            <a:endCxn id="40" idx="1"/>
          </p:cNvCxnSpPr>
          <p:nvPr/>
        </p:nvCxnSpPr>
        <p:spPr>
          <a:xfrm flipV="1">
            <a:off x="4431766" y="3828316"/>
            <a:ext cx="2858549" cy="158714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6825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4367904D-25D0-4B87-B199-A8041F0F70E6}"/>
              </a:ext>
            </a:extLst>
          </p:cNvPr>
          <p:cNvPicPr>
            <a:picLocks noGrp="1" noChangeAspect="1"/>
          </p:cNvPicPr>
          <p:nvPr>
            <p:ph idx="4294967295"/>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34615" r="21244"/>
          <a:stretch/>
        </p:blipFill>
        <p:spPr>
          <a:xfrm>
            <a:off x="0" y="51416"/>
            <a:ext cx="5063385" cy="1326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picture containing bird&#10;&#10;Description automatically generated">
            <a:extLst>
              <a:ext uri="{FF2B5EF4-FFF2-40B4-BE49-F238E27FC236}">
                <a16:creationId xmlns:a16="http://schemas.microsoft.com/office/drawing/2014/main" id="{00B18A63-B4DD-4033-8DE1-32387BE27BB7}"/>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5342" t="24204" r="9897"/>
          <a:stretch/>
        </p:blipFill>
        <p:spPr>
          <a:xfrm>
            <a:off x="3651986" y="1147814"/>
            <a:ext cx="8456290" cy="1431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screenshot of a cell phone&#10;&#10;Description automatically generated">
            <a:extLst>
              <a:ext uri="{FF2B5EF4-FFF2-40B4-BE49-F238E27FC236}">
                <a16:creationId xmlns:a16="http://schemas.microsoft.com/office/drawing/2014/main" id="{25001A5A-1C22-4EAE-9F92-7734A1FC96F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83724" y="2658112"/>
            <a:ext cx="8083312" cy="2428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screenshot of a social media post&#10;&#10;Description automatically generated">
            <a:extLst>
              <a:ext uri="{FF2B5EF4-FFF2-40B4-BE49-F238E27FC236}">
                <a16:creationId xmlns:a16="http://schemas.microsoft.com/office/drawing/2014/main" id="{180042F2-30D4-414A-9CA0-0D9F2CDCAC0E}"/>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3484538" y="4674151"/>
            <a:ext cx="8623738" cy="1536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Slide Number Placeholder 1">
            <a:extLst>
              <a:ext uri="{FF2B5EF4-FFF2-40B4-BE49-F238E27FC236}">
                <a16:creationId xmlns:a16="http://schemas.microsoft.com/office/drawing/2014/main" id="{184D22EE-37E2-45DE-9F2A-E5161D2947B7}"/>
              </a:ext>
            </a:extLst>
          </p:cNvPr>
          <p:cNvSpPr>
            <a:spLocks noGrp="1"/>
          </p:cNvSpPr>
          <p:nvPr>
            <p:ph type="sldNum" sz="quarter" idx="12"/>
          </p:nvPr>
        </p:nvSpPr>
        <p:spPr/>
        <p:txBody>
          <a:bodyPr/>
          <a:lstStyle/>
          <a:p>
            <a:fld id="{58782805-61A3-4A9B-8D39-1A61657B2E27}" type="slidenum">
              <a:rPr lang="en-US" smtClean="0"/>
              <a:t>5</a:t>
            </a:fld>
            <a:endParaRPr lang="en-US"/>
          </a:p>
        </p:txBody>
      </p:sp>
      <p:sp>
        <p:nvSpPr>
          <p:cNvPr id="3" name="TextBox 2">
            <a:extLst>
              <a:ext uri="{FF2B5EF4-FFF2-40B4-BE49-F238E27FC236}">
                <a16:creationId xmlns:a16="http://schemas.microsoft.com/office/drawing/2014/main" id="{D4644182-4774-4C0A-BD19-7C6B0CB16EA5}"/>
              </a:ext>
            </a:extLst>
          </p:cNvPr>
          <p:cNvSpPr txBox="1"/>
          <p:nvPr/>
        </p:nvSpPr>
        <p:spPr>
          <a:xfrm>
            <a:off x="0" y="6488458"/>
            <a:ext cx="7710124" cy="307777"/>
          </a:xfrm>
          <a:prstGeom prst="rect">
            <a:avLst/>
          </a:prstGeom>
          <a:noFill/>
        </p:spPr>
        <p:txBody>
          <a:bodyPr wrap="none" rtlCol="0">
            <a:spAutoFit/>
          </a:bodyPr>
          <a:lstStyle/>
          <a:p>
            <a:r>
              <a:rPr lang="en-US" sz="1400" baseline="30000" dirty="0">
                <a:solidFill>
                  <a:schemeClr val="bg1"/>
                </a:solidFill>
              </a:rPr>
              <a:t>1</a:t>
            </a:r>
            <a:r>
              <a:rPr lang="en-US" sz="1400" dirty="0">
                <a:solidFill>
                  <a:schemeClr val="bg1"/>
                </a:solidFill>
              </a:rPr>
              <a:t> Duckworth &amp; Seligman (2005); </a:t>
            </a:r>
            <a:r>
              <a:rPr lang="en-US" sz="1400" baseline="30000" dirty="0">
                <a:solidFill>
                  <a:schemeClr val="bg1"/>
                </a:solidFill>
              </a:rPr>
              <a:t>2</a:t>
            </a:r>
            <a:r>
              <a:rPr lang="en-US" sz="1400" dirty="0">
                <a:solidFill>
                  <a:schemeClr val="bg1"/>
                </a:solidFill>
              </a:rPr>
              <a:t> Moffit et al. (2011); </a:t>
            </a:r>
            <a:r>
              <a:rPr lang="en-US" sz="1400" baseline="30000" dirty="0">
                <a:solidFill>
                  <a:schemeClr val="bg1"/>
                </a:solidFill>
              </a:rPr>
              <a:t>3</a:t>
            </a:r>
            <a:r>
              <a:rPr lang="en-US" sz="1400" dirty="0">
                <a:solidFill>
                  <a:schemeClr val="bg1"/>
                </a:solidFill>
              </a:rPr>
              <a:t> </a:t>
            </a:r>
            <a:r>
              <a:rPr lang="en-US" sz="1400" dirty="0" err="1">
                <a:solidFill>
                  <a:schemeClr val="bg1"/>
                </a:solidFill>
              </a:rPr>
              <a:t>Joorman</a:t>
            </a:r>
            <a:r>
              <a:rPr lang="en-US" sz="1400" dirty="0">
                <a:solidFill>
                  <a:schemeClr val="bg1"/>
                </a:solidFill>
              </a:rPr>
              <a:t> et al. (2016); </a:t>
            </a:r>
            <a:r>
              <a:rPr lang="en-US" sz="1400" baseline="30000" dirty="0">
                <a:solidFill>
                  <a:schemeClr val="bg1"/>
                </a:solidFill>
              </a:rPr>
              <a:t>4</a:t>
            </a:r>
            <a:r>
              <a:rPr lang="en-US" sz="1400" dirty="0">
                <a:solidFill>
                  <a:schemeClr val="bg1"/>
                </a:solidFill>
              </a:rPr>
              <a:t> Compare et al. (2014).</a:t>
            </a:r>
          </a:p>
        </p:txBody>
      </p:sp>
    </p:spTree>
    <p:extLst>
      <p:ext uri="{BB962C8B-B14F-4D97-AF65-F5344CB8AC3E}">
        <p14:creationId xmlns:p14="http://schemas.microsoft.com/office/powerpoint/2010/main" val="398393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9"/>
                                          </p:stCondLst>
                                        </p:cTn>
                                        <p:tgtEl>
                                          <p:spTgt spid="9"/>
                                        </p:tgtEl>
                                        <p:attrNameLst>
                                          <p:attrName>style.visibility</p:attrName>
                                        </p:attrNameLst>
                                      </p:cBhvr>
                                      <p:to>
                                        <p:strVal val="visible"/>
                                      </p:to>
                                    </p:set>
                                  </p:childTnLst>
                                </p:cTn>
                              </p:par>
                            </p:childTnLst>
                          </p:cTn>
                        </p:par>
                        <p:par>
                          <p:cTn id="13" fill="hold">
                            <p:stCondLst>
                              <p:cond delay="2010"/>
                            </p:stCondLst>
                            <p:childTnLst>
                              <p:par>
                                <p:cTn id="14" presetID="1" presetClass="entr" presetSubtype="0" fill="hold" nodeType="afterEffect">
                                  <p:stCondLst>
                                    <p:cond delay="100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08AD3-3038-476A-B4F5-AD6A85B65098}"/>
              </a:ext>
            </a:extLst>
          </p:cNvPr>
          <p:cNvSpPr>
            <a:spLocks noGrp="1"/>
          </p:cNvSpPr>
          <p:nvPr>
            <p:ph type="title"/>
          </p:nvPr>
        </p:nvSpPr>
        <p:spPr>
          <a:xfrm>
            <a:off x="5181601" y="634946"/>
            <a:ext cx="6368142" cy="1450757"/>
          </a:xfrm>
        </p:spPr>
        <p:txBody>
          <a:bodyPr>
            <a:normAutofit/>
          </a:bodyPr>
          <a:lstStyle/>
          <a:p>
            <a:r>
              <a:rPr lang="en-US" sz="5400">
                <a:solidFill>
                  <a:srgbClr val="5B4D35"/>
                </a:solidFill>
              </a:rPr>
              <a:t>Hypotheses</a:t>
            </a:r>
          </a:p>
        </p:txBody>
      </p:sp>
      <p:pic>
        <p:nvPicPr>
          <p:cNvPr id="5" name="Picture 4" descr="A picture containing person, woman, holding, standing&#10;&#10;Description automatically generated">
            <a:extLst>
              <a:ext uri="{FF2B5EF4-FFF2-40B4-BE49-F238E27FC236}">
                <a16:creationId xmlns:a16="http://schemas.microsoft.com/office/drawing/2014/main" id="{BDF5C749-7414-4A1C-9CC2-86137C16D84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742" r="28207" b="2"/>
          <a:stretch/>
        </p:blipFill>
        <p:spPr>
          <a:xfrm>
            <a:off x="0" y="105859"/>
            <a:ext cx="4654276" cy="6870127"/>
          </a:xfrm>
          <a:prstGeom prst="rect">
            <a:avLst/>
          </a:prstGeom>
        </p:spPr>
      </p:pic>
      <p:cxnSp>
        <p:nvCxnSpPr>
          <p:cNvPr id="21" name="Straight Connector 2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C035E4-93A6-4CF5-AB96-CDA7193013A6}"/>
              </a:ext>
            </a:extLst>
          </p:cNvPr>
          <p:cNvSpPr>
            <a:spLocks noGrp="1"/>
          </p:cNvSpPr>
          <p:nvPr>
            <p:ph idx="1"/>
          </p:nvPr>
        </p:nvSpPr>
        <p:spPr>
          <a:xfrm>
            <a:off x="5181601" y="2198913"/>
            <a:ext cx="6745356" cy="4135393"/>
          </a:xfrm>
        </p:spPr>
        <p:txBody>
          <a:bodyPr>
            <a:normAutofit/>
          </a:bodyPr>
          <a:lstStyle/>
          <a:p>
            <a:pPr marL="514350" indent="-514350">
              <a:buFont typeface="+mj-lt"/>
              <a:buAutoNum type="arabicPeriod"/>
            </a:pPr>
            <a:r>
              <a:rPr lang="en-US" sz="2600" dirty="0"/>
              <a:t>The valence of emotional experiences will trend more positive across events. </a:t>
            </a:r>
          </a:p>
          <a:p>
            <a:pPr marL="514350" indent="-514350">
              <a:buFont typeface="+mj-lt"/>
              <a:buAutoNum type="arabicPeriod"/>
            </a:pPr>
            <a:endParaRPr lang="en-US" sz="2600" dirty="0"/>
          </a:p>
        </p:txBody>
      </p:sp>
      <p:sp>
        <p:nvSpPr>
          <p:cNvPr id="6" name="TextBox 5">
            <a:extLst>
              <a:ext uri="{FF2B5EF4-FFF2-40B4-BE49-F238E27FC236}">
                <a16:creationId xmlns:a16="http://schemas.microsoft.com/office/drawing/2014/main" id="{A3C1F7DA-FF3C-4A2F-A7AC-A24C40B4FFCF}"/>
              </a:ext>
            </a:extLst>
          </p:cNvPr>
          <p:cNvSpPr txBox="1"/>
          <p:nvPr/>
        </p:nvSpPr>
        <p:spPr>
          <a:xfrm>
            <a:off x="5106545" y="3917155"/>
            <a:ext cx="6895467" cy="1384995"/>
          </a:xfrm>
          <a:prstGeom prst="rect">
            <a:avLst/>
          </a:prstGeom>
          <a:noFill/>
        </p:spPr>
        <p:txBody>
          <a:bodyPr wrap="square" rtlCol="0">
            <a:spAutoFit/>
          </a:bodyPr>
          <a:lstStyle/>
          <a:p>
            <a:pPr algn="ctr"/>
            <a:r>
              <a:rPr lang="en-US" sz="2800" dirty="0">
                <a:solidFill>
                  <a:srgbClr val="FF0000"/>
                </a:solidFill>
              </a:rPr>
              <a:t>The valence of emotional experiences did  significantly increase in positivity across events, </a:t>
            </a:r>
            <a:r>
              <a:rPr lang="en-US" sz="2800" i="1" dirty="0">
                <a:solidFill>
                  <a:srgbClr val="FF0000"/>
                </a:solidFill>
              </a:rPr>
              <a:t>b</a:t>
            </a:r>
            <a:r>
              <a:rPr lang="en-US" sz="2800" dirty="0">
                <a:solidFill>
                  <a:srgbClr val="FF0000"/>
                </a:solidFill>
              </a:rPr>
              <a:t> = 0.282, t(319.2): 2.12, p = 0.034. </a:t>
            </a:r>
          </a:p>
        </p:txBody>
      </p:sp>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50</a:t>
            </a:fld>
            <a:endParaRPr lang="en-US"/>
          </a:p>
        </p:txBody>
      </p:sp>
    </p:spTree>
    <p:extLst>
      <p:ext uri="{BB962C8B-B14F-4D97-AF65-F5344CB8AC3E}">
        <p14:creationId xmlns:p14="http://schemas.microsoft.com/office/powerpoint/2010/main" val="809158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table, boat, small&#10;&#10;Description automatically generated">
            <a:extLst>
              <a:ext uri="{FF2B5EF4-FFF2-40B4-BE49-F238E27FC236}">
                <a16:creationId xmlns:a16="http://schemas.microsoft.com/office/drawing/2014/main" id="{D4448A87-E5B5-47A1-9724-A43D6565B409}"/>
              </a:ext>
            </a:extLst>
          </p:cNvPr>
          <p:cNvPicPr>
            <a:picLocks noChangeAspect="1"/>
          </p:cNvPicPr>
          <p:nvPr/>
        </p:nvPicPr>
        <p:blipFill rotWithShape="1">
          <a:blip r:embed="rId3">
            <a:extLst>
              <a:ext uri="{28A0092B-C50C-407E-A947-70E740481C1C}">
                <a14:useLocalDpi xmlns:a14="http://schemas.microsoft.com/office/drawing/2010/main" val="0"/>
              </a:ext>
            </a:extLst>
          </a:blip>
          <a:srcRect l="1669" t="2267" r="792" b="5448"/>
          <a:stretch/>
        </p:blipFill>
        <p:spPr>
          <a:xfrm>
            <a:off x="687358" y="713047"/>
            <a:ext cx="10817285" cy="5001953"/>
          </a:xfrm>
          <a:prstGeom prst="rect">
            <a:avLst/>
          </a:prstGeom>
        </p:spPr>
      </p:pic>
      <p:sp>
        <p:nvSpPr>
          <p:cNvPr id="11" name="Slide Number Placeholder 10">
            <a:extLst>
              <a:ext uri="{FF2B5EF4-FFF2-40B4-BE49-F238E27FC236}">
                <a16:creationId xmlns:a16="http://schemas.microsoft.com/office/drawing/2014/main" id="{EB3C1923-A51E-4E4F-967F-C22613E10214}"/>
              </a:ext>
            </a:extLst>
          </p:cNvPr>
          <p:cNvSpPr>
            <a:spLocks noGrp="1"/>
          </p:cNvSpPr>
          <p:nvPr>
            <p:ph type="sldNum" sz="quarter" idx="12"/>
          </p:nvPr>
        </p:nvSpPr>
        <p:spPr/>
        <p:txBody>
          <a:bodyPr/>
          <a:lstStyle/>
          <a:p>
            <a:fld id="{58782805-61A3-4A9B-8D39-1A61657B2E27}" type="slidenum">
              <a:rPr lang="en-US" smtClean="0"/>
              <a:t>51</a:t>
            </a:fld>
            <a:endParaRPr lang="en-US"/>
          </a:p>
        </p:txBody>
      </p:sp>
      <p:sp>
        <p:nvSpPr>
          <p:cNvPr id="4" name="TextBox 3">
            <a:extLst>
              <a:ext uri="{FF2B5EF4-FFF2-40B4-BE49-F238E27FC236}">
                <a16:creationId xmlns:a16="http://schemas.microsoft.com/office/drawing/2014/main" id="{19F7D5CF-D85A-45D6-9F28-E4FBA2720E40}"/>
              </a:ext>
            </a:extLst>
          </p:cNvPr>
          <p:cNvSpPr txBox="1"/>
          <p:nvPr/>
        </p:nvSpPr>
        <p:spPr>
          <a:xfrm>
            <a:off x="3550304" y="-12033"/>
            <a:ext cx="5091390" cy="523220"/>
          </a:xfrm>
          <a:prstGeom prst="rect">
            <a:avLst/>
          </a:prstGeom>
          <a:noFill/>
        </p:spPr>
        <p:txBody>
          <a:bodyPr wrap="square" rtlCol="0">
            <a:spAutoFit/>
          </a:bodyPr>
          <a:lstStyle/>
          <a:p>
            <a:pPr algn="ctr"/>
            <a:r>
              <a:rPr lang="en-US" sz="2800" b="1" dirty="0"/>
              <a:t>Change in Emotion Across Events</a:t>
            </a:r>
          </a:p>
        </p:txBody>
      </p:sp>
      <p:sp>
        <p:nvSpPr>
          <p:cNvPr id="7" name="TextBox 6">
            <a:extLst>
              <a:ext uri="{FF2B5EF4-FFF2-40B4-BE49-F238E27FC236}">
                <a16:creationId xmlns:a16="http://schemas.microsoft.com/office/drawing/2014/main" id="{2CAD37B9-CAE2-458E-89DA-FAC65A5381F5}"/>
              </a:ext>
            </a:extLst>
          </p:cNvPr>
          <p:cNvSpPr txBox="1"/>
          <p:nvPr/>
        </p:nvSpPr>
        <p:spPr>
          <a:xfrm>
            <a:off x="4011101" y="5882987"/>
            <a:ext cx="4169796" cy="369332"/>
          </a:xfrm>
          <a:prstGeom prst="rect">
            <a:avLst/>
          </a:prstGeom>
          <a:noFill/>
        </p:spPr>
        <p:txBody>
          <a:bodyPr wrap="none" rtlCol="0">
            <a:spAutoFit/>
          </a:bodyPr>
          <a:lstStyle/>
          <a:p>
            <a:r>
              <a:rPr lang="en-US" dirty="0"/>
              <a:t>Subjective Events (in Chronological Order) </a:t>
            </a:r>
          </a:p>
        </p:txBody>
      </p:sp>
      <p:sp>
        <p:nvSpPr>
          <p:cNvPr id="12" name="TextBox 11">
            <a:extLst>
              <a:ext uri="{FF2B5EF4-FFF2-40B4-BE49-F238E27FC236}">
                <a16:creationId xmlns:a16="http://schemas.microsoft.com/office/drawing/2014/main" id="{EE4390BD-DD75-4527-BA17-622523556265}"/>
              </a:ext>
            </a:extLst>
          </p:cNvPr>
          <p:cNvSpPr txBox="1"/>
          <p:nvPr/>
        </p:nvSpPr>
        <p:spPr>
          <a:xfrm rot="16200000">
            <a:off x="-1825820" y="3062192"/>
            <a:ext cx="4020973" cy="369332"/>
          </a:xfrm>
          <a:prstGeom prst="rect">
            <a:avLst/>
          </a:prstGeom>
          <a:noFill/>
        </p:spPr>
        <p:txBody>
          <a:bodyPr wrap="none" rtlCol="0">
            <a:spAutoFit/>
          </a:bodyPr>
          <a:lstStyle/>
          <a:p>
            <a:r>
              <a:rPr lang="en-US" dirty="0"/>
              <a:t>Difference Between </a:t>
            </a:r>
            <a:r>
              <a:rPr lang="en-US" dirty="0" err="1"/>
              <a:t>Valenced</a:t>
            </a:r>
            <a:r>
              <a:rPr lang="en-US" dirty="0"/>
              <a:t> Intensities </a:t>
            </a:r>
          </a:p>
        </p:txBody>
      </p:sp>
      <p:sp>
        <p:nvSpPr>
          <p:cNvPr id="2" name="Rectangle 1">
            <a:extLst>
              <a:ext uri="{FF2B5EF4-FFF2-40B4-BE49-F238E27FC236}">
                <a16:creationId xmlns:a16="http://schemas.microsoft.com/office/drawing/2014/main" id="{7408AF94-E3E6-4BE5-ACD6-FE8BD9C8214F}"/>
              </a:ext>
            </a:extLst>
          </p:cNvPr>
          <p:cNvSpPr/>
          <p:nvPr/>
        </p:nvSpPr>
        <p:spPr>
          <a:xfrm>
            <a:off x="1002405" y="545060"/>
            <a:ext cx="10646669" cy="4854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4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indoor, table, boat, small&#10;&#10;Description automatically generated">
            <a:extLst>
              <a:ext uri="{FF2B5EF4-FFF2-40B4-BE49-F238E27FC236}">
                <a16:creationId xmlns:a16="http://schemas.microsoft.com/office/drawing/2014/main" id="{222E3E93-6BB5-4273-9783-4EFD5C7DE260}"/>
              </a:ext>
            </a:extLst>
          </p:cNvPr>
          <p:cNvPicPr>
            <a:picLocks noChangeAspect="1"/>
          </p:cNvPicPr>
          <p:nvPr/>
        </p:nvPicPr>
        <p:blipFill rotWithShape="1">
          <a:blip r:embed="rId3">
            <a:extLst>
              <a:ext uri="{28A0092B-C50C-407E-A947-70E740481C1C}">
                <a14:useLocalDpi xmlns:a14="http://schemas.microsoft.com/office/drawing/2010/main" val="0"/>
              </a:ext>
            </a:extLst>
          </a:blip>
          <a:srcRect l="1669" t="2267" r="792" b="5448"/>
          <a:stretch/>
        </p:blipFill>
        <p:spPr>
          <a:xfrm>
            <a:off x="687358" y="713047"/>
            <a:ext cx="10817285" cy="5001953"/>
          </a:xfrm>
          <a:prstGeom prst="rect">
            <a:avLst/>
          </a:prstGeom>
        </p:spPr>
      </p:pic>
      <p:sp>
        <p:nvSpPr>
          <p:cNvPr id="11" name="Slide Number Placeholder 10">
            <a:extLst>
              <a:ext uri="{FF2B5EF4-FFF2-40B4-BE49-F238E27FC236}">
                <a16:creationId xmlns:a16="http://schemas.microsoft.com/office/drawing/2014/main" id="{EB3C1923-A51E-4E4F-967F-C22613E10214}"/>
              </a:ext>
            </a:extLst>
          </p:cNvPr>
          <p:cNvSpPr>
            <a:spLocks noGrp="1"/>
          </p:cNvSpPr>
          <p:nvPr>
            <p:ph type="sldNum" sz="quarter" idx="12"/>
          </p:nvPr>
        </p:nvSpPr>
        <p:spPr/>
        <p:txBody>
          <a:bodyPr/>
          <a:lstStyle/>
          <a:p>
            <a:fld id="{58782805-61A3-4A9B-8D39-1A61657B2E27}" type="slidenum">
              <a:rPr lang="en-US" smtClean="0"/>
              <a:t>52</a:t>
            </a:fld>
            <a:endParaRPr lang="en-US"/>
          </a:p>
        </p:txBody>
      </p:sp>
      <p:sp>
        <p:nvSpPr>
          <p:cNvPr id="7" name="TextBox 6">
            <a:extLst>
              <a:ext uri="{FF2B5EF4-FFF2-40B4-BE49-F238E27FC236}">
                <a16:creationId xmlns:a16="http://schemas.microsoft.com/office/drawing/2014/main" id="{2CAD37B9-CAE2-458E-89DA-FAC65A5381F5}"/>
              </a:ext>
            </a:extLst>
          </p:cNvPr>
          <p:cNvSpPr txBox="1"/>
          <p:nvPr/>
        </p:nvSpPr>
        <p:spPr>
          <a:xfrm>
            <a:off x="4011101" y="5882987"/>
            <a:ext cx="4169796" cy="369332"/>
          </a:xfrm>
          <a:prstGeom prst="rect">
            <a:avLst/>
          </a:prstGeom>
          <a:noFill/>
        </p:spPr>
        <p:txBody>
          <a:bodyPr wrap="none" rtlCol="0">
            <a:spAutoFit/>
          </a:bodyPr>
          <a:lstStyle/>
          <a:p>
            <a:r>
              <a:rPr lang="en-US" dirty="0"/>
              <a:t>Subjective Events (in Chronological Order) </a:t>
            </a:r>
          </a:p>
        </p:txBody>
      </p:sp>
      <p:sp>
        <p:nvSpPr>
          <p:cNvPr id="12" name="TextBox 11">
            <a:extLst>
              <a:ext uri="{FF2B5EF4-FFF2-40B4-BE49-F238E27FC236}">
                <a16:creationId xmlns:a16="http://schemas.microsoft.com/office/drawing/2014/main" id="{EE4390BD-DD75-4527-BA17-622523556265}"/>
              </a:ext>
            </a:extLst>
          </p:cNvPr>
          <p:cNvSpPr txBox="1"/>
          <p:nvPr/>
        </p:nvSpPr>
        <p:spPr>
          <a:xfrm rot="16200000">
            <a:off x="-1825820" y="3062192"/>
            <a:ext cx="4020973" cy="369332"/>
          </a:xfrm>
          <a:prstGeom prst="rect">
            <a:avLst/>
          </a:prstGeom>
          <a:noFill/>
        </p:spPr>
        <p:txBody>
          <a:bodyPr wrap="none" rtlCol="0">
            <a:spAutoFit/>
          </a:bodyPr>
          <a:lstStyle/>
          <a:p>
            <a:r>
              <a:rPr lang="en-US" dirty="0"/>
              <a:t>Difference Between </a:t>
            </a:r>
            <a:r>
              <a:rPr lang="en-US" dirty="0" err="1"/>
              <a:t>Valenced</a:t>
            </a:r>
            <a:r>
              <a:rPr lang="en-US" dirty="0"/>
              <a:t> Intensities </a:t>
            </a:r>
          </a:p>
        </p:txBody>
      </p:sp>
      <p:cxnSp>
        <p:nvCxnSpPr>
          <p:cNvPr id="18" name="Straight Arrow Connector 17">
            <a:extLst>
              <a:ext uri="{FF2B5EF4-FFF2-40B4-BE49-F238E27FC236}">
                <a16:creationId xmlns:a16="http://schemas.microsoft.com/office/drawing/2014/main" id="{18864EDB-F80E-4F72-8DFF-E136F3E95A88}"/>
              </a:ext>
            </a:extLst>
          </p:cNvPr>
          <p:cNvCxnSpPr>
            <a:cxnSpLocks/>
          </p:cNvCxnSpPr>
          <p:nvPr/>
        </p:nvCxnSpPr>
        <p:spPr>
          <a:xfrm>
            <a:off x="1465489" y="2217301"/>
            <a:ext cx="63953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2024A2-E97F-4671-B939-0978B378AA27}"/>
              </a:ext>
            </a:extLst>
          </p:cNvPr>
          <p:cNvCxnSpPr>
            <a:cxnSpLocks/>
          </p:cNvCxnSpPr>
          <p:nvPr/>
        </p:nvCxnSpPr>
        <p:spPr>
          <a:xfrm>
            <a:off x="1465489" y="3660594"/>
            <a:ext cx="65314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347EBE2-A0E5-4754-A702-B14B421E4530}"/>
              </a:ext>
            </a:extLst>
          </p:cNvPr>
          <p:cNvSpPr txBox="1"/>
          <p:nvPr/>
        </p:nvSpPr>
        <p:spPr>
          <a:xfrm>
            <a:off x="3550304" y="-12033"/>
            <a:ext cx="5091390" cy="523220"/>
          </a:xfrm>
          <a:prstGeom prst="rect">
            <a:avLst/>
          </a:prstGeom>
          <a:noFill/>
        </p:spPr>
        <p:txBody>
          <a:bodyPr wrap="square" rtlCol="0">
            <a:spAutoFit/>
          </a:bodyPr>
          <a:lstStyle/>
          <a:p>
            <a:pPr algn="ctr"/>
            <a:r>
              <a:rPr lang="en-US" sz="2800" b="1" dirty="0"/>
              <a:t>Change in Emotion Across Events</a:t>
            </a:r>
          </a:p>
        </p:txBody>
      </p:sp>
    </p:spTree>
    <p:extLst>
      <p:ext uri="{BB962C8B-B14F-4D97-AF65-F5344CB8AC3E}">
        <p14:creationId xmlns:p14="http://schemas.microsoft.com/office/powerpoint/2010/main" val="1790144640"/>
      </p:ext>
    </p:extLst>
  </p:cSld>
  <p:clrMapOvr>
    <a:masterClrMapping/>
  </p:clrMapOvr>
  <p:transition spd="med" advClick="0" advTm="0">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table, boat, small&#10;&#10;Description automatically generated">
            <a:extLst>
              <a:ext uri="{FF2B5EF4-FFF2-40B4-BE49-F238E27FC236}">
                <a16:creationId xmlns:a16="http://schemas.microsoft.com/office/drawing/2014/main" id="{2DE0A5EC-C2F2-4DEA-849E-676475EE56E6}"/>
              </a:ext>
            </a:extLst>
          </p:cNvPr>
          <p:cNvPicPr>
            <a:picLocks noChangeAspect="1"/>
          </p:cNvPicPr>
          <p:nvPr/>
        </p:nvPicPr>
        <p:blipFill rotWithShape="1">
          <a:blip r:embed="rId3">
            <a:extLst>
              <a:ext uri="{28A0092B-C50C-407E-A947-70E740481C1C}">
                <a14:useLocalDpi xmlns:a14="http://schemas.microsoft.com/office/drawing/2010/main" val="0"/>
              </a:ext>
            </a:extLst>
          </a:blip>
          <a:srcRect l="1669" t="2267" r="792" b="5448"/>
          <a:stretch/>
        </p:blipFill>
        <p:spPr>
          <a:xfrm>
            <a:off x="687358" y="713047"/>
            <a:ext cx="10817285" cy="5001953"/>
          </a:xfrm>
          <a:prstGeom prst="rect">
            <a:avLst/>
          </a:prstGeom>
        </p:spPr>
      </p:pic>
      <p:sp>
        <p:nvSpPr>
          <p:cNvPr id="11" name="Slide Number Placeholder 10">
            <a:extLst>
              <a:ext uri="{FF2B5EF4-FFF2-40B4-BE49-F238E27FC236}">
                <a16:creationId xmlns:a16="http://schemas.microsoft.com/office/drawing/2014/main" id="{EB3C1923-A51E-4E4F-967F-C22613E10214}"/>
              </a:ext>
            </a:extLst>
          </p:cNvPr>
          <p:cNvSpPr>
            <a:spLocks noGrp="1"/>
          </p:cNvSpPr>
          <p:nvPr>
            <p:ph type="sldNum" sz="quarter" idx="12"/>
          </p:nvPr>
        </p:nvSpPr>
        <p:spPr/>
        <p:txBody>
          <a:bodyPr/>
          <a:lstStyle/>
          <a:p>
            <a:fld id="{58782805-61A3-4A9B-8D39-1A61657B2E27}" type="slidenum">
              <a:rPr lang="en-US" smtClean="0"/>
              <a:t>53</a:t>
            </a:fld>
            <a:endParaRPr lang="en-US"/>
          </a:p>
        </p:txBody>
      </p:sp>
      <p:sp>
        <p:nvSpPr>
          <p:cNvPr id="7" name="TextBox 6">
            <a:extLst>
              <a:ext uri="{FF2B5EF4-FFF2-40B4-BE49-F238E27FC236}">
                <a16:creationId xmlns:a16="http://schemas.microsoft.com/office/drawing/2014/main" id="{2CAD37B9-CAE2-458E-89DA-FAC65A5381F5}"/>
              </a:ext>
            </a:extLst>
          </p:cNvPr>
          <p:cNvSpPr txBox="1"/>
          <p:nvPr/>
        </p:nvSpPr>
        <p:spPr>
          <a:xfrm>
            <a:off x="4011101" y="5882987"/>
            <a:ext cx="4169796" cy="369332"/>
          </a:xfrm>
          <a:prstGeom prst="rect">
            <a:avLst/>
          </a:prstGeom>
          <a:noFill/>
        </p:spPr>
        <p:txBody>
          <a:bodyPr wrap="none" rtlCol="0">
            <a:spAutoFit/>
          </a:bodyPr>
          <a:lstStyle/>
          <a:p>
            <a:r>
              <a:rPr lang="en-US" dirty="0"/>
              <a:t>Subjective Events (in Chronological Order) </a:t>
            </a:r>
          </a:p>
        </p:txBody>
      </p:sp>
      <p:sp>
        <p:nvSpPr>
          <p:cNvPr id="12" name="TextBox 11">
            <a:extLst>
              <a:ext uri="{FF2B5EF4-FFF2-40B4-BE49-F238E27FC236}">
                <a16:creationId xmlns:a16="http://schemas.microsoft.com/office/drawing/2014/main" id="{EE4390BD-DD75-4527-BA17-622523556265}"/>
              </a:ext>
            </a:extLst>
          </p:cNvPr>
          <p:cNvSpPr txBox="1"/>
          <p:nvPr/>
        </p:nvSpPr>
        <p:spPr>
          <a:xfrm rot="16200000">
            <a:off x="-1825820" y="3062192"/>
            <a:ext cx="4020973" cy="369332"/>
          </a:xfrm>
          <a:prstGeom prst="rect">
            <a:avLst/>
          </a:prstGeom>
          <a:noFill/>
        </p:spPr>
        <p:txBody>
          <a:bodyPr wrap="none" rtlCol="0">
            <a:spAutoFit/>
          </a:bodyPr>
          <a:lstStyle/>
          <a:p>
            <a:r>
              <a:rPr lang="en-US" dirty="0"/>
              <a:t>Difference Between </a:t>
            </a:r>
            <a:r>
              <a:rPr lang="en-US" dirty="0" err="1"/>
              <a:t>Valenced</a:t>
            </a:r>
            <a:r>
              <a:rPr lang="en-US" dirty="0"/>
              <a:t> Intensities </a:t>
            </a:r>
          </a:p>
        </p:txBody>
      </p:sp>
      <p:cxnSp>
        <p:nvCxnSpPr>
          <p:cNvPr id="18" name="Straight Arrow Connector 17">
            <a:extLst>
              <a:ext uri="{FF2B5EF4-FFF2-40B4-BE49-F238E27FC236}">
                <a16:creationId xmlns:a16="http://schemas.microsoft.com/office/drawing/2014/main" id="{18864EDB-F80E-4F72-8DFF-E136F3E95A88}"/>
              </a:ext>
            </a:extLst>
          </p:cNvPr>
          <p:cNvCxnSpPr>
            <a:cxnSpLocks/>
          </p:cNvCxnSpPr>
          <p:nvPr/>
        </p:nvCxnSpPr>
        <p:spPr>
          <a:xfrm flipV="1">
            <a:off x="1473430" y="1800225"/>
            <a:ext cx="9518420" cy="4680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2024A2-E97F-4671-B939-0978B378AA27}"/>
              </a:ext>
            </a:extLst>
          </p:cNvPr>
          <p:cNvCxnSpPr>
            <a:cxnSpLocks/>
          </p:cNvCxnSpPr>
          <p:nvPr/>
        </p:nvCxnSpPr>
        <p:spPr>
          <a:xfrm>
            <a:off x="1473430" y="3641544"/>
            <a:ext cx="951842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050AA9-013E-474F-9B46-94F15D38A7A0}"/>
              </a:ext>
            </a:extLst>
          </p:cNvPr>
          <p:cNvSpPr txBox="1"/>
          <p:nvPr/>
        </p:nvSpPr>
        <p:spPr>
          <a:xfrm>
            <a:off x="3550304" y="-12033"/>
            <a:ext cx="5091390" cy="523220"/>
          </a:xfrm>
          <a:prstGeom prst="rect">
            <a:avLst/>
          </a:prstGeom>
          <a:noFill/>
        </p:spPr>
        <p:txBody>
          <a:bodyPr wrap="square" rtlCol="0">
            <a:spAutoFit/>
          </a:bodyPr>
          <a:lstStyle/>
          <a:p>
            <a:pPr algn="ctr"/>
            <a:r>
              <a:rPr lang="en-US" sz="2800" b="1" dirty="0"/>
              <a:t>Change in Emotion Across Events</a:t>
            </a:r>
          </a:p>
        </p:txBody>
      </p:sp>
    </p:spTree>
    <p:extLst>
      <p:ext uri="{BB962C8B-B14F-4D97-AF65-F5344CB8AC3E}">
        <p14:creationId xmlns:p14="http://schemas.microsoft.com/office/powerpoint/2010/main" val="2479763105"/>
      </p:ext>
    </p:extLst>
  </p:cSld>
  <p:clrMapOvr>
    <a:masterClrMapping/>
  </p:clrMapOvr>
  <mc:AlternateContent xmlns:mc="http://schemas.openxmlformats.org/markup-compatibility/2006">
    <mc:Choice xmlns:p159="http://schemas.microsoft.com/office/powerpoint/2015/09/main" Requires="p159">
      <p:transition spd="med" advClick="0" advTm="0">
        <p159:morph option="byObject"/>
      </p:transition>
    </mc:Choice>
    <mc:Fallback>
      <p:transition spd="med" advClick="0"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indoor, table, boat, small&#10;&#10;Description automatically generated">
            <a:extLst>
              <a:ext uri="{FF2B5EF4-FFF2-40B4-BE49-F238E27FC236}">
                <a16:creationId xmlns:a16="http://schemas.microsoft.com/office/drawing/2014/main" id="{CFEAF0C3-E17A-4C29-BBC8-0D0BB2469A14}"/>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669" t="2267" r="792" b="5448"/>
          <a:stretch/>
        </p:blipFill>
        <p:spPr>
          <a:xfrm>
            <a:off x="687358" y="713047"/>
            <a:ext cx="10817285" cy="5001953"/>
          </a:xfrm>
          <a:prstGeom prst="rect">
            <a:avLst/>
          </a:prstGeom>
        </p:spPr>
      </p:pic>
      <p:sp>
        <p:nvSpPr>
          <p:cNvPr id="11" name="Slide Number Placeholder 10">
            <a:extLst>
              <a:ext uri="{FF2B5EF4-FFF2-40B4-BE49-F238E27FC236}">
                <a16:creationId xmlns:a16="http://schemas.microsoft.com/office/drawing/2014/main" id="{EB3C1923-A51E-4E4F-967F-C22613E10214}"/>
              </a:ext>
            </a:extLst>
          </p:cNvPr>
          <p:cNvSpPr>
            <a:spLocks noGrp="1"/>
          </p:cNvSpPr>
          <p:nvPr>
            <p:ph type="sldNum" sz="quarter" idx="12"/>
          </p:nvPr>
        </p:nvSpPr>
        <p:spPr/>
        <p:txBody>
          <a:bodyPr/>
          <a:lstStyle/>
          <a:p>
            <a:fld id="{58782805-61A3-4A9B-8D39-1A61657B2E27}" type="slidenum">
              <a:rPr lang="en-US" smtClean="0"/>
              <a:t>54</a:t>
            </a:fld>
            <a:endParaRPr lang="en-US"/>
          </a:p>
        </p:txBody>
      </p:sp>
      <p:sp>
        <p:nvSpPr>
          <p:cNvPr id="7" name="TextBox 6">
            <a:extLst>
              <a:ext uri="{FF2B5EF4-FFF2-40B4-BE49-F238E27FC236}">
                <a16:creationId xmlns:a16="http://schemas.microsoft.com/office/drawing/2014/main" id="{2CAD37B9-CAE2-458E-89DA-FAC65A5381F5}"/>
              </a:ext>
            </a:extLst>
          </p:cNvPr>
          <p:cNvSpPr txBox="1"/>
          <p:nvPr/>
        </p:nvSpPr>
        <p:spPr>
          <a:xfrm>
            <a:off x="4011101" y="5882987"/>
            <a:ext cx="4169796" cy="369332"/>
          </a:xfrm>
          <a:prstGeom prst="rect">
            <a:avLst/>
          </a:prstGeom>
          <a:noFill/>
        </p:spPr>
        <p:txBody>
          <a:bodyPr wrap="none" rtlCol="0">
            <a:spAutoFit/>
          </a:bodyPr>
          <a:lstStyle/>
          <a:p>
            <a:r>
              <a:rPr lang="en-US" dirty="0"/>
              <a:t>Subjective Events (in Chronological Order) </a:t>
            </a:r>
          </a:p>
        </p:txBody>
      </p:sp>
      <p:sp>
        <p:nvSpPr>
          <p:cNvPr id="12" name="TextBox 11">
            <a:extLst>
              <a:ext uri="{FF2B5EF4-FFF2-40B4-BE49-F238E27FC236}">
                <a16:creationId xmlns:a16="http://schemas.microsoft.com/office/drawing/2014/main" id="{EE4390BD-DD75-4527-BA17-622523556265}"/>
              </a:ext>
            </a:extLst>
          </p:cNvPr>
          <p:cNvSpPr txBox="1"/>
          <p:nvPr/>
        </p:nvSpPr>
        <p:spPr>
          <a:xfrm rot="16200000">
            <a:off x="-1825820" y="3062192"/>
            <a:ext cx="4020973" cy="369332"/>
          </a:xfrm>
          <a:prstGeom prst="rect">
            <a:avLst/>
          </a:prstGeom>
          <a:noFill/>
        </p:spPr>
        <p:txBody>
          <a:bodyPr wrap="none" rtlCol="0">
            <a:spAutoFit/>
          </a:bodyPr>
          <a:lstStyle/>
          <a:p>
            <a:r>
              <a:rPr lang="en-US" dirty="0"/>
              <a:t>Difference Between </a:t>
            </a:r>
            <a:r>
              <a:rPr lang="en-US" dirty="0" err="1"/>
              <a:t>Valenced</a:t>
            </a:r>
            <a:r>
              <a:rPr lang="en-US" dirty="0"/>
              <a:t> Intensities </a:t>
            </a:r>
          </a:p>
        </p:txBody>
      </p:sp>
      <p:cxnSp>
        <p:nvCxnSpPr>
          <p:cNvPr id="9" name="Straight Connector 8">
            <a:extLst>
              <a:ext uri="{FF2B5EF4-FFF2-40B4-BE49-F238E27FC236}">
                <a16:creationId xmlns:a16="http://schemas.microsoft.com/office/drawing/2014/main" id="{3473CD47-45F9-4378-A7A1-8BB7B01AEF04}"/>
              </a:ext>
            </a:extLst>
          </p:cNvPr>
          <p:cNvCxnSpPr>
            <a:cxnSpLocks/>
          </p:cNvCxnSpPr>
          <p:nvPr/>
        </p:nvCxnSpPr>
        <p:spPr>
          <a:xfrm flipV="1">
            <a:off x="1409700" y="2895600"/>
            <a:ext cx="171450" cy="1"/>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6842259-75E7-41C1-A239-EAE0E98FEB52}"/>
              </a:ext>
            </a:extLst>
          </p:cNvPr>
          <p:cNvSpPr txBox="1"/>
          <p:nvPr/>
        </p:nvSpPr>
        <p:spPr>
          <a:xfrm>
            <a:off x="3545936" y="-13739"/>
            <a:ext cx="5091390" cy="523220"/>
          </a:xfrm>
          <a:prstGeom prst="rect">
            <a:avLst/>
          </a:prstGeom>
          <a:noFill/>
        </p:spPr>
        <p:txBody>
          <a:bodyPr wrap="square" rtlCol="0">
            <a:spAutoFit/>
          </a:bodyPr>
          <a:lstStyle/>
          <a:p>
            <a:pPr algn="ctr"/>
            <a:r>
              <a:rPr lang="en-US" sz="2800" b="1" dirty="0"/>
              <a:t>Change in Emotion Across Events</a:t>
            </a:r>
          </a:p>
        </p:txBody>
      </p:sp>
    </p:spTree>
    <p:extLst>
      <p:ext uri="{BB962C8B-B14F-4D97-AF65-F5344CB8AC3E}">
        <p14:creationId xmlns:p14="http://schemas.microsoft.com/office/powerpoint/2010/main" val="322152735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indoor, table, boat, small&#10;&#10;Description automatically generated">
            <a:extLst>
              <a:ext uri="{FF2B5EF4-FFF2-40B4-BE49-F238E27FC236}">
                <a16:creationId xmlns:a16="http://schemas.microsoft.com/office/drawing/2014/main" id="{A57B860F-D856-4048-A590-528084478518}"/>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1669" t="2267" r="792" b="5448"/>
          <a:stretch/>
        </p:blipFill>
        <p:spPr>
          <a:xfrm>
            <a:off x="687358" y="713047"/>
            <a:ext cx="10817285" cy="5001953"/>
          </a:xfrm>
          <a:prstGeom prst="rect">
            <a:avLst/>
          </a:prstGeom>
        </p:spPr>
      </p:pic>
      <p:sp>
        <p:nvSpPr>
          <p:cNvPr id="11" name="Slide Number Placeholder 10">
            <a:extLst>
              <a:ext uri="{FF2B5EF4-FFF2-40B4-BE49-F238E27FC236}">
                <a16:creationId xmlns:a16="http://schemas.microsoft.com/office/drawing/2014/main" id="{EB3C1923-A51E-4E4F-967F-C22613E10214}"/>
              </a:ext>
            </a:extLst>
          </p:cNvPr>
          <p:cNvSpPr>
            <a:spLocks noGrp="1"/>
          </p:cNvSpPr>
          <p:nvPr>
            <p:ph type="sldNum" sz="quarter" idx="12"/>
          </p:nvPr>
        </p:nvSpPr>
        <p:spPr/>
        <p:txBody>
          <a:bodyPr/>
          <a:lstStyle/>
          <a:p>
            <a:fld id="{58782805-61A3-4A9B-8D39-1A61657B2E27}" type="slidenum">
              <a:rPr lang="en-US" smtClean="0"/>
              <a:t>55</a:t>
            </a:fld>
            <a:endParaRPr lang="en-US"/>
          </a:p>
        </p:txBody>
      </p:sp>
      <p:sp>
        <p:nvSpPr>
          <p:cNvPr id="7" name="TextBox 6">
            <a:extLst>
              <a:ext uri="{FF2B5EF4-FFF2-40B4-BE49-F238E27FC236}">
                <a16:creationId xmlns:a16="http://schemas.microsoft.com/office/drawing/2014/main" id="{2CAD37B9-CAE2-458E-89DA-FAC65A5381F5}"/>
              </a:ext>
            </a:extLst>
          </p:cNvPr>
          <p:cNvSpPr txBox="1"/>
          <p:nvPr/>
        </p:nvSpPr>
        <p:spPr>
          <a:xfrm>
            <a:off x="4011101" y="5882987"/>
            <a:ext cx="4169796" cy="369332"/>
          </a:xfrm>
          <a:prstGeom prst="rect">
            <a:avLst/>
          </a:prstGeom>
          <a:noFill/>
        </p:spPr>
        <p:txBody>
          <a:bodyPr wrap="none" rtlCol="0">
            <a:spAutoFit/>
          </a:bodyPr>
          <a:lstStyle/>
          <a:p>
            <a:r>
              <a:rPr lang="en-US" dirty="0"/>
              <a:t>Subjective Events (in Chronological Order) </a:t>
            </a:r>
          </a:p>
        </p:txBody>
      </p:sp>
      <p:sp>
        <p:nvSpPr>
          <p:cNvPr id="12" name="TextBox 11">
            <a:extLst>
              <a:ext uri="{FF2B5EF4-FFF2-40B4-BE49-F238E27FC236}">
                <a16:creationId xmlns:a16="http://schemas.microsoft.com/office/drawing/2014/main" id="{EE4390BD-DD75-4527-BA17-622523556265}"/>
              </a:ext>
            </a:extLst>
          </p:cNvPr>
          <p:cNvSpPr txBox="1"/>
          <p:nvPr/>
        </p:nvSpPr>
        <p:spPr>
          <a:xfrm rot="16200000">
            <a:off x="-1825820" y="3062192"/>
            <a:ext cx="4020973" cy="369332"/>
          </a:xfrm>
          <a:prstGeom prst="rect">
            <a:avLst/>
          </a:prstGeom>
          <a:noFill/>
        </p:spPr>
        <p:txBody>
          <a:bodyPr wrap="none" rtlCol="0">
            <a:spAutoFit/>
          </a:bodyPr>
          <a:lstStyle/>
          <a:p>
            <a:r>
              <a:rPr lang="en-US" dirty="0"/>
              <a:t>Difference Between </a:t>
            </a:r>
            <a:r>
              <a:rPr lang="en-US" dirty="0" err="1"/>
              <a:t>Valenced</a:t>
            </a:r>
            <a:r>
              <a:rPr lang="en-US" dirty="0"/>
              <a:t> Intensities </a:t>
            </a:r>
          </a:p>
        </p:txBody>
      </p:sp>
      <p:cxnSp>
        <p:nvCxnSpPr>
          <p:cNvPr id="9" name="Straight Connector 8">
            <a:extLst>
              <a:ext uri="{FF2B5EF4-FFF2-40B4-BE49-F238E27FC236}">
                <a16:creationId xmlns:a16="http://schemas.microsoft.com/office/drawing/2014/main" id="{3473CD47-45F9-4378-A7A1-8BB7B01AEF04}"/>
              </a:ext>
            </a:extLst>
          </p:cNvPr>
          <p:cNvCxnSpPr>
            <a:cxnSpLocks/>
          </p:cNvCxnSpPr>
          <p:nvPr/>
        </p:nvCxnSpPr>
        <p:spPr>
          <a:xfrm flipV="1">
            <a:off x="1419225" y="2657476"/>
            <a:ext cx="9629775" cy="257174"/>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BC2E9-136D-4C1E-A24F-9297F2FCC66E}"/>
              </a:ext>
            </a:extLst>
          </p:cNvPr>
          <p:cNvSpPr txBox="1"/>
          <p:nvPr/>
        </p:nvSpPr>
        <p:spPr>
          <a:xfrm>
            <a:off x="3550304" y="-12033"/>
            <a:ext cx="5091390" cy="523220"/>
          </a:xfrm>
          <a:prstGeom prst="rect">
            <a:avLst/>
          </a:prstGeom>
          <a:noFill/>
        </p:spPr>
        <p:txBody>
          <a:bodyPr wrap="square" rtlCol="0">
            <a:spAutoFit/>
          </a:bodyPr>
          <a:lstStyle/>
          <a:p>
            <a:pPr algn="ctr"/>
            <a:r>
              <a:rPr lang="en-US" sz="2800" b="1" dirty="0"/>
              <a:t>Change in Emotion Across Events</a:t>
            </a:r>
          </a:p>
        </p:txBody>
      </p:sp>
    </p:spTree>
    <p:extLst>
      <p:ext uri="{BB962C8B-B14F-4D97-AF65-F5344CB8AC3E}">
        <p14:creationId xmlns:p14="http://schemas.microsoft.com/office/powerpoint/2010/main" val="688507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08AD3-3038-476A-B4F5-AD6A85B65098}"/>
              </a:ext>
            </a:extLst>
          </p:cNvPr>
          <p:cNvSpPr>
            <a:spLocks noGrp="1"/>
          </p:cNvSpPr>
          <p:nvPr>
            <p:ph type="title"/>
          </p:nvPr>
        </p:nvSpPr>
        <p:spPr>
          <a:xfrm>
            <a:off x="5181601" y="634946"/>
            <a:ext cx="6368142" cy="1450757"/>
          </a:xfrm>
        </p:spPr>
        <p:txBody>
          <a:bodyPr>
            <a:normAutofit/>
          </a:bodyPr>
          <a:lstStyle/>
          <a:p>
            <a:r>
              <a:rPr lang="en-US" sz="5400">
                <a:solidFill>
                  <a:srgbClr val="5B4D35"/>
                </a:solidFill>
              </a:rPr>
              <a:t>Hypotheses</a:t>
            </a:r>
          </a:p>
        </p:txBody>
      </p:sp>
      <p:pic>
        <p:nvPicPr>
          <p:cNvPr id="5" name="Picture 4" descr="A picture containing person, woman, holding, standing&#10;&#10;Description automatically generated">
            <a:extLst>
              <a:ext uri="{FF2B5EF4-FFF2-40B4-BE49-F238E27FC236}">
                <a16:creationId xmlns:a16="http://schemas.microsoft.com/office/drawing/2014/main" id="{BDF5C749-7414-4A1C-9CC2-86137C16D84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742" r="28207" b="2"/>
          <a:stretch/>
        </p:blipFill>
        <p:spPr>
          <a:xfrm>
            <a:off x="0" y="-12128"/>
            <a:ext cx="4654276" cy="6870127"/>
          </a:xfrm>
          <a:prstGeom prst="rect">
            <a:avLst/>
          </a:prstGeom>
        </p:spPr>
      </p:pic>
      <p:cxnSp>
        <p:nvCxnSpPr>
          <p:cNvPr id="21" name="Straight Connector 2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C035E4-93A6-4CF5-AB96-CDA7193013A6}"/>
              </a:ext>
            </a:extLst>
          </p:cNvPr>
          <p:cNvSpPr>
            <a:spLocks noGrp="1"/>
          </p:cNvSpPr>
          <p:nvPr>
            <p:ph idx="1"/>
          </p:nvPr>
        </p:nvSpPr>
        <p:spPr>
          <a:xfrm>
            <a:off x="5181601" y="2198913"/>
            <a:ext cx="6745356" cy="4135393"/>
          </a:xfrm>
        </p:spPr>
        <p:txBody>
          <a:bodyPr>
            <a:normAutofit/>
          </a:bodyPr>
          <a:lstStyle/>
          <a:p>
            <a:pPr marL="514350" indent="-514350">
              <a:buFont typeface="+mj-lt"/>
              <a:buAutoNum type="arabicPeriod" startAt="2"/>
            </a:pPr>
            <a:r>
              <a:rPr lang="en-US" sz="2600" dirty="0"/>
              <a:t>Negative emotions are regulated with greater intensity than positive emotions.</a:t>
            </a:r>
          </a:p>
        </p:txBody>
      </p:sp>
      <p:sp>
        <p:nvSpPr>
          <p:cNvPr id="4" name="Slide Number Placeholder 3">
            <a:extLst>
              <a:ext uri="{FF2B5EF4-FFF2-40B4-BE49-F238E27FC236}">
                <a16:creationId xmlns:a16="http://schemas.microsoft.com/office/drawing/2014/main" id="{32636B38-9C74-4D84-849C-9B1FBDA9710C}"/>
              </a:ext>
            </a:extLst>
          </p:cNvPr>
          <p:cNvSpPr>
            <a:spLocks noGrp="1"/>
          </p:cNvSpPr>
          <p:nvPr>
            <p:ph type="sldNum" sz="quarter" idx="12"/>
          </p:nvPr>
        </p:nvSpPr>
        <p:spPr/>
        <p:txBody>
          <a:bodyPr/>
          <a:lstStyle/>
          <a:p>
            <a:fld id="{58782805-61A3-4A9B-8D39-1A61657B2E27}" type="slidenum">
              <a:rPr lang="en-US" smtClean="0"/>
              <a:t>56</a:t>
            </a:fld>
            <a:endParaRPr lang="en-US"/>
          </a:p>
        </p:txBody>
      </p:sp>
    </p:spTree>
    <p:extLst>
      <p:ext uri="{BB962C8B-B14F-4D97-AF65-F5344CB8AC3E}">
        <p14:creationId xmlns:p14="http://schemas.microsoft.com/office/powerpoint/2010/main" val="2926284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57</a:t>
            </a:fld>
            <a:endParaRPr lang="en-US"/>
          </a:p>
        </p:txBody>
      </p:sp>
      <p:sp>
        <p:nvSpPr>
          <p:cNvPr id="6" name="TextBox 5">
            <a:extLst>
              <a:ext uri="{FF2B5EF4-FFF2-40B4-BE49-F238E27FC236}">
                <a16:creationId xmlns:a16="http://schemas.microsoft.com/office/drawing/2014/main" id="{F02F78B8-17F3-477D-AA85-D548E43930E3}"/>
              </a:ext>
            </a:extLst>
          </p:cNvPr>
          <p:cNvSpPr txBox="1"/>
          <p:nvPr/>
        </p:nvSpPr>
        <p:spPr>
          <a:xfrm>
            <a:off x="3969835" y="3033691"/>
            <a:ext cx="4796249" cy="369332"/>
          </a:xfrm>
          <a:prstGeom prst="rect">
            <a:avLst/>
          </a:prstGeom>
          <a:noFill/>
        </p:spPr>
        <p:txBody>
          <a:bodyPr wrap="square" rtlCol="0">
            <a:spAutoFit/>
          </a:bodyPr>
          <a:lstStyle/>
          <a:p>
            <a:r>
              <a:rPr lang="en-US" dirty="0">
                <a:solidFill>
                  <a:schemeClr val="accent5"/>
                </a:solidFill>
              </a:rPr>
              <a:t>POSITIVE REGULATION INTENSITY RATING (1 – 7)</a:t>
            </a:r>
          </a:p>
        </p:txBody>
      </p:sp>
      <p:sp>
        <p:nvSpPr>
          <p:cNvPr id="7" name="TextBox 6">
            <a:extLst>
              <a:ext uri="{FF2B5EF4-FFF2-40B4-BE49-F238E27FC236}">
                <a16:creationId xmlns:a16="http://schemas.microsoft.com/office/drawing/2014/main" id="{DE9ABCCE-37B3-49B0-ADD4-D01AF38D380C}"/>
              </a:ext>
            </a:extLst>
          </p:cNvPr>
          <p:cNvSpPr txBox="1"/>
          <p:nvPr/>
        </p:nvSpPr>
        <p:spPr>
          <a:xfrm>
            <a:off x="5773546" y="2664359"/>
            <a:ext cx="971741" cy="369332"/>
          </a:xfrm>
          <a:prstGeom prst="rect">
            <a:avLst/>
          </a:prstGeom>
          <a:noFill/>
        </p:spPr>
        <p:txBody>
          <a:bodyPr wrap="none" rtlCol="0">
            <a:spAutoFit/>
          </a:bodyPr>
          <a:lstStyle/>
          <a:p>
            <a:r>
              <a:rPr lang="en-US"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3969836" y="3389725"/>
            <a:ext cx="4796249" cy="369332"/>
          </a:xfrm>
          <a:prstGeom prst="rect">
            <a:avLst/>
          </a:prstGeom>
          <a:noFill/>
        </p:spPr>
        <p:txBody>
          <a:bodyPr wrap="square" rtlCol="0">
            <a:spAutoFit/>
          </a:bodyPr>
          <a:lstStyle/>
          <a:p>
            <a:r>
              <a:rPr lang="en-US" dirty="0">
                <a:solidFill>
                  <a:schemeClr val="accent5"/>
                </a:solidFill>
              </a:rPr>
              <a:t>POSITIVE REGULATION INTENSITY RATING (1 – 7)</a:t>
            </a:r>
          </a:p>
        </p:txBody>
      </p:sp>
      <p:sp>
        <p:nvSpPr>
          <p:cNvPr id="28" name="TextBox 27">
            <a:extLst>
              <a:ext uri="{FF2B5EF4-FFF2-40B4-BE49-F238E27FC236}">
                <a16:creationId xmlns:a16="http://schemas.microsoft.com/office/drawing/2014/main" id="{630A381A-C519-4E99-9438-5F90B06439C1}"/>
              </a:ext>
            </a:extLst>
          </p:cNvPr>
          <p:cNvSpPr txBox="1"/>
          <p:nvPr/>
        </p:nvSpPr>
        <p:spPr>
          <a:xfrm>
            <a:off x="3969835" y="3745759"/>
            <a:ext cx="4796249" cy="369332"/>
          </a:xfrm>
          <a:prstGeom prst="rect">
            <a:avLst/>
          </a:prstGeom>
          <a:noFill/>
        </p:spPr>
        <p:txBody>
          <a:bodyPr wrap="square" rtlCol="0">
            <a:spAutoFit/>
          </a:bodyPr>
          <a:lstStyle/>
          <a:p>
            <a:r>
              <a:rPr lang="en-US" dirty="0">
                <a:solidFill>
                  <a:srgbClr val="FF0000"/>
                </a:solidFill>
              </a:rPr>
              <a:t>NEGATIVE REGULATION INTENSITY RATING (1 – 7)</a:t>
            </a:r>
          </a:p>
        </p:txBody>
      </p:sp>
      <p:sp>
        <p:nvSpPr>
          <p:cNvPr id="29" name="TextBox 28">
            <a:extLst>
              <a:ext uri="{FF2B5EF4-FFF2-40B4-BE49-F238E27FC236}">
                <a16:creationId xmlns:a16="http://schemas.microsoft.com/office/drawing/2014/main" id="{F5249F6B-AF09-4D38-A981-734AD5E11DAD}"/>
              </a:ext>
            </a:extLst>
          </p:cNvPr>
          <p:cNvSpPr txBox="1"/>
          <p:nvPr/>
        </p:nvSpPr>
        <p:spPr>
          <a:xfrm>
            <a:off x="3969836" y="4126620"/>
            <a:ext cx="4796248" cy="369332"/>
          </a:xfrm>
          <a:prstGeom prst="rect">
            <a:avLst/>
          </a:prstGeom>
          <a:noFill/>
        </p:spPr>
        <p:txBody>
          <a:bodyPr wrap="square" rtlCol="0">
            <a:spAutoFit/>
          </a:bodyPr>
          <a:lstStyle/>
          <a:p>
            <a:r>
              <a:rPr lang="en-US" dirty="0">
                <a:solidFill>
                  <a:srgbClr val="FF0000"/>
                </a:solidFill>
              </a:rPr>
              <a:t>NEGATIVE REGULATION INTENSITY RATING (1 – 7)</a:t>
            </a:r>
          </a:p>
        </p:txBody>
      </p:sp>
      <p:sp>
        <p:nvSpPr>
          <p:cNvPr id="9" name="Content Placeholder 2">
            <a:extLst>
              <a:ext uri="{FF2B5EF4-FFF2-40B4-BE49-F238E27FC236}">
                <a16:creationId xmlns:a16="http://schemas.microsoft.com/office/drawing/2014/main" id="{DD1C9F5C-1F6B-409D-8484-69E1F7B73905}"/>
              </a:ext>
            </a:extLst>
          </p:cNvPr>
          <p:cNvSpPr txBox="1">
            <a:spLocks/>
          </p:cNvSpPr>
          <p:nvPr/>
        </p:nvSpPr>
        <p:spPr>
          <a:xfrm>
            <a:off x="104634" y="175893"/>
            <a:ext cx="6745356" cy="413539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startAt="2"/>
            </a:pPr>
            <a:r>
              <a:rPr lang="en-US" sz="2600" dirty="0"/>
              <a:t>Negative emotions are regulated with greater intensity than positive emotions.</a:t>
            </a:r>
          </a:p>
        </p:txBody>
      </p:sp>
    </p:spTree>
    <p:extLst>
      <p:ext uri="{BB962C8B-B14F-4D97-AF65-F5344CB8AC3E}">
        <p14:creationId xmlns:p14="http://schemas.microsoft.com/office/powerpoint/2010/main" val="39452503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58</a:t>
            </a:fld>
            <a:endParaRPr lang="en-US"/>
          </a:p>
        </p:txBody>
      </p:sp>
      <p:sp>
        <p:nvSpPr>
          <p:cNvPr id="6" name="TextBox 5">
            <a:extLst>
              <a:ext uri="{FF2B5EF4-FFF2-40B4-BE49-F238E27FC236}">
                <a16:creationId xmlns:a16="http://schemas.microsoft.com/office/drawing/2014/main" id="{F02F78B8-17F3-477D-AA85-D548E43930E3}"/>
              </a:ext>
            </a:extLst>
          </p:cNvPr>
          <p:cNvSpPr txBox="1"/>
          <p:nvPr/>
        </p:nvSpPr>
        <p:spPr>
          <a:xfrm>
            <a:off x="750628" y="3101907"/>
            <a:ext cx="5266178" cy="400110"/>
          </a:xfrm>
          <a:prstGeom prst="rect">
            <a:avLst/>
          </a:prstGeom>
          <a:noFill/>
        </p:spPr>
        <p:txBody>
          <a:bodyPr wrap="square" rtlCol="0">
            <a:spAutoFit/>
          </a:bodyPr>
          <a:lstStyle/>
          <a:p>
            <a:r>
              <a:rPr lang="en-US" sz="2000" dirty="0">
                <a:solidFill>
                  <a:schemeClr val="accent5"/>
                </a:solidFill>
              </a:rPr>
              <a:t>POSITIVE REGULATION INTENSITY RATING (1 – 7)</a:t>
            </a:r>
          </a:p>
        </p:txBody>
      </p:sp>
      <p:sp>
        <p:nvSpPr>
          <p:cNvPr id="7" name="TextBox 6">
            <a:extLst>
              <a:ext uri="{FF2B5EF4-FFF2-40B4-BE49-F238E27FC236}">
                <a16:creationId xmlns:a16="http://schemas.microsoft.com/office/drawing/2014/main" id="{DE9ABCCE-37B3-49B0-ADD4-D01AF38D380C}"/>
              </a:ext>
            </a:extLst>
          </p:cNvPr>
          <p:cNvSpPr txBox="1"/>
          <p:nvPr/>
        </p:nvSpPr>
        <p:spPr>
          <a:xfrm>
            <a:off x="5750145" y="2363243"/>
            <a:ext cx="1234633" cy="461665"/>
          </a:xfrm>
          <a:prstGeom prst="rect">
            <a:avLst/>
          </a:prstGeom>
          <a:noFill/>
        </p:spPr>
        <p:txBody>
          <a:bodyPr wrap="none" rtlCol="0">
            <a:spAutoFit/>
          </a:bodyPr>
          <a:lstStyle/>
          <a:p>
            <a:r>
              <a:rPr lang="en-US" sz="2400"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750625" y="3471239"/>
            <a:ext cx="5266181" cy="400110"/>
          </a:xfrm>
          <a:prstGeom prst="rect">
            <a:avLst/>
          </a:prstGeom>
          <a:noFill/>
        </p:spPr>
        <p:txBody>
          <a:bodyPr wrap="square" rtlCol="0">
            <a:spAutoFit/>
          </a:bodyPr>
          <a:lstStyle/>
          <a:p>
            <a:r>
              <a:rPr lang="en-US" sz="2000" dirty="0">
                <a:solidFill>
                  <a:schemeClr val="accent5"/>
                </a:solidFill>
              </a:rPr>
              <a:t>POSITIVE REGULATION INTENSITY RATING (1 – 7)</a:t>
            </a:r>
          </a:p>
        </p:txBody>
      </p:sp>
      <p:sp>
        <p:nvSpPr>
          <p:cNvPr id="28" name="TextBox 27">
            <a:extLst>
              <a:ext uri="{FF2B5EF4-FFF2-40B4-BE49-F238E27FC236}">
                <a16:creationId xmlns:a16="http://schemas.microsoft.com/office/drawing/2014/main" id="{630A381A-C519-4E99-9438-5F90B06439C1}"/>
              </a:ext>
            </a:extLst>
          </p:cNvPr>
          <p:cNvSpPr txBox="1"/>
          <p:nvPr/>
        </p:nvSpPr>
        <p:spPr>
          <a:xfrm>
            <a:off x="6609955" y="3086490"/>
            <a:ext cx="5514027" cy="400110"/>
          </a:xfrm>
          <a:prstGeom prst="rect">
            <a:avLst/>
          </a:prstGeom>
          <a:noFill/>
        </p:spPr>
        <p:txBody>
          <a:bodyPr wrap="square" rtlCol="0">
            <a:spAutoFit/>
          </a:bodyPr>
          <a:lstStyle/>
          <a:p>
            <a:r>
              <a:rPr lang="en-US" sz="2000" dirty="0">
                <a:solidFill>
                  <a:srgbClr val="FF0000"/>
                </a:solidFill>
              </a:rPr>
              <a:t>NEGATIVE REGULATION  INTENSITY RATING (1 – 7)</a:t>
            </a:r>
          </a:p>
        </p:txBody>
      </p:sp>
      <p:sp>
        <p:nvSpPr>
          <p:cNvPr id="29" name="TextBox 28">
            <a:extLst>
              <a:ext uri="{FF2B5EF4-FFF2-40B4-BE49-F238E27FC236}">
                <a16:creationId xmlns:a16="http://schemas.microsoft.com/office/drawing/2014/main" id="{F5249F6B-AF09-4D38-A981-734AD5E11DAD}"/>
              </a:ext>
            </a:extLst>
          </p:cNvPr>
          <p:cNvSpPr txBox="1"/>
          <p:nvPr/>
        </p:nvSpPr>
        <p:spPr>
          <a:xfrm>
            <a:off x="6609953" y="3467351"/>
            <a:ext cx="5430437" cy="400110"/>
          </a:xfrm>
          <a:prstGeom prst="rect">
            <a:avLst/>
          </a:prstGeom>
          <a:noFill/>
        </p:spPr>
        <p:txBody>
          <a:bodyPr wrap="square" rtlCol="0">
            <a:spAutoFit/>
          </a:bodyPr>
          <a:lstStyle/>
          <a:p>
            <a:r>
              <a:rPr lang="en-US" sz="2000" dirty="0">
                <a:solidFill>
                  <a:srgbClr val="FF0000"/>
                </a:solidFill>
              </a:rPr>
              <a:t>NEGATIVE REGULATION INTENSITY RATING (1 – 7)</a:t>
            </a:r>
          </a:p>
        </p:txBody>
      </p:sp>
      <p:cxnSp>
        <p:nvCxnSpPr>
          <p:cNvPr id="15" name="Straight Connector 14">
            <a:extLst>
              <a:ext uri="{FF2B5EF4-FFF2-40B4-BE49-F238E27FC236}">
                <a16:creationId xmlns:a16="http://schemas.microsoft.com/office/drawing/2014/main" id="{04E2DFFB-4D4C-49F8-A8C4-92FBB3F4C84F}"/>
              </a:ext>
            </a:extLst>
          </p:cNvPr>
          <p:cNvCxnSpPr>
            <a:cxnSpLocks/>
          </p:cNvCxnSpPr>
          <p:nvPr/>
        </p:nvCxnSpPr>
        <p:spPr>
          <a:xfrm flipV="1">
            <a:off x="6258787" y="3200853"/>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10" name="Content Placeholder 2">
            <a:extLst>
              <a:ext uri="{FF2B5EF4-FFF2-40B4-BE49-F238E27FC236}">
                <a16:creationId xmlns:a16="http://schemas.microsoft.com/office/drawing/2014/main" id="{6D8405B7-390C-4C8F-8F5E-FF1FBF26BC52}"/>
              </a:ext>
            </a:extLst>
          </p:cNvPr>
          <p:cNvSpPr txBox="1">
            <a:spLocks/>
          </p:cNvSpPr>
          <p:nvPr/>
        </p:nvSpPr>
        <p:spPr>
          <a:xfrm>
            <a:off x="104634" y="175893"/>
            <a:ext cx="6745356" cy="413539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startAt="2"/>
            </a:pPr>
            <a:r>
              <a:rPr lang="en-US" sz="2600" dirty="0"/>
              <a:t>Negative emotions are regulated with greater intensity than positive emotions.</a:t>
            </a:r>
          </a:p>
        </p:txBody>
      </p:sp>
    </p:spTree>
    <p:extLst>
      <p:ext uri="{BB962C8B-B14F-4D97-AF65-F5344CB8AC3E}">
        <p14:creationId xmlns:p14="http://schemas.microsoft.com/office/powerpoint/2010/main" val="20592283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59</a:t>
            </a:fld>
            <a:endParaRPr lang="en-US"/>
          </a:p>
        </p:txBody>
      </p:sp>
      <p:sp>
        <p:nvSpPr>
          <p:cNvPr id="7" name="TextBox 6">
            <a:extLst>
              <a:ext uri="{FF2B5EF4-FFF2-40B4-BE49-F238E27FC236}">
                <a16:creationId xmlns:a16="http://schemas.microsoft.com/office/drawing/2014/main" id="{DE9ABCCE-37B3-49B0-ADD4-D01AF38D380C}"/>
              </a:ext>
            </a:extLst>
          </p:cNvPr>
          <p:cNvSpPr txBox="1"/>
          <p:nvPr/>
        </p:nvSpPr>
        <p:spPr>
          <a:xfrm>
            <a:off x="5750145" y="2363243"/>
            <a:ext cx="1234633" cy="461665"/>
          </a:xfrm>
          <a:prstGeom prst="rect">
            <a:avLst/>
          </a:prstGeom>
          <a:noFill/>
        </p:spPr>
        <p:txBody>
          <a:bodyPr wrap="none" rtlCol="0">
            <a:spAutoFit/>
          </a:bodyPr>
          <a:lstStyle/>
          <a:p>
            <a:r>
              <a:rPr lang="en-US" sz="2400"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2201725" y="3200853"/>
            <a:ext cx="3548420" cy="707886"/>
          </a:xfrm>
          <a:prstGeom prst="rect">
            <a:avLst/>
          </a:prstGeom>
          <a:noFill/>
        </p:spPr>
        <p:txBody>
          <a:bodyPr wrap="square" rtlCol="0">
            <a:spAutoFit/>
          </a:bodyPr>
          <a:lstStyle/>
          <a:p>
            <a:pPr algn="ctr"/>
            <a:r>
              <a:rPr lang="en-US" sz="2000" dirty="0">
                <a:solidFill>
                  <a:schemeClr val="accent5"/>
                </a:solidFill>
              </a:rPr>
              <a:t>AVERAGE POSITIVE REGULATION INTENSITY RATING</a:t>
            </a:r>
          </a:p>
        </p:txBody>
      </p:sp>
      <p:sp>
        <p:nvSpPr>
          <p:cNvPr id="29" name="TextBox 28">
            <a:extLst>
              <a:ext uri="{FF2B5EF4-FFF2-40B4-BE49-F238E27FC236}">
                <a16:creationId xmlns:a16="http://schemas.microsoft.com/office/drawing/2014/main" id="{F5249F6B-AF09-4D38-A981-734AD5E11DAD}"/>
              </a:ext>
            </a:extLst>
          </p:cNvPr>
          <p:cNvSpPr txBox="1"/>
          <p:nvPr/>
        </p:nvSpPr>
        <p:spPr>
          <a:xfrm>
            <a:off x="6515927" y="3200853"/>
            <a:ext cx="3871523" cy="707886"/>
          </a:xfrm>
          <a:prstGeom prst="rect">
            <a:avLst/>
          </a:prstGeom>
          <a:noFill/>
        </p:spPr>
        <p:txBody>
          <a:bodyPr wrap="square" rtlCol="0">
            <a:spAutoFit/>
          </a:bodyPr>
          <a:lstStyle/>
          <a:p>
            <a:pPr algn="ctr"/>
            <a:r>
              <a:rPr lang="en-US" sz="2000" dirty="0">
                <a:solidFill>
                  <a:srgbClr val="FF0000"/>
                </a:solidFill>
              </a:rPr>
              <a:t>AVERAGE NEGATIVE REGULATION INTENSITY RATING</a:t>
            </a:r>
          </a:p>
        </p:txBody>
      </p:sp>
      <p:cxnSp>
        <p:nvCxnSpPr>
          <p:cNvPr id="15" name="Straight Connector 14">
            <a:extLst>
              <a:ext uri="{FF2B5EF4-FFF2-40B4-BE49-F238E27FC236}">
                <a16:creationId xmlns:a16="http://schemas.microsoft.com/office/drawing/2014/main" id="{04E2DFFB-4D4C-49F8-A8C4-92FBB3F4C84F}"/>
              </a:ext>
            </a:extLst>
          </p:cNvPr>
          <p:cNvCxnSpPr>
            <a:cxnSpLocks/>
          </p:cNvCxnSpPr>
          <p:nvPr/>
        </p:nvCxnSpPr>
        <p:spPr>
          <a:xfrm flipV="1">
            <a:off x="6258787" y="3200853"/>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10" name="Content Placeholder 2">
            <a:extLst>
              <a:ext uri="{FF2B5EF4-FFF2-40B4-BE49-F238E27FC236}">
                <a16:creationId xmlns:a16="http://schemas.microsoft.com/office/drawing/2014/main" id="{C68DDA4C-F2C7-4C65-8C25-DC42D3676273}"/>
              </a:ext>
            </a:extLst>
          </p:cNvPr>
          <p:cNvSpPr txBox="1">
            <a:spLocks/>
          </p:cNvSpPr>
          <p:nvPr/>
        </p:nvSpPr>
        <p:spPr>
          <a:xfrm>
            <a:off x="104634" y="175893"/>
            <a:ext cx="6745356" cy="413539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startAt="2"/>
            </a:pPr>
            <a:r>
              <a:rPr lang="en-US" sz="2600" dirty="0"/>
              <a:t>Negative emotions are regulated with greater intensity than positive emotions.</a:t>
            </a:r>
          </a:p>
        </p:txBody>
      </p:sp>
    </p:spTree>
    <p:extLst>
      <p:ext uri="{BB962C8B-B14F-4D97-AF65-F5344CB8AC3E}">
        <p14:creationId xmlns:p14="http://schemas.microsoft.com/office/powerpoint/2010/main" val="6980238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rawing of a person&#10;&#10;Description automatically generated">
            <a:extLst>
              <a:ext uri="{FF2B5EF4-FFF2-40B4-BE49-F238E27FC236}">
                <a16:creationId xmlns:a16="http://schemas.microsoft.com/office/drawing/2014/main" id="{DF5CAFF1-C9E2-45F6-B276-10CCDCE982A8}"/>
              </a:ext>
            </a:extLst>
          </p:cNvPr>
          <p:cNvPicPr>
            <a:picLocks noGrp="1" noChangeAspect="1"/>
          </p:cNvPicPr>
          <p:nvPr>
            <p:ph idx="4294967295"/>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20279" y="0"/>
            <a:ext cx="6270866" cy="6270866"/>
          </a:xfrm>
        </p:spPr>
      </p:pic>
      <p:sp>
        <p:nvSpPr>
          <p:cNvPr id="2" name="Slide Number Placeholder 1">
            <a:extLst>
              <a:ext uri="{FF2B5EF4-FFF2-40B4-BE49-F238E27FC236}">
                <a16:creationId xmlns:a16="http://schemas.microsoft.com/office/drawing/2014/main" id="{1358DBCD-C055-4B63-8CF9-AC3EDFD951BB}"/>
              </a:ext>
            </a:extLst>
          </p:cNvPr>
          <p:cNvSpPr>
            <a:spLocks noGrp="1"/>
          </p:cNvSpPr>
          <p:nvPr>
            <p:ph type="sldNum" sz="quarter" idx="12"/>
          </p:nvPr>
        </p:nvSpPr>
        <p:spPr/>
        <p:txBody>
          <a:bodyPr/>
          <a:lstStyle/>
          <a:p>
            <a:fld id="{58782805-61A3-4A9B-8D39-1A61657B2E27}" type="slidenum">
              <a:rPr lang="en-US" smtClean="0"/>
              <a:t>6</a:t>
            </a:fld>
            <a:endParaRPr lang="en-US"/>
          </a:p>
        </p:txBody>
      </p:sp>
    </p:spTree>
    <p:extLst>
      <p:ext uri="{BB962C8B-B14F-4D97-AF65-F5344CB8AC3E}">
        <p14:creationId xmlns:p14="http://schemas.microsoft.com/office/powerpoint/2010/main" val="3634730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60</a:t>
            </a:fld>
            <a:endParaRPr lang="en-US"/>
          </a:p>
        </p:txBody>
      </p:sp>
      <p:sp>
        <p:nvSpPr>
          <p:cNvPr id="7" name="TextBox 6">
            <a:extLst>
              <a:ext uri="{FF2B5EF4-FFF2-40B4-BE49-F238E27FC236}">
                <a16:creationId xmlns:a16="http://schemas.microsoft.com/office/drawing/2014/main" id="{DE9ABCCE-37B3-49B0-ADD4-D01AF38D380C}"/>
              </a:ext>
            </a:extLst>
          </p:cNvPr>
          <p:cNvSpPr txBox="1"/>
          <p:nvPr/>
        </p:nvSpPr>
        <p:spPr>
          <a:xfrm>
            <a:off x="503831" y="1235575"/>
            <a:ext cx="1234633" cy="461665"/>
          </a:xfrm>
          <a:prstGeom prst="rect">
            <a:avLst/>
          </a:prstGeom>
          <a:noFill/>
        </p:spPr>
        <p:txBody>
          <a:bodyPr wrap="none" rtlCol="0">
            <a:spAutoFit/>
          </a:bodyPr>
          <a:lstStyle/>
          <a:p>
            <a:r>
              <a:rPr lang="en-US" sz="2400"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2201725" y="1235575"/>
            <a:ext cx="3548420" cy="707886"/>
          </a:xfrm>
          <a:prstGeom prst="rect">
            <a:avLst/>
          </a:prstGeom>
          <a:noFill/>
        </p:spPr>
        <p:txBody>
          <a:bodyPr wrap="square" rtlCol="0">
            <a:spAutoFit/>
          </a:bodyPr>
          <a:lstStyle/>
          <a:p>
            <a:pPr algn="ctr"/>
            <a:r>
              <a:rPr lang="en-US" sz="2000" dirty="0">
                <a:solidFill>
                  <a:schemeClr val="accent5"/>
                </a:solidFill>
              </a:rPr>
              <a:t>AVERAGE POSITIVE REGULATION INTENSITY RATING</a:t>
            </a:r>
          </a:p>
        </p:txBody>
      </p:sp>
      <p:sp>
        <p:nvSpPr>
          <p:cNvPr id="29" name="TextBox 28">
            <a:extLst>
              <a:ext uri="{FF2B5EF4-FFF2-40B4-BE49-F238E27FC236}">
                <a16:creationId xmlns:a16="http://schemas.microsoft.com/office/drawing/2014/main" id="{F5249F6B-AF09-4D38-A981-734AD5E11DAD}"/>
              </a:ext>
            </a:extLst>
          </p:cNvPr>
          <p:cNvSpPr txBox="1"/>
          <p:nvPr/>
        </p:nvSpPr>
        <p:spPr>
          <a:xfrm>
            <a:off x="6515927" y="1235575"/>
            <a:ext cx="3871523" cy="707886"/>
          </a:xfrm>
          <a:prstGeom prst="rect">
            <a:avLst/>
          </a:prstGeom>
          <a:noFill/>
        </p:spPr>
        <p:txBody>
          <a:bodyPr wrap="square" rtlCol="0">
            <a:spAutoFit/>
          </a:bodyPr>
          <a:lstStyle/>
          <a:p>
            <a:pPr algn="ctr"/>
            <a:r>
              <a:rPr lang="en-US" sz="2000" dirty="0">
                <a:solidFill>
                  <a:srgbClr val="FF0000"/>
                </a:solidFill>
              </a:rPr>
              <a:t>AVERAGE NEGATIVE REGULATION INTENSITY RATING</a:t>
            </a:r>
          </a:p>
        </p:txBody>
      </p:sp>
      <p:cxnSp>
        <p:nvCxnSpPr>
          <p:cNvPr id="15" name="Straight Connector 14">
            <a:extLst>
              <a:ext uri="{FF2B5EF4-FFF2-40B4-BE49-F238E27FC236}">
                <a16:creationId xmlns:a16="http://schemas.microsoft.com/office/drawing/2014/main" id="{04E2DFFB-4D4C-49F8-A8C4-92FBB3F4C84F}"/>
              </a:ext>
            </a:extLst>
          </p:cNvPr>
          <p:cNvCxnSpPr>
            <a:cxnSpLocks/>
          </p:cNvCxnSpPr>
          <p:nvPr/>
        </p:nvCxnSpPr>
        <p:spPr>
          <a:xfrm flipV="1">
            <a:off x="6258787" y="1235575"/>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10" name="Content Placeholder 2">
            <a:extLst>
              <a:ext uri="{FF2B5EF4-FFF2-40B4-BE49-F238E27FC236}">
                <a16:creationId xmlns:a16="http://schemas.microsoft.com/office/drawing/2014/main" id="{C68DDA4C-F2C7-4C65-8C25-DC42D3676273}"/>
              </a:ext>
            </a:extLst>
          </p:cNvPr>
          <p:cNvSpPr txBox="1">
            <a:spLocks/>
          </p:cNvSpPr>
          <p:nvPr/>
        </p:nvSpPr>
        <p:spPr>
          <a:xfrm>
            <a:off x="104634" y="175893"/>
            <a:ext cx="6745356" cy="413539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startAt="2"/>
            </a:pPr>
            <a:r>
              <a:rPr lang="en-US" sz="2600" dirty="0"/>
              <a:t>Negative emotions are regulated with greater intensity than positive emotions.</a:t>
            </a:r>
          </a:p>
        </p:txBody>
      </p:sp>
      <p:sp>
        <p:nvSpPr>
          <p:cNvPr id="8" name="TextBox 7">
            <a:extLst>
              <a:ext uri="{FF2B5EF4-FFF2-40B4-BE49-F238E27FC236}">
                <a16:creationId xmlns:a16="http://schemas.microsoft.com/office/drawing/2014/main" id="{E354D962-795E-4129-B4B3-BD0A887C56FB}"/>
              </a:ext>
            </a:extLst>
          </p:cNvPr>
          <p:cNvSpPr txBox="1"/>
          <p:nvPr/>
        </p:nvSpPr>
        <p:spPr>
          <a:xfrm>
            <a:off x="503831" y="2049036"/>
            <a:ext cx="1234633" cy="461665"/>
          </a:xfrm>
          <a:prstGeom prst="rect">
            <a:avLst/>
          </a:prstGeom>
          <a:noFill/>
        </p:spPr>
        <p:txBody>
          <a:bodyPr wrap="none" rtlCol="0">
            <a:spAutoFit/>
          </a:bodyPr>
          <a:lstStyle/>
          <a:p>
            <a:r>
              <a:rPr lang="en-US" sz="2400" dirty="0"/>
              <a:t>EVENT 2</a:t>
            </a:r>
          </a:p>
        </p:txBody>
      </p:sp>
      <p:sp>
        <p:nvSpPr>
          <p:cNvPr id="9" name="TextBox 8">
            <a:extLst>
              <a:ext uri="{FF2B5EF4-FFF2-40B4-BE49-F238E27FC236}">
                <a16:creationId xmlns:a16="http://schemas.microsoft.com/office/drawing/2014/main" id="{1E984A98-268F-4CB9-BBF8-BDAEBFB9BF11}"/>
              </a:ext>
            </a:extLst>
          </p:cNvPr>
          <p:cNvSpPr txBox="1"/>
          <p:nvPr/>
        </p:nvSpPr>
        <p:spPr>
          <a:xfrm>
            <a:off x="2201725" y="2049036"/>
            <a:ext cx="3548420" cy="707886"/>
          </a:xfrm>
          <a:prstGeom prst="rect">
            <a:avLst/>
          </a:prstGeom>
          <a:noFill/>
        </p:spPr>
        <p:txBody>
          <a:bodyPr wrap="square" rtlCol="0">
            <a:spAutoFit/>
          </a:bodyPr>
          <a:lstStyle/>
          <a:p>
            <a:pPr algn="ctr"/>
            <a:r>
              <a:rPr lang="en-US" sz="2000" dirty="0">
                <a:solidFill>
                  <a:schemeClr val="accent5"/>
                </a:solidFill>
              </a:rPr>
              <a:t>AVERAGE POSITIVE REGULATION INTENSITY RATING</a:t>
            </a:r>
          </a:p>
        </p:txBody>
      </p:sp>
      <p:sp>
        <p:nvSpPr>
          <p:cNvPr id="11" name="TextBox 10">
            <a:extLst>
              <a:ext uri="{FF2B5EF4-FFF2-40B4-BE49-F238E27FC236}">
                <a16:creationId xmlns:a16="http://schemas.microsoft.com/office/drawing/2014/main" id="{E9B8360F-BFB8-4816-BDA9-E2418EE62CDF}"/>
              </a:ext>
            </a:extLst>
          </p:cNvPr>
          <p:cNvSpPr txBox="1"/>
          <p:nvPr/>
        </p:nvSpPr>
        <p:spPr>
          <a:xfrm>
            <a:off x="6515927" y="2049036"/>
            <a:ext cx="3871523" cy="707886"/>
          </a:xfrm>
          <a:prstGeom prst="rect">
            <a:avLst/>
          </a:prstGeom>
          <a:noFill/>
        </p:spPr>
        <p:txBody>
          <a:bodyPr wrap="square" rtlCol="0">
            <a:spAutoFit/>
          </a:bodyPr>
          <a:lstStyle/>
          <a:p>
            <a:pPr algn="ctr"/>
            <a:r>
              <a:rPr lang="en-US" sz="2000" dirty="0">
                <a:solidFill>
                  <a:srgbClr val="FF0000"/>
                </a:solidFill>
              </a:rPr>
              <a:t>AVERAGE NEGATIVE REGULATION INTENSITY RATING</a:t>
            </a:r>
          </a:p>
        </p:txBody>
      </p:sp>
      <p:cxnSp>
        <p:nvCxnSpPr>
          <p:cNvPr id="12" name="Straight Connector 11">
            <a:extLst>
              <a:ext uri="{FF2B5EF4-FFF2-40B4-BE49-F238E27FC236}">
                <a16:creationId xmlns:a16="http://schemas.microsoft.com/office/drawing/2014/main" id="{0761AF32-422A-4855-B73B-B74D616AF10C}"/>
              </a:ext>
            </a:extLst>
          </p:cNvPr>
          <p:cNvCxnSpPr>
            <a:cxnSpLocks/>
          </p:cNvCxnSpPr>
          <p:nvPr/>
        </p:nvCxnSpPr>
        <p:spPr>
          <a:xfrm flipV="1">
            <a:off x="6258787" y="2049036"/>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9A6BDA3-8CC5-458D-BB42-C9C3C24F5345}"/>
              </a:ext>
            </a:extLst>
          </p:cNvPr>
          <p:cNvSpPr txBox="1"/>
          <p:nvPr/>
        </p:nvSpPr>
        <p:spPr>
          <a:xfrm>
            <a:off x="503831" y="2862497"/>
            <a:ext cx="1234633" cy="461665"/>
          </a:xfrm>
          <a:prstGeom prst="rect">
            <a:avLst/>
          </a:prstGeom>
          <a:noFill/>
        </p:spPr>
        <p:txBody>
          <a:bodyPr wrap="none" rtlCol="0">
            <a:spAutoFit/>
          </a:bodyPr>
          <a:lstStyle/>
          <a:p>
            <a:r>
              <a:rPr lang="en-US" sz="2400" dirty="0"/>
              <a:t>EVENT 3</a:t>
            </a:r>
          </a:p>
        </p:txBody>
      </p:sp>
      <p:sp>
        <p:nvSpPr>
          <p:cNvPr id="14" name="TextBox 13">
            <a:extLst>
              <a:ext uri="{FF2B5EF4-FFF2-40B4-BE49-F238E27FC236}">
                <a16:creationId xmlns:a16="http://schemas.microsoft.com/office/drawing/2014/main" id="{A83DEFAB-9DBD-4F77-9C83-F1639F9C9995}"/>
              </a:ext>
            </a:extLst>
          </p:cNvPr>
          <p:cNvSpPr txBox="1"/>
          <p:nvPr/>
        </p:nvSpPr>
        <p:spPr>
          <a:xfrm>
            <a:off x="2201725" y="2862497"/>
            <a:ext cx="3548420" cy="707886"/>
          </a:xfrm>
          <a:prstGeom prst="rect">
            <a:avLst/>
          </a:prstGeom>
          <a:noFill/>
        </p:spPr>
        <p:txBody>
          <a:bodyPr wrap="square" rtlCol="0">
            <a:spAutoFit/>
          </a:bodyPr>
          <a:lstStyle/>
          <a:p>
            <a:pPr algn="ctr"/>
            <a:r>
              <a:rPr lang="en-US" sz="2000" dirty="0">
                <a:solidFill>
                  <a:schemeClr val="accent5"/>
                </a:solidFill>
              </a:rPr>
              <a:t>AVERAGE POSITIVE REGULATION INTENSITY RATING</a:t>
            </a:r>
          </a:p>
        </p:txBody>
      </p:sp>
      <p:sp>
        <p:nvSpPr>
          <p:cNvPr id="16" name="TextBox 15">
            <a:extLst>
              <a:ext uri="{FF2B5EF4-FFF2-40B4-BE49-F238E27FC236}">
                <a16:creationId xmlns:a16="http://schemas.microsoft.com/office/drawing/2014/main" id="{CDCACB54-BFEC-4764-AE44-10EE2F21E3F4}"/>
              </a:ext>
            </a:extLst>
          </p:cNvPr>
          <p:cNvSpPr txBox="1"/>
          <p:nvPr/>
        </p:nvSpPr>
        <p:spPr>
          <a:xfrm>
            <a:off x="6515927" y="2862497"/>
            <a:ext cx="3871523" cy="707886"/>
          </a:xfrm>
          <a:prstGeom prst="rect">
            <a:avLst/>
          </a:prstGeom>
          <a:noFill/>
        </p:spPr>
        <p:txBody>
          <a:bodyPr wrap="square" rtlCol="0">
            <a:spAutoFit/>
          </a:bodyPr>
          <a:lstStyle/>
          <a:p>
            <a:pPr algn="ctr"/>
            <a:r>
              <a:rPr lang="en-US" sz="2000" dirty="0">
                <a:solidFill>
                  <a:srgbClr val="FF0000"/>
                </a:solidFill>
              </a:rPr>
              <a:t>AVERAGE NEGATIVE REGULATION INTENSITY RATING</a:t>
            </a:r>
          </a:p>
        </p:txBody>
      </p:sp>
      <p:cxnSp>
        <p:nvCxnSpPr>
          <p:cNvPr id="17" name="Straight Connector 16">
            <a:extLst>
              <a:ext uri="{FF2B5EF4-FFF2-40B4-BE49-F238E27FC236}">
                <a16:creationId xmlns:a16="http://schemas.microsoft.com/office/drawing/2014/main" id="{AE609CF3-D434-4EC4-8559-03C8179088B7}"/>
              </a:ext>
            </a:extLst>
          </p:cNvPr>
          <p:cNvCxnSpPr>
            <a:cxnSpLocks/>
          </p:cNvCxnSpPr>
          <p:nvPr/>
        </p:nvCxnSpPr>
        <p:spPr>
          <a:xfrm flipV="1">
            <a:off x="6258787" y="2862497"/>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00C910F-09CC-442E-B86F-D3A9D9E16617}"/>
              </a:ext>
            </a:extLst>
          </p:cNvPr>
          <p:cNvSpPr txBox="1"/>
          <p:nvPr/>
        </p:nvSpPr>
        <p:spPr>
          <a:xfrm>
            <a:off x="503831" y="3667928"/>
            <a:ext cx="1234633" cy="461665"/>
          </a:xfrm>
          <a:prstGeom prst="rect">
            <a:avLst/>
          </a:prstGeom>
          <a:noFill/>
        </p:spPr>
        <p:txBody>
          <a:bodyPr wrap="none" rtlCol="0">
            <a:spAutoFit/>
          </a:bodyPr>
          <a:lstStyle/>
          <a:p>
            <a:r>
              <a:rPr lang="en-US" sz="2400" dirty="0"/>
              <a:t>EVENT 4</a:t>
            </a:r>
          </a:p>
        </p:txBody>
      </p:sp>
      <p:sp>
        <p:nvSpPr>
          <p:cNvPr id="19" name="TextBox 18">
            <a:extLst>
              <a:ext uri="{FF2B5EF4-FFF2-40B4-BE49-F238E27FC236}">
                <a16:creationId xmlns:a16="http://schemas.microsoft.com/office/drawing/2014/main" id="{867E12DD-902F-4A39-9864-EF23E9804ABD}"/>
              </a:ext>
            </a:extLst>
          </p:cNvPr>
          <p:cNvSpPr txBox="1"/>
          <p:nvPr/>
        </p:nvSpPr>
        <p:spPr>
          <a:xfrm>
            <a:off x="2201725" y="3667928"/>
            <a:ext cx="3548420" cy="707886"/>
          </a:xfrm>
          <a:prstGeom prst="rect">
            <a:avLst/>
          </a:prstGeom>
          <a:noFill/>
        </p:spPr>
        <p:txBody>
          <a:bodyPr wrap="square" rtlCol="0">
            <a:spAutoFit/>
          </a:bodyPr>
          <a:lstStyle/>
          <a:p>
            <a:pPr algn="ctr"/>
            <a:r>
              <a:rPr lang="en-US" sz="2000" dirty="0">
                <a:solidFill>
                  <a:schemeClr val="accent5"/>
                </a:solidFill>
              </a:rPr>
              <a:t>AVERAGE POSITIVE REGULATION INTENSITY RATING</a:t>
            </a:r>
          </a:p>
        </p:txBody>
      </p:sp>
      <p:sp>
        <p:nvSpPr>
          <p:cNvPr id="20" name="TextBox 19">
            <a:extLst>
              <a:ext uri="{FF2B5EF4-FFF2-40B4-BE49-F238E27FC236}">
                <a16:creationId xmlns:a16="http://schemas.microsoft.com/office/drawing/2014/main" id="{1799B4BB-06DD-4DCF-A87D-28533F5A3EDD}"/>
              </a:ext>
            </a:extLst>
          </p:cNvPr>
          <p:cNvSpPr txBox="1"/>
          <p:nvPr/>
        </p:nvSpPr>
        <p:spPr>
          <a:xfrm>
            <a:off x="6515927" y="3667928"/>
            <a:ext cx="3871523" cy="707886"/>
          </a:xfrm>
          <a:prstGeom prst="rect">
            <a:avLst/>
          </a:prstGeom>
          <a:noFill/>
        </p:spPr>
        <p:txBody>
          <a:bodyPr wrap="square" rtlCol="0">
            <a:spAutoFit/>
          </a:bodyPr>
          <a:lstStyle/>
          <a:p>
            <a:pPr algn="ctr"/>
            <a:r>
              <a:rPr lang="en-US" sz="2000" dirty="0">
                <a:solidFill>
                  <a:srgbClr val="FF0000"/>
                </a:solidFill>
              </a:rPr>
              <a:t>AVERAGE NEGATIVE REGULATION INTENSITY RATING</a:t>
            </a:r>
          </a:p>
        </p:txBody>
      </p:sp>
      <p:cxnSp>
        <p:nvCxnSpPr>
          <p:cNvPr id="21" name="Straight Connector 20">
            <a:extLst>
              <a:ext uri="{FF2B5EF4-FFF2-40B4-BE49-F238E27FC236}">
                <a16:creationId xmlns:a16="http://schemas.microsoft.com/office/drawing/2014/main" id="{D1FC4348-9AE9-46BB-B9D9-A5A28398C5CC}"/>
              </a:ext>
            </a:extLst>
          </p:cNvPr>
          <p:cNvCxnSpPr>
            <a:cxnSpLocks/>
          </p:cNvCxnSpPr>
          <p:nvPr/>
        </p:nvCxnSpPr>
        <p:spPr>
          <a:xfrm flipV="1">
            <a:off x="6258787" y="3667928"/>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D4FFE408-844B-4E90-B259-FA79D1AE8113}"/>
              </a:ext>
            </a:extLst>
          </p:cNvPr>
          <p:cNvSpPr txBox="1"/>
          <p:nvPr/>
        </p:nvSpPr>
        <p:spPr>
          <a:xfrm>
            <a:off x="503831" y="4907617"/>
            <a:ext cx="1545616" cy="461665"/>
          </a:xfrm>
          <a:prstGeom prst="rect">
            <a:avLst/>
          </a:prstGeom>
          <a:noFill/>
        </p:spPr>
        <p:txBody>
          <a:bodyPr wrap="none" rtlCol="0">
            <a:spAutoFit/>
          </a:bodyPr>
          <a:lstStyle/>
          <a:p>
            <a:r>
              <a:rPr lang="en-US" sz="2400" dirty="0"/>
              <a:t>EVENT 500</a:t>
            </a:r>
          </a:p>
        </p:txBody>
      </p:sp>
      <p:sp>
        <p:nvSpPr>
          <p:cNvPr id="23" name="TextBox 22">
            <a:extLst>
              <a:ext uri="{FF2B5EF4-FFF2-40B4-BE49-F238E27FC236}">
                <a16:creationId xmlns:a16="http://schemas.microsoft.com/office/drawing/2014/main" id="{24C527A7-C11C-4311-AFD2-7B95CC11778F}"/>
              </a:ext>
            </a:extLst>
          </p:cNvPr>
          <p:cNvSpPr txBox="1"/>
          <p:nvPr/>
        </p:nvSpPr>
        <p:spPr>
          <a:xfrm>
            <a:off x="2201725" y="4907617"/>
            <a:ext cx="3548420" cy="707886"/>
          </a:xfrm>
          <a:prstGeom prst="rect">
            <a:avLst/>
          </a:prstGeom>
          <a:noFill/>
        </p:spPr>
        <p:txBody>
          <a:bodyPr wrap="square" rtlCol="0">
            <a:spAutoFit/>
          </a:bodyPr>
          <a:lstStyle/>
          <a:p>
            <a:pPr algn="ctr"/>
            <a:r>
              <a:rPr lang="en-US" sz="2000" dirty="0">
                <a:solidFill>
                  <a:schemeClr val="accent5"/>
                </a:solidFill>
              </a:rPr>
              <a:t>AVERAGE POSITIVE REGULATION INTENSITY RATING</a:t>
            </a:r>
          </a:p>
        </p:txBody>
      </p:sp>
      <p:sp>
        <p:nvSpPr>
          <p:cNvPr id="24" name="TextBox 23">
            <a:extLst>
              <a:ext uri="{FF2B5EF4-FFF2-40B4-BE49-F238E27FC236}">
                <a16:creationId xmlns:a16="http://schemas.microsoft.com/office/drawing/2014/main" id="{D1626617-871F-4FC0-9F68-50F4A5F123E7}"/>
              </a:ext>
            </a:extLst>
          </p:cNvPr>
          <p:cNvSpPr txBox="1"/>
          <p:nvPr/>
        </p:nvSpPr>
        <p:spPr>
          <a:xfrm>
            <a:off x="6515927" y="4907617"/>
            <a:ext cx="3871523" cy="707886"/>
          </a:xfrm>
          <a:prstGeom prst="rect">
            <a:avLst/>
          </a:prstGeom>
          <a:noFill/>
        </p:spPr>
        <p:txBody>
          <a:bodyPr wrap="square" rtlCol="0">
            <a:spAutoFit/>
          </a:bodyPr>
          <a:lstStyle/>
          <a:p>
            <a:pPr algn="ctr"/>
            <a:r>
              <a:rPr lang="en-US" sz="2000" dirty="0">
                <a:solidFill>
                  <a:srgbClr val="FF0000"/>
                </a:solidFill>
              </a:rPr>
              <a:t>AVERAGE NEGATIVE REGULATION INTENSITY RATING</a:t>
            </a:r>
          </a:p>
        </p:txBody>
      </p:sp>
      <p:cxnSp>
        <p:nvCxnSpPr>
          <p:cNvPr id="25" name="Straight Connector 24">
            <a:extLst>
              <a:ext uri="{FF2B5EF4-FFF2-40B4-BE49-F238E27FC236}">
                <a16:creationId xmlns:a16="http://schemas.microsoft.com/office/drawing/2014/main" id="{045B3A33-233D-4579-91EF-472D45016A13}"/>
              </a:ext>
            </a:extLst>
          </p:cNvPr>
          <p:cNvCxnSpPr>
            <a:cxnSpLocks/>
          </p:cNvCxnSpPr>
          <p:nvPr/>
        </p:nvCxnSpPr>
        <p:spPr>
          <a:xfrm flipV="1">
            <a:off x="6258787" y="4907617"/>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42379F2B-176F-49CE-AEFA-71D0660023EF}"/>
              </a:ext>
            </a:extLst>
          </p:cNvPr>
          <p:cNvSpPr/>
          <p:nvPr/>
        </p:nvSpPr>
        <p:spPr>
          <a:xfrm>
            <a:off x="5845629" y="4534795"/>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6980F58-8654-4E5E-909F-8C60030945EE}"/>
              </a:ext>
            </a:extLst>
          </p:cNvPr>
          <p:cNvSpPr/>
          <p:nvPr/>
        </p:nvSpPr>
        <p:spPr>
          <a:xfrm>
            <a:off x="6159262" y="4536665"/>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0F6B692-E8B4-4AAE-B4DA-F67E01619882}"/>
              </a:ext>
            </a:extLst>
          </p:cNvPr>
          <p:cNvSpPr/>
          <p:nvPr/>
        </p:nvSpPr>
        <p:spPr>
          <a:xfrm>
            <a:off x="6472895" y="4536270"/>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5636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80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80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80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6" grpId="0" animBg="1"/>
      <p:bldP spid="28" grpId="0" animBg="1"/>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61</a:t>
            </a:fld>
            <a:endParaRPr lang="en-US"/>
          </a:p>
        </p:txBody>
      </p:sp>
      <p:sp>
        <p:nvSpPr>
          <p:cNvPr id="7" name="TextBox 6">
            <a:extLst>
              <a:ext uri="{FF2B5EF4-FFF2-40B4-BE49-F238E27FC236}">
                <a16:creationId xmlns:a16="http://schemas.microsoft.com/office/drawing/2014/main" id="{DE9ABCCE-37B3-49B0-ADD4-D01AF38D380C}"/>
              </a:ext>
            </a:extLst>
          </p:cNvPr>
          <p:cNvSpPr txBox="1"/>
          <p:nvPr/>
        </p:nvSpPr>
        <p:spPr>
          <a:xfrm>
            <a:off x="503831" y="1235575"/>
            <a:ext cx="1234633" cy="461665"/>
          </a:xfrm>
          <a:prstGeom prst="rect">
            <a:avLst/>
          </a:prstGeom>
          <a:noFill/>
        </p:spPr>
        <p:txBody>
          <a:bodyPr wrap="none" rtlCol="0">
            <a:spAutoFit/>
          </a:bodyPr>
          <a:lstStyle/>
          <a:p>
            <a:r>
              <a:rPr lang="en-US" sz="2400"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2201725" y="1235575"/>
            <a:ext cx="3548420" cy="707886"/>
          </a:xfrm>
          <a:prstGeom prst="rect">
            <a:avLst/>
          </a:prstGeom>
          <a:noFill/>
        </p:spPr>
        <p:txBody>
          <a:bodyPr wrap="square" rtlCol="0">
            <a:spAutoFit/>
          </a:bodyPr>
          <a:lstStyle/>
          <a:p>
            <a:pPr algn="ctr"/>
            <a:r>
              <a:rPr lang="en-US" sz="2000" dirty="0">
                <a:solidFill>
                  <a:schemeClr val="accent5"/>
                </a:solidFill>
              </a:rPr>
              <a:t>AVERAGE POSITIVE REGULATION INTENSITY RATING</a:t>
            </a:r>
          </a:p>
        </p:txBody>
      </p:sp>
      <p:sp>
        <p:nvSpPr>
          <p:cNvPr id="29" name="TextBox 28">
            <a:extLst>
              <a:ext uri="{FF2B5EF4-FFF2-40B4-BE49-F238E27FC236}">
                <a16:creationId xmlns:a16="http://schemas.microsoft.com/office/drawing/2014/main" id="{F5249F6B-AF09-4D38-A981-734AD5E11DAD}"/>
              </a:ext>
            </a:extLst>
          </p:cNvPr>
          <p:cNvSpPr txBox="1"/>
          <p:nvPr/>
        </p:nvSpPr>
        <p:spPr>
          <a:xfrm>
            <a:off x="6515927" y="1235575"/>
            <a:ext cx="3871523" cy="707886"/>
          </a:xfrm>
          <a:prstGeom prst="rect">
            <a:avLst/>
          </a:prstGeom>
          <a:noFill/>
        </p:spPr>
        <p:txBody>
          <a:bodyPr wrap="square" rtlCol="0">
            <a:spAutoFit/>
          </a:bodyPr>
          <a:lstStyle/>
          <a:p>
            <a:pPr algn="ctr"/>
            <a:r>
              <a:rPr lang="en-US" sz="2000" dirty="0">
                <a:solidFill>
                  <a:srgbClr val="FF0000"/>
                </a:solidFill>
              </a:rPr>
              <a:t>AVERAGE NEGATIVE REGULATION INTENSITY RATING</a:t>
            </a:r>
          </a:p>
        </p:txBody>
      </p:sp>
      <p:cxnSp>
        <p:nvCxnSpPr>
          <p:cNvPr id="15" name="Straight Connector 14">
            <a:extLst>
              <a:ext uri="{FF2B5EF4-FFF2-40B4-BE49-F238E27FC236}">
                <a16:creationId xmlns:a16="http://schemas.microsoft.com/office/drawing/2014/main" id="{04E2DFFB-4D4C-49F8-A8C4-92FBB3F4C84F}"/>
              </a:ext>
            </a:extLst>
          </p:cNvPr>
          <p:cNvCxnSpPr>
            <a:cxnSpLocks/>
          </p:cNvCxnSpPr>
          <p:nvPr/>
        </p:nvCxnSpPr>
        <p:spPr>
          <a:xfrm flipV="1">
            <a:off x="6258787" y="1235575"/>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10" name="Content Placeholder 2">
            <a:extLst>
              <a:ext uri="{FF2B5EF4-FFF2-40B4-BE49-F238E27FC236}">
                <a16:creationId xmlns:a16="http://schemas.microsoft.com/office/drawing/2014/main" id="{C68DDA4C-F2C7-4C65-8C25-DC42D3676273}"/>
              </a:ext>
            </a:extLst>
          </p:cNvPr>
          <p:cNvSpPr txBox="1">
            <a:spLocks/>
          </p:cNvSpPr>
          <p:nvPr/>
        </p:nvSpPr>
        <p:spPr>
          <a:xfrm>
            <a:off x="104634" y="175893"/>
            <a:ext cx="6745356" cy="413539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startAt="2"/>
            </a:pPr>
            <a:r>
              <a:rPr lang="en-US" sz="2600" dirty="0"/>
              <a:t>Negative emotions are regulated with greater intensity than positive emotions.</a:t>
            </a:r>
          </a:p>
        </p:txBody>
      </p:sp>
      <p:sp>
        <p:nvSpPr>
          <p:cNvPr id="8" name="TextBox 7">
            <a:extLst>
              <a:ext uri="{FF2B5EF4-FFF2-40B4-BE49-F238E27FC236}">
                <a16:creationId xmlns:a16="http://schemas.microsoft.com/office/drawing/2014/main" id="{E354D962-795E-4129-B4B3-BD0A887C56FB}"/>
              </a:ext>
            </a:extLst>
          </p:cNvPr>
          <p:cNvSpPr txBox="1"/>
          <p:nvPr/>
        </p:nvSpPr>
        <p:spPr>
          <a:xfrm>
            <a:off x="503831" y="2049036"/>
            <a:ext cx="1234633" cy="461665"/>
          </a:xfrm>
          <a:prstGeom prst="rect">
            <a:avLst/>
          </a:prstGeom>
          <a:noFill/>
        </p:spPr>
        <p:txBody>
          <a:bodyPr wrap="none" rtlCol="0">
            <a:spAutoFit/>
          </a:bodyPr>
          <a:lstStyle/>
          <a:p>
            <a:r>
              <a:rPr lang="en-US" sz="2400" dirty="0"/>
              <a:t>EVENT 2</a:t>
            </a:r>
          </a:p>
        </p:txBody>
      </p:sp>
      <p:sp>
        <p:nvSpPr>
          <p:cNvPr id="9" name="TextBox 8">
            <a:extLst>
              <a:ext uri="{FF2B5EF4-FFF2-40B4-BE49-F238E27FC236}">
                <a16:creationId xmlns:a16="http://schemas.microsoft.com/office/drawing/2014/main" id="{1E984A98-268F-4CB9-BBF8-BDAEBFB9BF11}"/>
              </a:ext>
            </a:extLst>
          </p:cNvPr>
          <p:cNvSpPr txBox="1"/>
          <p:nvPr/>
        </p:nvSpPr>
        <p:spPr>
          <a:xfrm>
            <a:off x="2201725" y="2049036"/>
            <a:ext cx="3548420" cy="707886"/>
          </a:xfrm>
          <a:prstGeom prst="rect">
            <a:avLst/>
          </a:prstGeom>
          <a:noFill/>
        </p:spPr>
        <p:txBody>
          <a:bodyPr wrap="square" rtlCol="0">
            <a:spAutoFit/>
          </a:bodyPr>
          <a:lstStyle/>
          <a:p>
            <a:pPr algn="ctr"/>
            <a:r>
              <a:rPr lang="en-US" sz="2000" dirty="0">
                <a:solidFill>
                  <a:schemeClr val="accent5"/>
                </a:solidFill>
              </a:rPr>
              <a:t>AVERAGE POSITIVE REGULATION INTENSITY RATING</a:t>
            </a:r>
          </a:p>
        </p:txBody>
      </p:sp>
      <p:sp>
        <p:nvSpPr>
          <p:cNvPr id="11" name="TextBox 10">
            <a:extLst>
              <a:ext uri="{FF2B5EF4-FFF2-40B4-BE49-F238E27FC236}">
                <a16:creationId xmlns:a16="http://schemas.microsoft.com/office/drawing/2014/main" id="{E9B8360F-BFB8-4816-BDA9-E2418EE62CDF}"/>
              </a:ext>
            </a:extLst>
          </p:cNvPr>
          <p:cNvSpPr txBox="1"/>
          <p:nvPr/>
        </p:nvSpPr>
        <p:spPr>
          <a:xfrm>
            <a:off x="6515927" y="2049036"/>
            <a:ext cx="3871523" cy="707886"/>
          </a:xfrm>
          <a:prstGeom prst="rect">
            <a:avLst/>
          </a:prstGeom>
          <a:noFill/>
        </p:spPr>
        <p:txBody>
          <a:bodyPr wrap="square" rtlCol="0">
            <a:spAutoFit/>
          </a:bodyPr>
          <a:lstStyle/>
          <a:p>
            <a:pPr algn="ctr"/>
            <a:r>
              <a:rPr lang="en-US" sz="2000" dirty="0">
                <a:solidFill>
                  <a:srgbClr val="FF0000"/>
                </a:solidFill>
              </a:rPr>
              <a:t>AVERAGE NEGATIVE REGULATION INTENSITY RATING</a:t>
            </a:r>
          </a:p>
        </p:txBody>
      </p:sp>
      <p:cxnSp>
        <p:nvCxnSpPr>
          <p:cNvPr id="12" name="Straight Connector 11">
            <a:extLst>
              <a:ext uri="{FF2B5EF4-FFF2-40B4-BE49-F238E27FC236}">
                <a16:creationId xmlns:a16="http://schemas.microsoft.com/office/drawing/2014/main" id="{0761AF32-422A-4855-B73B-B74D616AF10C}"/>
              </a:ext>
            </a:extLst>
          </p:cNvPr>
          <p:cNvCxnSpPr>
            <a:cxnSpLocks/>
          </p:cNvCxnSpPr>
          <p:nvPr/>
        </p:nvCxnSpPr>
        <p:spPr>
          <a:xfrm flipV="1">
            <a:off x="6258787" y="2049036"/>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9A6BDA3-8CC5-458D-BB42-C9C3C24F5345}"/>
              </a:ext>
            </a:extLst>
          </p:cNvPr>
          <p:cNvSpPr txBox="1"/>
          <p:nvPr/>
        </p:nvSpPr>
        <p:spPr>
          <a:xfrm>
            <a:off x="503831" y="2862497"/>
            <a:ext cx="1234633" cy="461665"/>
          </a:xfrm>
          <a:prstGeom prst="rect">
            <a:avLst/>
          </a:prstGeom>
          <a:noFill/>
        </p:spPr>
        <p:txBody>
          <a:bodyPr wrap="none" rtlCol="0">
            <a:spAutoFit/>
          </a:bodyPr>
          <a:lstStyle/>
          <a:p>
            <a:r>
              <a:rPr lang="en-US" sz="2400" dirty="0"/>
              <a:t>EVENT 3</a:t>
            </a:r>
          </a:p>
        </p:txBody>
      </p:sp>
      <p:sp>
        <p:nvSpPr>
          <p:cNvPr id="14" name="TextBox 13">
            <a:extLst>
              <a:ext uri="{FF2B5EF4-FFF2-40B4-BE49-F238E27FC236}">
                <a16:creationId xmlns:a16="http://schemas.microsoft.com/office/drawing/2014/main" id="{A83DEFAB-9DBD-4F77-9C83-F1639F9C9995}"/>
              </a:ext>
            </a:extLst>
          </p:cNvPr>
          <p:cNvSpPr txBox="1"/>
          <p:nvPr/>
        </p:nvSpPr>
        <p:spPr>
          <a:xfrm>
            <a:off x="2201725" y="2862497"/>
            <a:ext cx="3548420" cy="707886"/>
          </a:xfrm>
          <a:prstGeom prst="rect">
            <a:avLst/>
          </a:prstGeom>
          <a:noFill/>
        </p:spPr>
        <p:txBody>
          <a:bodyPr wrap="square" rtlCol="0">
            <a:spAutoFit/>
          </a:bodyPr>
          <a:lstStyle/>
          <a:p>
            <a:pPr algn="ctr"/>
            <a:r>
              <a:rPr lang="en-US" sz="2000" dirty="0">
                <a:solidFill>
                  <a:schemeClr val="accent5"/>
                </a:solidFill>
              </a:rPr>
              <a:t>AVERAGE POSITIVE REGULATION INTENSITY RATING</a:t>
            </a:r>
          </a:p>
        </p:txBody>
      </p:sp>
      <p:sp>
        <p:nvSpPr>
          <p:cNvPr id="16" name="TextBox 15">
            <a:extLst>
              <a:ext uri="{FF2B5EF4-FFF2-40B4-BE49-F238E27FC236}">
                <a16:creationId xmlns:a16="http://schemas.microsoft.com/office/drawing/2014/main" id="{CDCACB54-BFEC-4764-AE44-10EE2F21E3F4}"/>
              </a:ext>
            </a:extLst>
          </p:cNvPr>
          <p:cNvSpPr txBox="1"/>
          <p:nvPr/>
        </p:nvSpPr>
        <p:spPr>
          <a:xfrm>
            <a:off x="6515927" y="2862497"/>
            <a:ext cx="3871523" cy="707886"/>
          </a:xfrm>
          <a:prstGeom prst="rect">
            <a:avLst/>
          </a:prstGeom>
          <a:noFill/>
        </p:spPr>
        <p:txBody>
          <a:bodyPr wrap="square" rtlCol="0">
            <a:spAutoFit/>
          </a:bodyPr>
          <a:lstStyle/>
          <a:p>
            <a:pPr algn="ctr"/>
            <a:r>
              <a:rPr lang="en-US" sz="2000" dirty="0">
                <a:solidFill>
                  <a:srgbClr val="FF0000"/>
                </a:solidFill>
              </a:rPr>
              <a:t>AVERAGE NEGATIVE REGULATION INTENSITY RATING</a:t>
            </a:r>
          </a:p>
        </p:txBody>
      </p:sp>
      <p:cxnSp>
        <p:nvCxnSpPr>
          <p:cNvPr id="17" name="Straight Connector 16">
            <a:extLst>
              <a:ext uri="{FF2B5EF4-FFF2-40B4-BE49-F238E27FC236}">
                <a16:creationId xmlns:a16="http://schemas.microsoft.com/office/drawing/2014/main" id="{AE609CF3-D434-4EC4-8559-03C8179088B7}"/>
              </a:ext>
            </a:extLst>
          </p:cNvPr>
          <p:cNvCxnSpPr>
            <a:cxnSpLocks/>
          </p:cNvCxnSpPr>
          <p:nvPr/>
        </p:nvCxnSpPr>
        <p:spPr>
          <a:xfrm flipV="1">
            <a:off x="6258787" y="2862497"/>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00C910F-09CC-442E-B86F-D3A9D9E16617}"/>
              </a:ext>
            </a:extLst>
          </p:cNvPr>
          <p:cNvSpPr txBox="1"/>
          <p:nvPr/>
        </p:nvSpPr>
        <p:spPr>
          <a:xfrm>
            <a:off x="503831" y="3667928"/>
            <a:ext cx="1234633" cy="461665"/>
          </a:xfrm>
          <a:prstGeom prst="rect">
            <a:avLst/>
          </a:prstGeom>
          <a:noFill/>
        </p:spPr>
        <p:txBody>
          <a:bodyPr wrap="none" rtlCol="0">
            <a:spAutoFit/>
          </a:bodyPr>
          <a:lstStyle/>
          <a:p>
            <a:r>
              <a:rPr lang="en-US" sz="2400" dirty="0"/>
              <a:t>EVENT 4</a:t>
            </a:r>
          </a:p>
        </p:txBody>
      </p:sp>
      <p:sp>
        <p:nvSpPr>
          <p:cNvPr id="19" name="TextBox 18">
            <a:extLst>
              <a:ext uri="{FF2B5EF4-FFF2-40B4-BE49-F238E27FC236}">
                <a16:creationId xmlns:a16="http://schemas.microsoft.com/office/drawing/2014/main" id="{867E12DD-902F-4A39-9864-EF23E9804ABD}"/>
              </a:ext>
            </a:extLst>
          </p:cNvPr>
          <p:cNvSpPr txBox="1"/>
          <p:nvPr/>
        </p:nvSpPr>
        <p:spPr>
          <a:xfrm>
            <a:off x="2201725" y="3667928"/>
            <a:ext cx="3548420" cy="707886"/>
          </a:xfrm>
          <a:prstGeom prst="rect">
            <a:avLst/>
          </a:prstGeom>
          <a:noFill/>
        </p:spPr>
        <p:txBody>
          <a:bodyPr wrap="square" rtlCol="0">
            <a:spAutoFit/>
          </a:bodyPr>
          <a:lstStyle/>
          <a:p>
            <a:pPr algn="ctr"/>
            <a:r>
              <a:rPr lang="en-US" sz="2000" dirty="0">
                <a:solidFill>
                  <a:schemeClr val="accent5"/>
                </a:solidFill>
              </a:rPr>
              <a:t>AVERAGE POSITIVE REGULATION INTENSITY RATING</a:t>
            </a:r>
          </a:p>
        </p:txBody>
      </p:sp>
      <p:sp>
        <p:nvSpPr>
          <p:cNvPr id="20" name="TextBox 19">
            <a:extLst>
              <a:ext uri="{FF2B5EF4-FFF2-40B4-BE49-F238E27FC236}">
                <a16:creationId xmlns:a16="http://schemas.microsoft.com/office/drawing/2014/main" id="{1799B4BB-06DD-4DCF-A87D-28533F5A3EDD}"/>
              </a:ext>
            </a:extLst>
          </p:cNvPr>
          <p:cNvSpPr txBox="1"/>
          <p:nvPr/>
        </p:nvSpPr>
        <p:spPr>
          <a:xfrm>
            <a:off x="6515927" y="3667928"/>
            <a:ext cx="3871523" cy="707886"/>
          </a:xfrm>
          <a:prstGeom prst="rect">
            <a:avLst/>
          </a:prstGeom>
          <a:noFill/>
        </p:spPr>
        <p:txBody>
          <a:bodyPr wrap="square" rtlCol="0">
            <a:spAutoFit/>
          </a:bodyPr>
          <a:lstStyle/>
          <a:p>
            <a:pPr algn="ctr"/>
            <a:r>
              <a:rPr lang="en-US" sz="2000" dirty="0">
                <a:solidFill>
                  <a:srgbClr val="FF0000"/>
                </a:solidFill>
              </a:rPr>
              <a:t>AVERAGE NEGATIVE REGULATION INTENSITY RATING</a:t>
            </a:r>
          </a:p>
        </p:txBody>
      </p:sp>
      <p:cxnSp>
        <p:nvCxnSpPr>
          <p:cNvPr id="21" name="Straight Connector 20">
            <a:extLst>
              <a:ext uri="{FF2B5EF4-FFF2-40B4-BE49-F238E27FC236}">
                <a16:creationId xmlns:a16="http://schemas.microsoft.com/office/drawing/2014/main" id="{D1FC4348-9AE9-46BB-B9D9-A5A28398C5CC}"/>
              </a:ext>
            </a:extLst>
          </p:cNvPr>
          <p:cNvCxnSpPr>
            <a:cxnSpLocks/>
          </p:cNvCxnSpPr>
          <p:nvPr/>
        </p:nvCxnSpPr>
        <p:spPr>
          <a:xfrm flipV="1">
            <a:off x="6258787" y="3667928"/>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D4FFE408-844B-4E90-B259-FA79D1AE8113}"/>
              </a:ext>
            </a:extLst>
          </p:cNvPr>
          <p:cNvSpPr txBox="1"/>
          <p:nvPr/>
        </p:nvSpPr>
        <p:spPr>
          <a:xfrm>
            <a:off x="503831" y="4907617"/>
            <a:ext cx="1545616" cy="461665"/>
          </a:xfrm>
          <a:prstGeom prst="rect">
            <a:avLst/>
          </a:prstGeom>
          <a:noFill/>
        </p:spPr>
        <p:txBody>
          <a:bodyPr wrap="none" rtlCol="0">
            <a:spAutoFit/>
          </a:bodyPr>
          <a:lstStyle/>
          <a:p>
            <a:r>
              <a:rPr lang="en-US" sz="2400" dirty="0"/>
              <a:t>EVENT 500</a:t>
            </a:r>
          </a:p>
        </p:txBody>
      </p:sp>
      <p:sp>
        <p:nvSpPr>
          <p:cNvPr id="23" name="TextBox 22">
            <a:extLst>
              <a:ext uri="{FF2B5EF4-FFF2-40B4-BE49-F238E27FC236}">
                <a16:creationId xmlns:a16="http://schemas.microsoft.com/office/drawing/2014/main" id="{24C527A7-C11C-4311-AFD2-7B95CC11778F}"/>
              </a:ext>
            </a:extLst>
          </p:cNvPr>
          <p:cNvSpPr txBox="1"/>
          <p:nvPr/>
        </p:nvSpPr>
        <p:spPr>
          <a:xfrm>
            <a:off x="2201725" y="4907617"/>
            <a:ext cx="3548420" cy="707886"/>
          </a:xfrm>
          <a:prstGeom prst="rect">
            <a:avLst/>
          </a:prstGeom>
          <a:noFill/>
        </p:spPr>
        <p:txBody>
          <a:bodyPr wrap="square" rtlCol="0">
            <a:spAutoFit/>
          </a:bodyPr>
          <a:lstStyle/>
          <a:p>
            <a:pPr algn="ctr"/>
            <a:r>
              <a:rPr lang="en-US" sz="2000" dirty="0">
                <a:solidFill>
                  <a:schemeClr val="accent5"/>
                </a:solidFill>
              </a:rPr>
              <a:t>AVERAGE POSITIVE REGULATION INTENSITY RATING</a:t>
            </a:r>
          </a:p>
        </p:txBody>
      </p:sp>
      <p:sp>
        <p:nvSpPr>
          <p:cNvPr id="24" name="TextBox 23">
            <a:extLst>
              <a:ext uri="{FF2B5EF4-FFF2-40B4-BE49-F238E27FC236}">
                <a16:creationId xmlns:a16="http://schemas.microsoft.com/office/drawing/2014/main" id="{D1626617-871F-4FC0-9F68-50F4A5F123E7}"/>
              </a:ext>
            </a:extLst>
          </p:cNvPr>
          <p:cNvSpPr txBox="1"/>
          <p:nvPr/>
        </p:nvSpPr>
        <p:spPr>
          <a:xfrm>
            <a:off x="6515927" y="4907617"/>
            <a:ext cx="3871523" cy="707886"/>
          </a:xfrm>
          <a:prstGeom prst="rect">
            <a:avLst/>
          </a:prstGeom>
          <a:noFill/>
        </p:spPr>
        <p:txBody>
          <a:bodyPr wrap="square" rtlCol="0">
            <a:spAutoFit/>
          </a:bodyPr>
          <a:lstStyle/>
          <a:p>
            <a:pPr algn="ctr"/>
            <a:r>
              <a:rPr lang="en-US" sz="2000" dirty="0">
                <a:solidFill>
                  <a:srgbClr val="FF0000"/>
                </a:solidFill>
              </a:rPr>
              <a:t>AVERAGE NEGATIVE REGULATION INTENSITY RATING</a:t>
            </a:r>
          </a:p>
        </p:txBody>
      </p:sp>
      <p:cxnSp>
        <p:nvCxnSpPr>
          <p:cNvPr id="25" name="Straight Connector 24">
            <a:extLst>
              <a:ext uri="{FF2B5EF4-FFF2-40B4-BE49-F238E27FC236}">
                <a16:creationId xmlns:a16="http://schemas.microsoft.com/office/drawing/2014/main" id="{045B3A33-233D-4579-91EF-472D45016A13}"/>
              </a:ext>
            </a:extLst>
          </p:cNvPr>
          <p:cNvCxnSpPr>
            <a:cxnSpLocks/>
          </p:cNvCxnSpPr>
          <p:nvPr/>
        </p:nvCxnSpPr>
        <p:spPr>
          <a:xfrm flipV="1">
            <a:off x="6258787" y="4907617"/>
            <a:ext cx="0" cy="684406"/>
          </a:xfrm>
          <a:prstGeom prst="line">
            <a:avLst/>
          </a:prstGeom>
          <a:ln w="76200"/>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42379F2B-176F-49CE-AEFA-71D0660023EF}"/>
              </a:ext>
            </a:extLst>
          </p:cNvPr>
          <p:cNvSpPr/>
          <p:nvPr/>
        </p:nvSpPr>
        <p:spPr>
          <a:xfrm>
            <a:off x="5845629" y="4534795"/>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6980F58-8654-4E5E-909F-8C60030945EE}"/>
              </a:ext>
            </a:extLst>
          </p:cNvPr>
          <p:cNvSpPr/>
          <p:nvPr/>
        </p:nvSpPr>
        <p:spPr>
          <a:xfrm>
            <a:off x="6159262" y="4536665"/>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0F6B692-E8B4-4AAE-B4DA-F67E01619882}"/>
              </a:ext>
            </a:extLst>
          </p:cNvPr>
          <p:cNvSpPr/>
          <p:nvPr/>
        </p:nvSpPr>
        <p:spPr>
          <a:xfrm>
            <a:off x="6472895" y="4536270"/>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2F835F5-196C-4B13-9E2A-0D8EE37C5985}"/>
              </a:ext>
            </a:extLst>
          </p:cNvPr>
          <p:cNvSpPr txBox="1"/>
          <p:nvPr/>
        </p:nvSpPr>
        <p:spPr>
          <a:xfrm>
            <a:off x="3962934" y="5875010"/>
            <a:ext cx="4591706" cy="584775"/>
          </a:xfrm>
          <a:prstGeom prst="rect">
            <a:avLst/>
          </a:prstGeom>
          <a:noFill/>
        </p:spPr>
        <p:txBody>
          <a:bodyPr wrap="none" rtlCol="0">
            <a:spAutoFit/>
          </a:bodyPr>
          <a:lstStyle/>
          <a:p>
            <a:r>
              <a:rPr lang="en-US" sz="3200" b="1" dirty="0"/>
              <a:t>WITHIN SUBJECTS ANOVA</a:t>
            </a:r>
          </a:p>
        </p:txBody>
      </p:sp>
      <p:sp>
        <p:nvSpPr>
          <p:cNvPr id="5" name="Left Brace 4">
            <a:extLst>
              <a:ext uri="{FF2B5EF4-FFF2-40B4-BE49-F238E27FC236}">
                <a16:creationId xmlns:a16="http://schemas.microsoft.com/office/drawing/2014/main" id="{58376285-ACC4-4187-8807-599D0AAA260D}"/>
              </a:ext>
            </a:extLst>
          </p:cNvPr>
          <p:cNvSpPr/>
          <p:nvPr/>
        </p:nvSpPr>
        <p:spPr>
          <a:xfrm rot="16200000">
            <a:off x="6022775" y="3429519"/>
            <a:ext cx="432258" cy="46314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77464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26"/>
                                        </p:tgtEl>
                                      </p:cBhvr>
                                      <p:by x="50000" y="50000"/>
                                    </p:animScale>
                                  </p:childTnLst>
                                </p:cTn>
                              </p:par>
                              <p:par>
                                <p:cTn id="7" presetID="6" presetClass="emph" presetSubtype="0" fill="hold" grpId="0" nodeType="withEffect">
                                  <p:stCondLst>
                                    <p:cond delay="0"/>
                                  </p:stCondLst>
                                  <p:childTnLst>
                                    <p:animScale>
                                      <p:cBhvr>
                                        <p:cTn id="8" dur="2000" fill="hold"/>
                                        <p:tgtEl>
                                          <p:spTgt spid="28"/>
                                        </p:tgtEl>
                                      </p:cBhvr>
                                      <p:by x="50000" y="50000"/>
                                    </p:animScale>
                                  </p:childTnLst>
                                </p:cTn>
                              </p:par>
                              <p:par>
                                <p:cTn id="9" presetID="6" presetClass="emph" presetSubtype="0" fill="hold" grpId="0" nodeType="withEffect">
                                  <p:stCondLst>
                                    <p:cond delay="0"/>
                                  </p:stCondLst>
                                  <p:childTnLst>
                                    <p:animScale>
                                      <p:cBhvr>
                                        <p:cTn id="10" dur="2000" fill="hold"/>
                                        <p:tgtEl>
                                          <p:spTgt spid="30"/>
                                        </p:tgtEl>
                                      </p:cBhvr>
                                      <p:by x="50000" y="50000"/>
                                    </p:animScale>
                                  </p:childTnLst>
                                </p:cTn>
                              </p:par>
                              <p:par>
                                <p:cTn id="11" presetID="6" presetClass="emph" presetSubtype="0" fill="hold" grpId="0" nodeType="withEffect">
                                  <p:stCondLst>
                                    <p:cond delay="0"/>
                                  </p:stCondLst>
                                  <p:childTnLst>
                                    <p:animScale>
                                      <p:cBhvr>
                                        <p:cTn id="12" dur="2000" fill="hold"/>
                                        <p:tgtEl>
                                          <p:spTgt spid="22"/>
                                        </p:tgtEl>
                                      </p:cBhvr>
                                      <p:by x="50000" y="50000"/>
                                    </p:animScale>
                                  </p:childTnLst>
                                </p:cTn>
                              </p:par>
                              <p:par>
                                <p:cTn id="13" presetID="6" presetClass="emph" presetSubtype="0" fill="hold" grpId="0" nodeType="withEffect">
                                  <p:stCondLst>
                                    <p:cond delay="0"/>
                                  </p:stCondLst>
                                  <p:childTnLst>
                                    <p:animScale>
                                      <p:cBhvr>
                                        <p:cTn id="14" dur="2000" fill="hold"/>
                                        <p:tgtEl>
                                          <p:spTgt spid="23"/>
                                        </p:tgtEl>
                                      </p:cBhvr>
                                      <p:by x="50000" y="50000"/>
                                    </p:animScale>
                                  </p:childTnLst>
                                </p:cTn>
                              </p:par>
                              <p:par>
                                <p:cTn id="15" presetID="6" presetClass="emph" presetSubtype="0" fill="hold" nodeType="withEffect">
                                  <p:stCondLst>
                                    <p:cond delay="0"/>
                                  </p:stCondLst>
                                  <p:childTnLst>
                                    <p:animScale>
                                      <p:cBhvr>
                                        <p:cTn id="16" dur="2000" fill="hold"/>
                                        <p:tgtEl>
                                          <p:spTgt spid="25"/>
                                        </p:tgtEl>
                                      </p:cBhvr>
                                      <p:by x="50000" y="50000"/>
                                    </p:animScale>
                                  </p:childTnLst>
                                </p:cTn>
                              </p:par>
                              <p:par>
                                <p:cTn id="17" presetID="6" presetClass="emph" presetSubtype="0" fill="hold" grpId="0" nodeType="withEffect">
                                  <p:stCondLst>
                                    <p:cond delay="0"/>
                                  </p:stCondLst>
                                  <p:childTnLst>
                                    <p:animScale>
                                      <p:cBhvr>
                                        <p:cTn id="18" dur="2000" fill="hold"/>
                                        <p:tgtEl>
                                          <p:spTgt spid="24"/>
                                        </p:tgtEl>
                                      </p:cBhvr>
                                      <p:by x="50000" y="50000"/>
                                    </p:animScale>
                                  </p:childTnLst>
                                </p:cTn>
                              </p:par>
                              <p:par>
                                <p:cTn id="19" presetID="6" presetClass="emph" presetSubtype="0" fill="hold" grpId="0" nodeType="withEffect">
                                  <p:stCondLst>
                                    <p:cond delay="0"/>
                                  </p:stCondLst>
                                  <p:childTnLst>
                                    <p:animScale>
                                      <p:cBhvr>
                                        <p:cTn id="20" dur="2000" fill="hold"/>
                                        <p:tgtEl>
                                          <p:spTgt spid="7"/>
                                        </p:tgtEl>
                                      </p:cBhvr>
                                      <p:by x="50000" y="50000"/>
                                    </p:animScale>
                                  </p:childTnLst>
                                </p:cTn>
                              </p:par>
                              <p:par>
                                <p:cTn id="21" presetID="6" presetClass="emph" presetSubtype="0" fill="hold" grpId="0" nodeType="withEffect">
                                  <p:stCondLst>
                                    <p:cond delay="0"/>
                                  </p:stCondLst>
                                  <p:childTnLst>
                                    <p:animScale>
                                      <p:cBhvr>
                                        <p:cTn id="22" dur="2000" fill="hold"/>
                                        <p:tgtEl>
                                          <p:spTgt spid="27"/>
                                        </p:tgtEl>
                                      </p:cBhvr>
                                      <p:by x="50000" y="50000"/>
                                    </p:animScale>
                                  </p:childTnLst>
                                </p:cTn>
                              </p:par>
                              <p:par>
                                <p:cTn id="23" presetID="6" presetClass="emph" presetSubtype="0" fill="hold" grpId="0" nodeType="withEffect">
                                  <p:stCondLst>
                                    <p:cond delay="0"/>
                                  </p:stCondLst>
                                  <p:childTnLst>
                                    <p:animScale>
                                      <p:cBhvr>
                                        <p:cTn id="24" dur="2000" fill="hold"/>
                                        <p:tgtEl>
                                          <p:spTgt spid="29"/>
                                        </p:tgtEl>
                                      </p:cBhvr>
                                      <p:by x="50000" y="50000"/>
                                    </p:animScale>
                                  </p:childTnLst>
                                </p:cTn>
                              </p:par>
                              <p:par>
                                <p:cTn id="25" presetID="6" presetClass="emph" presetSubtype="0" fill="hold" nodeType="withEffect">
                                  <p:stCondLst>
                                    <p:cond delay="0"/>
                                  </p:stCondLst>
                                  <p:childTnLst>
                                    <p:animScale>
                                      <p:cBhvr>
                                        <p:cTn id="26" dur="2000" fill="hold"/>
                                        <p:tgtEl>
                                          <p:spTgt spid="15"/>
                                        </p:tgtEl>
                                      </p:cBhvr>
                                      <p:by x="50000" y="50000"/>
                                    </p:animScale>
                                  </p:childTnLst>
                                </p:cTn>
                              </p:par>
                              <p:par>
                                <p:cTn id="27" presetID="6" presetClass="emph" presetSubtype="0" fill="hold" grpId="0" nodeType="withEffect">
                                  <p:stCondLst>
                                    <p:cond delay="0"/>
                                  </p:stCondLst>
                                  <p:childTnLst>
                                    <p:animScale>
                                      <p:cBhvr>
                                        <p:cTn id="28" dur="2000" fill="hold"/>
                                        <p:tgtEl>
                                          <p:spTgt spid="8"/>
                                        </p:tgtEl>
                                      </p:cBhvr>
                                      <p:by x="50000" y="50000"/>
                                    </p:animScale>
                                  </p:childTnLst>
                                </p:cTn>
                              </p:par>
                              <p:par>
                                <p:cTn id="29" presetID="6" presetClass="emph" presetSubtype="0" fill="hold" grpId="0" nodeType="withEffect">
                                  <p:stCondLst>
                                    <p:cond delay="0"/>
                                  </p:stCondLst>
                                  <p:childTnLst>
                                    <p:animScale>
                                      <p:cBhvr>
                                        <p:cTn id="30" dur="2000" fill="hold"/>
                                        <p:tgtEl>
                                          <p:spTgt spid="9"/>
                                        </p:tgtEl>
                                      </p:cBhvr>
                                      <p:by x="50000" y="50000"/>
                                    </p:animScale>
                                  </p:childTnLst>
                                </p:cTn>
                              </p:par>
                              <p:par>
                                <p:cTn id="31" presetID="6" presetClass="emph" presetSubtype="0" fill="hold" grpId="0" nodeType="withEffect">
                                  <p:stCondLst>
                                    <p:cond delay="0"/>
                                  </p:stCondLst>
                                  <p:childTnLst>
                                    <p:animScale>
                                      <p:cBhvr>
                                        <p:cTn id="32" dur="2000" fill="hold"/>
                                        <p:tgtEl>
                                          <p:spTgt spid="11"/>
                                        </p:tgtEl>
                                      </p:cBhvr>
                                      <p:by x="50000" y="50000"/>
                                    </p:animScale>
                                  </p:childTnLst>
                                </p:cTn>
                              </p:par>
                              <p:par>
                                <p:cTn id="33" presetID="6" presetClass="emph" presetSubtype="0" fill="hold" nodeType="withEffect">
                                  <p:stCondLst>
                                    <p:cond delay="0"/>
                                  </p:stCondLst>
                                  <p:childTnLst>
                                    <p:animScale>
                                      <p:cBhvr>
                                        <p:cTn id="34" dur="2000" fill="hold"/>
                                        <p:tgtEl>
                                          <p:spTgt spid="12"/>
                                        </p:tgtEl>
                                      </p:cBhvr>
                                      <p:by x="50000" y="50000"/>
                                    </p:animScale>
                                  </p:childTnLst>
                                </p:cTn>
                              </p:par>
                              <p:par>
                                <p:cTn id="35" presetID="6" presetClass="emph" presetSubtype="0" fill="hold" grpId="0" nodeType="withEffect">
                                  <p:stCondLst>
                                    <p:cond delay="0"/>
                                  </p:stCondLst>
                                  <p:childTnLst>
                                    <p:animScale>
                                      <p:cBhvr>
                                        <p:cTn id="36" dur="2000" fill="hold"/>
                                        <p:tgtEl>
                                          <p:spTgt spid="13"/>
                                        </p:tgtEl>
                                      </p:cBhvr>
                                      <p:by x="50000" y="50000"/>
                                    </p:animScale>
                                  </p:childTnLst>
                                </p:cTn>
                              </p:par>
                              <p:par>
                                <p:cTn id="37" presetID="6" presetClass="emph" presetSubtype="0" fill="hold" grpId="0" nodeType="withEffect">
                                  <p:stCondLst>
                                    <p:cond delay="0"/>
                                  </p:stCondLst>
                                  <p:childTnLst>
                                    <p:animScale>
                                      <p:cBhvr>
                                        <p:cTn id="38" dur="2000" fill="hold"/>
                                        <p:tgtEl>
                                          <p:spTgt spid="14"/>
                                        </p:tgtEl>
                                      </p:cBhvr>
                                      <p:by x="50000" y="50000"/>
                                    </p:animScale>
                                  </p:childTnLst>
                                </p:cTn>
                              </p:par>
                              <p:par>
                                <p:cTn id="39" presetID="6" presetClass="emph" presetSubtype="0" fill="hold" grpId="0" nodeType="withEffect">
                                  <p:stCondLst>
                                    <p:cond delay="0"/>
                                  </p:stCondLst>
                                  <p:childTnLst>
                                    <p:animScale>
                                      <p:cBhvr>
                                        <p:cTn id="40" dur="2000" fill="hold"/>
                                        <p:tgtEl>
                                          <p:spTgt spid="16"/>
                                        </p:tgtEl>
                                      </p:cBhvr>
                                      <p:by x="50000" y="50000"/>
                                    </p:animScale>
                                  </p:childTnLst>
                                </p:cTn>
                              </p:par>
                              <p:par>
                                <p:cTn id="41" presetID="6" presetClass="emph" presetSubtype="0" fill="hold" nodeType="withEffect">
                                  <p:stCondLst>
                                    <p:cond delay="0"/>
                                  </p:stCondLst>
                                  <p:childTnLst>
                                    <p:animScale>
                                      <p:cBhvr>
                                        <p:cTn id="42" dur="2000" fill="hold"/>
                                        <p:tgtEl>
                                          <p:spTgt spid="17"/>
                                        </p:tgtEl>
                                      </p:cBhvr>
                                      <p:by x="50000" y="50000"/>
                                    </p:animScale>
                                  </p:childTnLst>
                                </p:cTn>
                              </p:par>
                              <p:par>
                                <p:cTn id="43" presetID="6" presetClass="emph" presetSubtype="0" fill="hold" grpId="0" nodeType="withEffect">
                                  <p:stCondLst>
                                    <p:cond delay="0"/>
                                  </p:stCondLst>
                                  <p:childTnLst>
                                    <p:animScale>
                                      <p:cBhvr>
                                        <p:cTn id="44" dur="2000" fill="hold"/>
                                        <p:tgtEl>
                                          <p:spTgt spid="18"/>
                                        </p:tgtEl>
                                      </p:cBhvr>
                                      <p:by x="50000" y="50000"/>
                                    </p:animScale>
                                  </p:childTnLst>
                                </p:cTn>
                              </p:par>
                              <p:par>
                                <p:cTn id="45" presetID="6" presetClass="emph" presetSubtype="0" fill="hold" grpId="0" nodeType="withEffect">
                                  <p:stCondLst>
                                    <p:cond delay="0"/>
                                  </p:stCondLst>
                                  <p:childTnLst>
                                    <p:animScale>
                                      <p:cBhvr>
                                        <p:cTn id="46" dur="2000" fill="hold"/>
                                        <p:tgtEl>
                                          <p:spTgt spid="19"/>
                                        </p:tgtEl>
                                      </p:cBhvr>
                                      <p:by x="50000" y="50000"/>
                                    </p:animScale>
                                  </p:childTnLst>
                                </p:cTn>
                              </p:par>
                              <p:par>
                                <p:cTn id="47" presetID="6" presetClass="emph" presetSubtype="0" fill="hold" grpId="0" nodeType="withEffect">
                                  <p:stCondLst>
                                    <p:cond delay="0"/>
                                  </p:stCondLst>
                                  <p:childTnLst>
                                    <p:animScale>
                                      <p:cBhvr>
                                        <p:cTn id="48" dur="2000" fill="hold"/>
                                        <p:tgtEl>
                                          <p:spTgt spid="20"/>
                                        </p:tgtEl>
                                      </p:cBhvr>
                                      <p:by x="50000" y="50000"/>
                                    </p:animScale>
                                  </p:childTnLst>
                                </p:cTn>
                              </p:par>
                              <p:par>
                                <p:cTn id="49" presetID="6" presetClass="emph" presetSubtype="0" fill="hold" nodeType="withEffect">
                                  <p:stCondLst>
                                    <p:cond delay="0"/>
                                  </p:stCondLst>
                                  <p:childTnLst>
                                    <p:animScale>
                                      <p:cBhvr>
                                        <p:cTn id="50" dur="2000" fill="hold"/>
                                        <p:tgtEl>
                                          <p:spTgt spid="21"/>
                                        </p:tgtEl>
                                      </p:cBhvr>
                                      <p:by x="50000" y="50000"/>
                                    </p:animScale>
                                  </p:childTnLst>
                                </p:cTn>
                              </p:par>
                              <p:par>
                                <p:cTn id="51" presetID="10"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p:bldP spid="29" grpId="0"/>
      <p:bldP spid="8" grpId="0"/>
      <p:bldP spid="9" grpId="0"/>
      <p:bldP spid="11" grpId="0"/>
      <p:bldP spid="13" grpId="0"/>
      <p:bldP spid="14" grpId="0"/>
      <p:bldP spid="16" grpId="0"/>
      <p:bldP spid="18" grpId="0"/>
      <p:bldP spid="19" grpId="0"/>
      <p:bldP spid="20" grpId="0"/>
      <p:bldP spid="22" grpId="0"/>
      <p:bldP spid="23" grpId="0"/>
      <p:bldP spid="24" grpId="0"/>
      <p:bldP spid="26" grpId="0" animBg="1"/>
      <p:bldP spid="28" grpId="0" animBg="1"/>
      <p:bldP spid="30" grpId="0" animBg="1"/>
      <p:bldP spid="3" grpId="0"/>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08AD3-3038-476A-B4F5-AD6A85B65098}"/>
              </a:ext>
            </a:extLst>
          </p:cNvPr>
          <p:cNvSpPr>
            <a:spLocks noGrp="1"/>
          </p:cNvSpPr>
          <p:nvPr>
            <p:ph type="title"/>
          </p:nvPr>
        </p:nvSpPr>
        <p:spPr>
          <a:xfrm>
            <a:off x="5181601" y="634946"/>
            <a:ext cx="6368142" cy="1450757"/>
          </a:xfrm>
        </p:spPr>
        <p:txBody>
          <a:bodyPr>
            <a:normAutofit/>
          </a:bodyPr>
          <a:lstStyle/>
          <a:p>
            <a:r>
              <a:rPr lang="en-US" sz="5400">
                <a:solidFill>
                  <a:srgbClr val="5B4D35"/>
                </a:solidFill>
              </a:rPr>
              <a:t>Hypotheses</a:t>
            </a:r>
          </a:p>
        </p:txBody>
      </p:sp>
      <p:pic>
        <p:nvPicPr>
          <p:cNvPr id="5" name="Picture 4" descr="A picture containing person, woman, holding, standing&#10;&#10;Description automatically generated">
            <a:extLst>
              <a:ext uri="{FF2B5EF4-FFF2-40B4-BE49-F238E27FC236}">
                <a16:creationId xmlns:a16="http://schemas.microsoft.com/office/drawing/2014/main" id="{BDF5C749-7414-4A1C-9CC2-86137C16D84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742" r="28207" b="2"/>
          <a:stretch/>
        </p:blipFill>
        <p:spPr>
          <a:xfrm>
            <a:off x="0" y="-12128"/>
            <a:ext cx="4654276" cy="6870127"/>
          </a:xfrm>
          <a:prstGeom prst="rect">
            <a:avLst/>
          </a:prstGeom>
        </p:spPr>
      </p:pic>
      <p:cxnSp>
        <p:nvCxnSpPr>
          <p:cNvPr id="21" name="Straight Connector 2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C035E4-93A6-4CF5-AB96-CDA7193013A6}"/>
              </a:ext>
            </a:extLst>
          </p:cNvPr>
          <p:cNvSpPr>
            <a:spLocks noGrp="1"/>
          </p:cNvSpPr>
          <p:nvPr>
            <p:ph idx="1"/>
          </p:nvPr>
        </p:nvSpPr>
        <p:spPr>
          <a:xfrm>
            <a:off x="5181601" y="2198913"/>
            <a:ext cx="6745356" cy="4135393"/>
          </a:xfrm>
        </p:spPr>
        <p:txBody>
          <a:bodyPr>
            <a:normAutofit/>
          </a:bodyPr>
          <a:lstStyle/>
          <a:p>
            <a:pPr marL="514350" indent="-514350">
              <a:buFont typeface="+mj-lt"/>
              <a:buAutoNum type="arabicPeriod" startAt="2"/>
            </a:pPr>
            <a:r>
              <a:rPr lang="en-US" sz="2600" dirty="0"/>
              <a:t>Negative emotions are regulated with greater intensity than positive emotions.</a:t>
            </a:r>
          </a:p>
        </p:txBody>
      </p:sp>
      <p:sp>
        <p:nvSpPr>
          <p:cNvPr id="9" name="TextBox 8">
            <a:extLst>
              <a:ext uri="{FF2B5EF4-FFF2-40B4-BE49-F238E27FC236}">
                <a16:creationId xmlns:a16="http://schemas.microsoft.com/office/drawing/2014/main" id="{3B2E915F-C238-4752-8381-E076066AA679}"/>
              </a:ext>
            </a:extLst>
          </p:cNvPr>
          <p:cNvSpPr txBox="1"/>
          <p:nvPr/>
        </p:nvSpPr>
        <p:spPr>
          <a:xfrm>
            <a:off x="5714576" y="4079800"/>
            <a:ext cx="5302191" cy="1384995"/>
          </a:xfrm>
          <a:prstGeom prst="rect">
            <a:avLst/>
          </a:prstGeom>
          <a:noFill/>
        </p:spPr>
        <p:txBody>
          <a:bodyPr wrap="square" rtlCol="0">
            <a:spAutoFit/>
          </a:bodyPr>
          <a:lstStyle/>
          <a:p>
            <a:pPr algn="ctr"/>
            <a:r>
              <a:rPr lang="en-US" sz="2800" dirty="0">
                <a:solidFill>
                  <a:srgbClr val="FF0000"/>
                </a:solidFill>
              </a:rPr>
              <a:t>Negative emotions are more regulated than positive emotions, F(1,49) = 56.9, p &lt; 0.001.</a:t>
            </a:r>
          </a:p>
        </p:txBody>
      </p:sp>
      <p:sp>
        <p:nvSpPr>
          <p:cNvPr id="4" name="Slide Number Placeholder 3">
            <a:extLst>
              <a:ext uri="{FF2B5EF4-FFF2-40B4-BE49-F238E27FC236}">
                <a16:creationId xmlns:a16="http://schemas.microsoft.com/office/drawing/2014/main" id="{32636B38-9C74-4D84-849C-9B1FBDA9710C}"/>
              </a:ext>
            </a:extLst>
          </p:cNvPr>
          <p:cNvSpPr>
            <a:spLocks noGrp="1"/>
          </p:cNvSpPr>
          <p:nvPr>
            <p:ph type="sldNum" sz="quarter" idx="12"/>
          </p:nvPr>
        </p:nvSpPr>
        <p:spPr/>
        <p:txBody>
          <a:bodyPr/>
          <a:lstStyle/>
          <a:p>
            <a:fld id="{58782805-61A3-4A9B-8D39-1A61657B2E27}" type="slidenum">
              <a:rPr lang="en-US" smtClean="0"/>
              <a:t>62</a:t>
            </a:fld>
            <a:endParaRPr lang="en-US"/>
          </a:p>
        </p:txBody>
      </p:sp>
    </p:spTree>
    <p:extLst>
      <p:ext uri="{BB962C8B-B14F-4D97-AF65-F5344CB8AC3E}">
        <p14:creationId xmlns:p14="http://schemas.microsoft.com/office/powerpoint/2010/main" val="367165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B9BE8CF-15F0-4120-AD84-BC54C18E8893}"/>
              </a:ext>
            </a:extLst>
          </p:cNvPr>
          <p:cNvGraphicFramePr>
            <a:graphicFrameLocks/>
          </p:cNvGraphicFramePr>
          <p:nvPr>
            <p:extLst>
              <p:ext uri="{D42A27DB-BD31-4B8C-83A1-F6EECF244321}">
                <p14:modId xmlns:p14="http://schemas.microsoft.com/office/powerpoint/2010/main" val="2973983327"/>
              </p:ext>
            </p:extLst>
          </p:nvPr>
        </p:nvGraphicFramePr>
        <p:xfrm>
          <a:off x="448721" y="1210363"/>
          <a:ext cx="8889589" cy="4778124"/>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F6246C28-7ED6-465E-BC9D-9E0269798662}"/>
              </a:ext>
            </a:extLst>
          </p:cNvPr>
          <p:cNvCxnSpPr>
            <a:cxnSpLocks/>
          </p:cNvCxnSpPr>
          <p:nvPr/>
        </p:nvCxnSpPr>
        <p:spPr>
          <a:xfrm>
            <a:off x="3476561" y="2423160"/>
            <a:ext cx="0" cy="206883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8148E04-61A6-4060-941B-8BD63C2D3853}"/>
              </a:ext>
            </a:extLst>
          </p:cNvPr>
          <p:cNvCxnSpPr>
            <a:cxnSpLocks/>
          </p:cNvCxnSpPr>
          <p:nvPr/>
        </p:nvCxnSpPr>
        <p:spPr>
          <a:xfrm>
            <a:off x="7320056" y="2423160"/>
            <a:ext cx="0" cy="796765"/>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6FB98FF-B362-4683-A222-91D4FC95A87B}"/>
              </a:ext>
            </a:extLst>
          </p:cNvPr>
          <p:cNvSpPr txBox="1"/>
          <p:nvPr/>
        </p:nvSpPr>
        <p:spPr>
          <a:xfrm>
            <a:off x="4979276" y="2006380"/>
            <a:ext cx="872355"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DEE24BD5-2277-4BED-83DB-39F93876B86E}"/>
              </a:ext>
            </a:extLst>
          </p:cNvPr>
          <p:cNvSpPr txBox="1"/>
          <p:nvPr/>
        </p:nvSpPr>
        <p:spPr>
          <a:xfrm>
            <a:off x="9644860" y="2652711"/>
            <a:ext cx="2212843" cy="1231106"/>
          </a:xfrm>
          <a:prstGeom prst="rect">
            <a:avLst/>
          </a:prstGeom>
          <a:noFill/>
        </p:spPr>
        <p:txBody>
          <a:bodyPr wrap="square" rtlCol="0">
            <a:spAutoFit/>
          </a:bodyPr>
          <a:lstStyle/>
          <a:p>
            <a:pPr algn="r"/>
            <a:r>
              <a:rPr lang="en-US" sz="2800" dirty="0"/>
              <a:t>F(1,49) = 56.9</a:t>
            </a:r>
          </a:p>
          <a:p>
            <a:pPr algn="r"/>
            <a:r>
              <a:rPr lang="en-US" sz="2800" dirty="0"/>
              <a:t>P &lt; 0.001</a:t>
            </a:r>
          </a:p>
          <a:p>
            <a:pPr algn="r"/>
            <a:endParaRPr lang="en-US" dirty="0"/>
          </a:p>
        </p:txBody>
      </p:sp>
      <p:sp>
        <p:nvSpPr>
          <p:cNvPr id="2" name="TextBox 1">
            <a:extLst>
              <a:ext uri="{FF2B5EF4-FFF2-40B4-BE49-F238E27FC236}">
                <a16:creationId xmlns:a16="http://schemas.microsoft.com/office/drawing/2014/main" id="{7021C6AD-95C3-44ED-A25B-96CCB3E36BDD}"/>
              </a:ext>
            </a:extLst>
          </p:cNvPr>
          <p:cNvSpPr txBox="1"/>
          <p:nvPr/>
        </p:nvSpPr>
        <p:spPr>
          <a:xfrm>
            <a:off x="1353283" y="160479"/>
            <a:ext cx="8124340" cy="461665"/>
          </a:xfrm>
          <a:prstGeom prst="rect">
            <a:avLst/>
          </a:prstGeom>
          <a:noFill/>
        </p:spPr>
        <p:txBody>
          <a:bodyPr wrap="none" rtlCol="0">
            <a:spAutoFit/>
          </a:bodyPr>
          <a:lstStyle/>
          <a:p>
            <a:r>
              <a:rPr lang="en-US" sz="2400" b="1" dirty="0"/>
              <a:t>Average Intensity of Regulation Response By Valence Category</a:t>
            </a:r>
          </a:p>
        </p:txBody>
      </p:sp>
      <p:sp>
        <p:nvSpPr>
          <p:cNvPr id="9" name="Slide Number Placeholder 8">
            <a:extLst>
              <a:ext uri="{FF2B5EF4-FFF2-40B4-BE49-F238E27FC236}">
                <a16:creationId xmlns:a16="http://schemas.microsoft.com/office/drawing/2014/main" id="{A86B6E7B-DAB8-4A6D-A491-954178C7BE68}"/>
              </a:ext>
            </a:extLst>
          </p:cNvPr>
          <p:cNvSpPr>
            <a:spLocks noGrp="1"/>
          </p:cNvSpPr>
          <p:nvPr>
            <p:ph type="sldNum" sz="quarter" idx="12"/>
          </p:nvPr>
        </p:nvSpPr>
        <p:spPr/>
        <p:txBody>
          <a:bodyPr/>
          <a:lstStyle/>
          <a:p>
            <a:fld id="{58782805-61A3-4A9B-8D39-1A61657B2E27}" type="slidenum">
              <a:rPr lang="en-US" smtClean="0"/>
              <a:t>63</a:t>
            </a:fld>
            <a:endParaRPr lang="en-US"/>
          </a:p>
        </p:txBody>
      </p:sp>
      <p:sp>
        <p:nvSpPr>
          <p:cNvPr id="12" name="TextBox 11">
            <a:extLst>
              <a:ext uri="{FF2B5EF4-FFF2-40B4-BE49-F238E27FC236}">
                <a16:creationId xmlns:a16="http://schemas.microsoft.com/office/drawing/2014/main" id="{3178CA0B-BA80-42D1-9F66-A192A2DFC5D6}"/>
              </a:ext>
            </a:extLst>
          </p:cNvPr>
          <p:cNvSpPr txBox="1"/>
          <p:nvPr/>
        </p:nvSpPr>
        <p:spPr>
          <a:xfrm>
            <a:off x="448721" y="869513"/>
            <a:ext cx="1257809" cy="307777"/>
          </a:xfrm>
          <a:prstGeom prst="rect">
            <a:avLst/>
          </a:prstGeom>
          <a:noFill/>
        </p:spPr>
        <p:txBody>
          <a:bodyPr wrap="square" rtlCol="0">
            <a:spAutoFit/>
          </a:bodyPr>
          <a:lstStyle/>
          <a:p>
            <a:pPr algn="ctr"/>
            <a:r>
              <a:rPr lang="en-US" sz="1400" dirty="0"/>
              <a:t>A Great Extent</a:t>
            </a:r>
          </a:p>
        </p:txBody>
      </p:sp>
      <p:sp>
        <p:nvSpPr>
          <p:cNvPr id="7" name="TextBox 6">
            <a:extLst>
              <a:ext uri="{FF2B5EF4-FFF2-40B4-BE49-F238E27FC236}">
                <a16:creationId xmlns:a16="http://schemas.microsoft.com/office/drawing/2014/main" id="{47AB1854-E2BB-4135-B26A-E831F9776CD9}"/>
              </a:ext>
            </a:extLst>
          </p:cNvPr>
          <p:cNvSpPr txBox="1"/>
          <p:nvPr/>
        </p:nvSpPr>
        <p:spPr>
          <a:xfrm>
            <a:off x="4005419" y="5813454"/>
            <a:ext cx="2820067" cy="646331"/>
          </a:xfrm>
          <a:prstGeom prst="rect">
            <a:avLst/>
          </a:prstGeom>
          <a:noFill/>
        </p:spPr>
        <p:txBody>
          <a:bodyPr wrap="none" rtlCol="0">
            <a:spAutoFit/>
          </a:bodyPr>
          <a:lstStyle/>
          <a:p>
            <a:r>
              <a:rPr lang="en-US" dirty="0"/>
              <a:t>Average Regulation Attempt</a:t>
            </a:r>
            <a:endParaRPr lang="en-US" sz="3600" dirty="0"/>
          </a:p>
          <a:p>
            <a:endParaRPr lang="en-US" dirty="0"/>
          </a:p>
        </p:txBody>
      </p:sp>
      <p:sp>
        <p:nvSpPr>
          <p:cNvPr id="13" name="TextBox 12">
            <a:extLst>
              <a:ext uri="{FF2B5EF4-FFF2-40B4-BE49-F238E27FC236}">
                <a16:creationId xmlns:a16="http://schemas.microsoft.com/office/drawing/2014/main" id="{8C235EF2-DC56-454F-93A6-5D7B556B21FC}"/>
              </a:ext>
            </a:extLst>
          </p:cNvPr>
          <p:cNvSpPr txBox="1"/>
          <p:nvPr/>
        </p:nvSpPr>
        <p:spPr>
          <a:xfrm>
            <a:off x="80072" y="6511542"/>
            <a:ext cx="1798890" cy="261610"/>
          </a:xfrm>
          <a:prstGeom prst="rect">
            <a:avLst/>
          </a:prstGeom>
          <a:noFill/>
        </p:spPr>
        <p:txBody>
          <a:bodyPr wrap="none" rtlCol="0">
            <a:spAutoFit/>
          </a:bodyPr>
          <a:lstStyle/>
          <a:p>
            <a:r>
              <a:rPr lang="en-US" sz="1100" dirty="0">
                <a:solidFill>
                  <a:schemeClr val="bg1"/>
                </a:solidFill>
              </a:rPr>
              <a:t>CI's Represent 95% intervals</a:t>
            </a:r>
          </a:p>
        </p:txBody>
      </p:sp>
    </p:spTree>
    <p:extLst>
      <p:ext uri="{BB962C8B-B14F-4D97-AF65-F5344CB8AC3E}">
        <p14:creationId xmlns:p14="http://schemas.microsoft.com/office/powerpoint/2010/main" val="137286463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08AD3-3038-476A-B4F5-AD6A85B65098}"/>
              </a:ext>
            </a:extLst>
          </p:cNvPr>
          <p:cNvSpPr>
            <a:spLocks noGrp="1"/>
          </p:cNvSpPr>
          <p:nvPr>
            <p:ph type="title"/>
          </p:nvPr>
        </p:nvSpPr>
        <p:spPr>
          <a:xfrm>
            <a:off x="5181601" y="634946"/>
            <a:ext cx="6368142" cy="1450757"/>
          </a:xfrm>
        </p:spPr>
        <p:txBody>
          <a:bodyPr>
            <a:normAutofit/>
          </a:bodyPr>
          <a:lstStyle/>
          <a:p>
            <a:r>
              <a:rPr lang="en-US" sz="5400">
                <a:solidFill>
                  <a:srgbClr val="5B4D35"/>
                </a:solidFill>
              </a:rPr>
              <a:t>Hypotheses</a:t>
            </a:r>
          </a:p>
        </p:txBody>
      </p:sp>
      <p:pic>
        <p:nvPicPr>
          <p:cNvPr id="5" name="Picture 4" descr="A picture containing person, woman, holding, standing&#10;&#10;Description automatically generated">
            <a:extLst>
              <a:ext uri="{FF2B5EF4-FFF2-40B4-BE49-F238E27FC236}">
                <a16:creationId xmlns:a16="http://schemas.microsoft.com/office/drawing/2014/main" id="{BDF5C749-7414-4A1C-9CC2-86137C16D84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742" r="28207" b="2"/>
          <a:stretch/>
        </p:blipFill>
        <p:spPr>
          <a:xfrm>
            <a:off x="0" y="-12128"/>
            <a:ext cx="4654276" cy="6870127"/>
          </a:xfrm>
          <a:prstGeom prst="rect">
            <a:avLst/>
          </a:prstGeom>
        </p:spPr>
      </p:pic>
      <p:cxnSp>
        <p:nvCxnSpPr>
          <p:cNvPr id="21" name="Straight Connector 2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C035E4-93A6-4CF5-AB96-CDA7193013A6}"/>
              </a:ext>
            </a:extLst>
          </p:cNvPr>
          <p:cNvSpPr>
            <a:spLocks noGrp="1"/>
          </p:cNvSpPr>
          <p:nvPr>
            <p:ph idx="1"/>
          </p:nvPr>
        </p:nvSpPr>
        <p:spPr>
          <a:xfrm>
            <a:off x="5181601" y="2198913"/>
            <a:ext cx="6745356" cy="4135393"/>
          </a:xfrm>
        </p:spPr>
        <p:txBody>
          <a:bodyPr>
            <a:normAutofit/>
          </a:bodyPr>
          <a:lstStyle/>
          <a:p>
            <a:pPr marL="514350" indent="-514350">
              <a:buFont typeface="+mj-lt"/>
              <a:buAutoNum type="arabicPeriod" startAt="3"/>
            </a:pPr>
            <a:r>
              <a:rPr lang="en-US" sz="2600" dirty="0"/>
              <a:t>The intensity of emotional experiences will decrease across events, independent of valence. </a:t>
            </a:r>
          </a:p>
        </p:txBody>
      </p:sp>
      <p:sp>
        <p:nvSpPr>
          <p:cNvPr id="4" name="Slide Number Placeholder 3">
            <a:extLst>
              <a:ext uri="{FF2B5EF4-FFF2-40B4-BE49-F238E27FC236}">
                <a16:creationId xmlns:a16="http://schemas.microsoft.com/office/drawing/2014/main" id="{90505A01-283F-4CE2-BBC7-6E2C150A7EEA}"/>
              </a:ext>
            </a:extLst>
          </p:cNvPr>
          <p:cNvSpPr>
            <a:spLocks noGrp="1"/>
          </p:cNvSpPr>
          <p:nvPr>
            <p:ph type="sldNum" sz="quarter" idx="12"/>
          </p:nvPr>
        </p:nvSpPr>
        <p:spPr/>
        <p:txBody>
          <a:bodyPr/>
          <a:lstStyle/>
          <a:p>
            <a:fld id="{58782805-61A3-4A9B-8D39-1A61657B2E27}" type="slidenum">
              <a:rPr lang="en-US" smtClean="0"/>
              <a:t>64</a:t>
            </a:fld>
            <a:endParaRPr lang="en-US"/>
          </a:p>
        </p:txBody>
      </p:sp>
    </p:spTree>
    <p:extLst>
      <p:ext uri="{BB962C8B-B14F-4D97-AF65-F5344CB8AC3E}">
        <p14:creationId xmlns:p14="http://schemas.microsoft.com/office/powerpoint/2010/main" val="2057286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65</a:t>
            </a:fld>
            <a:endParaRPr lang="en-US"/>
          </a:p>
        </p:txBody>
      </p:sp>
      <p:sp>
        <p:nvSpPr>
          <p:cNvPr id="6" name="TextBox 5">
            <a:extLst>
              <a:ext uri="{FF2B5EF4-FFF2-40B4-BE49-F238E27FC236}">
                <a16:creationId xmlns:a16="http://schemas.microsoft.com/office/drawing/2014/main" id="{F02F78B8-17F3-477D-AA85-D548E43930E3}"/>
              </a:ext>
            </a:extLst>
          </p:cNvPr>
          <p:cNvSpPr txBox="1"/>
          <p:nvPr/>
        </p:nvSpPr>
        <p:spPr>
          <a:xfrm>
            <a:off x="3868472" y="3033691"/>
            <a:ext cx="4455055" cy="369332"/>
          </a:xfrm>
          <a:prstGeom prst="rect">
            <a:avLst/>
          </a:prstGeom>
          <a:noFill/>
        </p:spPr>
        <p:txBody>
          <a:bodyPr wrap="square" rtlCol="0">
            <a:spAutoFit/>
          </a:bodyPr>
          <a:lstStyle/>
          <a:p>
            <a:r>
              <a:rPr lang="en-US" dirty="0">
                <a:solidFill>
                  <a:schemeClr val="accent5"/>
                </a:solidFill>
              </a:rPr>
              <a:t>POSITIVE EMOTION INTENSITY RATING (1 – 7)</a:t>
            </a:r>
          </a:p>
        </p:txBody>
      </p:sp>
      <p:sp>
        <p:nvSpPr>
          <p:cNvPr id="7" name="TextBox 6">
            <a:extLst>
              <a:ext uri="{FF2B5EF4-FFF2-40B4-BE49-F238E27FC236}">
                <a16:creationId xmlns:a16="http://schemas.microsoft.com/office/drawing/2014/main" id="{DE9ABCCE-37B3-49B0-ADD4-D01AF38D380C}"/>
              </a:ext>
            </a:extLst>
          </p:cNvPr>
          <p:cNvSpPr txBox="1"/>
          <p:nvPr/>
        </p:nvSpPr>
        <p:spPr>
          <a:xfrm>
            <a:off x="5773546" y="2664359"/>
            <a:ext cx="971741" cy="369332"/>
          </a:xfrm>
          <a:prstGeom prst="rect">
            <a:avLst/>
          </a:prstGeom>
          <a:noFill/>
        </p:spPr>
        <p:txBody>
          <a:bodyPr wrap="none" rtlCol="0">
            <a:spAutoFit/>
          </a:bodyPr>
          <a:lstStyle/>
          <a:p>
            <a:r>
              <a:rPr lang="en-US"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3868471" y="3414552"/>
            <a:ext cx="4455055" cy="369332"/>
          </a:xfrm>
          <a:prstGeom prst="rect">
            <a:avLst/>
          </a:prstGeom>
          <a:noFill/>
        </p:spPr>
        <p:txBody>
          <a:bodyPr wrap="square" rtlCol="0">
            <a:spAutoFit/>
          </a:bodyPr>
          <a:lstStyle/>
          <a:p>
            <a:r>
              <a:rPr lang="en-US" dirty="0">
                <a:solidFill>
                  <a:schemeClr val="accent5"/>
                </a:solidFill>
              </a:rPr>
              <a:t>POSITIVE EMOTION  INTENSITY RATING (1 – 7)</a:t>
            </a:r>
          </a:p>
        </p:txBody>
      </p:sp>
      <p:sp>
        <p:nvSpPr>
          <p:cNvPr id="28" name="TextBox 27">
            <a:extLst>
              <a:ext uri="{FF2B5EF4-FFF2-40B4-BE49-F238E27FC236}">
                <a16:creationId xmlns:a16="http://schemas.microsoft.com/office/drawing/2014/main" id="{630A381A-C519-4E99-9438-5F90B06439C1}"/>
              </a:ext>
            </a:extLst>
          </p:cNvPr>
          <p:cNvSpPr txBox="1"/>
          <p:nvPr/>
        </p:nvSpPr>
        <p:spPr>
          <a:xfrm>
            <a:off x="3868471" y="3772355"/>
            <a:ext cx="4876474" cy="369332"/>
          </a:xfrm>
          <a:prstGeom prst="rect">
            <a:avLst/>
          </a:prstGeom>
          <a:noFill/>
        </p:spPr>
        <p:txBody>
          <a:bodyPr wrap="square" rtlCol="0">
            <a:spAutoFit/>
          </a:bodyPr>
          <a:lstStyle/>
          <a:p>
            <a:r>
              <a:rPr lang="en-US" dirty="0">
                <a:solidFill>
                  <a:srgbClr val="FF0000"/>
                </a:solidFill>
              </a:rPr>
              <a:t>NEGATIVE EMOTION  INTENSITY RATING (1 – 7)</a:t>
            </a:r>
          </a:p>
        </p:txBody>
      </p:sp>
      <p:sp>
        <p:nvSpPr>
          <p:cNvPr id="29" name="TextBox 28">
            <a:extLst>
              <a:ext uri="{FF2B5EF4-FFF2-40B4-BE49-F238E27FC236}">
                <a16:creationId xmlns:a16="http://schemas.microsoft.com/office/drawing/2014/main" id="{F5249F6B-AF09-4D38-A981-734AD5E11DAD}"/>
              </a:ext>
            </a:extLst>
          </p:cNvPr>
          <p:cNvSpPr txBox="1"/>
          <p:nvPr/>
        </p:nvSpPr>
        <p:spPr>
          <a:xfrm>
            <a:off x="3868470" y="4153216"/>
            <a:ext cx="4876473" cy="369332"/>
          </a:xfrm>
          <a:prstGeom prst="rect">
            <a:avLst/>
          </a:prstGeom>
          <a:noFill/>
        </p:spPr>
        <p:txBody>
          <a:bodyPr wrap="square" rtlCol="0">
            <a:spAutoFit/>
          </a:bodyPr>
          <a:lstStyle/>
          <a:p>
            <a:r>
              <a:rPr lang="en-US" dirty="0">
                <a:solidFill>
                  <a:srgbClr val="FF0000"/>
                </a:solidFill>
              </a:rPr>
              <a:t>NEGATIVE EMOTION  INTENSITY RATING (1 – 7)</a:t>
            </a:r>
          </a:p>
        </p:txBody>
      </p:sp>
      <p:sp>
        <p:nvSpPr>
          <p:cNvPr id="9" name="Content Placeholder 2">
            <a:extLst>
              <a:ext uri="{FF2B5EF4-FFF2-40B4-BE49-F238E27FC236}">
                <a16:creationId xmlns:a16="http://schemas.microsoft.com/office/drawing/2014/main" id="{867047BE-5208-45BA-99D1-007DD245B8AC}"/>
              </a:ext>
            </a:extLst>
          </p:cNvPr>
          <p:cNvSpPr txBox="1">
            <a:spLocks/>
          </p:cNvSpPr>
          <p:nvPr/>
        </p:nvSpPr>
        <p:spPr>
          <a:xfrm>
            <a:off x="74374" y="202489"/>
            <a:ext cx="6745356" cy="413539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startAt="3"/>
            </a:pPr>
            <a:r>
              <a:rPr lang="en-US" sz="2600"/>
              <a:t>The intensity of emotional experiences will decrease across events, independent of valence. </a:t>
            </a:r>
            <a:endParaRPr lang="en-US" sz="2600" dirty="0"/>
          </a:p>
        </p:txBody>
      </p:sp>
      <p:sp>
        <p:nvSpPr>
          <p:cNvPr id="10" name="TextBox 9">
            <a:extLst>
              <a:ext uri="{FF2B5EF4-FFF2-40B4-BE49-F238E27FC236}">
                <a16:creationId xmlns:a16="http://schemas.microsoft.com/office/drawing/2014/main" id="{EC51C9F8-C58D-4110-8E67-5DF1D31A21A1}"/>
              </a:ext>
            </a:extLst>
          </p:cNvPr>
          <p:cNvSpPr txBox="1"/>
          <p:nvPr/>
        </p:nvSpPr>
        <p:spPr>
          <a:xfrm>
            <a:off x="3868470" y="3149082"/>
            <a:ext cx="4455056" cy="1323439"/>
          </a:xfrm>
          <a:prstGeom prst="rect">
            <a:avLst/>
          </a:prstGeom>
          <a:solidFill>
            <a:schemeClr val="bg1"/>
          </a:solidFill>
        </p:spPr>
        <p:txBody>
          <a:bodyPr wrap="square" rtlCol="0">
            <a:spAutoFit/>
          </a:bodyPr>
          <a:lstStyle/>
          <a:p>
            <a:pPr algn="ctr"/>
            <a:r>
              <a:rPr lang="en-US" sz="4000" dirty="0">
                <a:solidFill>
                  <a:srgbClr val="0070C0"/>
                </a:solidFill>
              </a:rPr>
              <a:t>MEAN EMOTION </a:t>
            </a:r>
          </a:p>
          <a:p>
            <a:pPr algn="ctr"/>
            <a:r>
              <a:rPr lang="en-US" sz="4000" dirty="0">
                <a:solidFill>
                  <a:srgbClr val="0070C0"/>
                </a:solidFill>
              </a:rPr>
              <a:t>INTENSITY RATING</a:t>
            </a:r>
          </a:p>
        </p:txBody>
      </p:sp>
    </p:spTree>
    <p:extLst>
      <p:ext uri="{BB962C8B-B14F-4D97-AF65-F5344CB8AC3E}">
        <p14:creationId xmlns:p14="http://schemas.microsoft.com/office/powerpoint/2010/main" val="18256426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66</a:t>
            </a:fld>
            <a:endParaRPr lang="en-US"/>
          </a:p>
        </p:txBody>
      </p:sp>
      <p:sp>
        <p:nvSpPr>
          <p:cNvPr id="7" name="TextBox 6">
            <a:extLst>
              <a:ext uri="{FF2B5EF4-FFF2-40B4-BE49-F238E27FC236}">
                <a16:creationId xmlns:a16="http://schemas.microsoft.com/office/drawing/2014/main" id="{DE9ABCCE-37B3-49B0-ADD4-D01AF38D380C}"/>
              </a:ext>
            </a:extLst>
          </p:cNvPr>
          <p:cNvSpPr txBox="1"/>
          <p:nvPr/>
        </p:nvSpPr>
        <p:spPr>
          <a:xfrm>
            <a:off x="979584" y="3204907"/>
            <a:ext cx="995142" cy="369332"/>
          </a:xfrm>
          <a:prstGeom prst="rect">
            <a:avLst/>
          </a:prstGeom>
          <a:noFill/>
        </p:spPr>
        <p:txBody>
          <a:bodyPr wrap="square" rtlCol="0">
            <a:spAutoFit/>
          </a:bodyPr>
          <a:lstStyle/>
          <a:p>
            <a:r>
              <a:rPr lang="en-US"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278357" y="3574239"/>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8" name="TextBox 7">
            <a:extLst>
              <a:ext uri="{FF2B5EF4-FFF2-40B4-BE49-F238E27FC236}">
                <a16:creationId xmlns:a16="http://schemas.microsoft.com/office/drawing/2014/main" id="{3FEB04ED-D925-4CAA-AB6D-B3840729BE6E}"/>
              </a:ext>
            </a:extLst>
          </p:cNvPr>
          <p:cNvSpPr txBox="1"/>
          <p:nvPr/>
        </p:nvSpPr>
        <p:spPr>
          <a:xfrm>
            <a:off x="3695488" y="3204907"/>
            <a:ext cx="995142" cy="369332"/>
          </a:xfrm>
          <a:prstGeom prst="rect">
            <a:avLst/>
          </a:prstGeom>
          <a:noFill/>
        </p:spPr>
        <p:txBody>
          <a:bodyPr wrap="square" rtlCol="0">
            <a:spAutoFit/>
          </a:bodyPr>
          <a:lstStyle/>
          <a:p>
            <a:r>
              <a:rPr lang="en-US" dirty="0"/>
              <a:t>EVENT 2</a:t>
            </a:r>
          </a:p>
        </p:txBody>
      </p:sp>
      <p:sp>
        <p:nvSpPr>
          <p:cNvPr id="9" name="TextBox 8">
            <a:extLst>
              <a:ext uri="{FF2B5EF4-FFF2-40B4-BE49-F238E27FC236}">
                <a16:creationId xmlns:a16="http://schemas.microsoft.com/office/drawing/2014/main" id="{60279ACD-8B9E-45E4-9087-427C4A58F057}"/>
              </a:ext>
            </a:extLst>
          </p:cNvPr>
          <p:cNvSpPr txBox="1"/>
          <p:nvPr/>
        </p:nvSpPr>
        <p:spPr>
          <a:xfrm>
            <a:off x="2887140" y="3574239"/>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10" name="TextBox 9">
            <a:extLst>
              <a:ext uri="{FF2B5EF4-FFF2-40B4-BE49-F238E27FC236}">
                <a16:creationId xmlns:a16="http://schemas.microsoft.com/office/drawing/2014/main" id="{7574D3C8-A56A-4950-B7DD-510250C44D02}"/>
              </a:ext>
            </a:extLst>
          </p:cNvPr>
          <p:cNvSpPr txBox="1"/>
          <p:nvPr/>
        </p:nvSpPr>
        <p:spPr>
          <a:xfrm>
            <a:off x="6301217" y="3204907"/>
            <a:ext cx="995142" cy="369332"/>
          </a:xfrm>
          <a:prstGeom prst="rect">
            <a:avLst/>
          </a:prstGeom>
          <a:noFill/>
        </p:spPr>
        <p:txBody>
          <a:bodyPr wrap="square" rtlCol="0">
            <a:spAutoFit/>
          </a:bodyPr>
          <a:lstStyle/>
          <a:p>
            <a:r>
              <a:rPr lang="en-US" dirty="0"/>
              <a:t>EVENT 3</a:t>
            </a:r>
          </a:p>
        </p:txBody>
      </p:sp>
      <p:sp>
        <p:nvSpPr>
          <p:cNvPr id="11" name="TextBox 10">
            <a:extLst>
              <a:ext uri="{FF2B5EF4-FFF2-40B4-BE49-F238E27FC236}">
                <a16:creationId xmlns:a16="http://schemas.microsoft.com/office/drawing/2014/main" id="{7D332238-C9FD-4C6D-BD7A-26F40EB2206C}"/>
              </a:ext>
            </a:extLst>
          </p:cNvPr>
          <p:cNvSpPr txBox="1"/>
          <p:nvPr/>
        </p:nvSpPr>
        <p:spPr>
          <a:xfrm>
            <a:off x="5548112" y="3572368"/>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12" name="TextBox 11">
            <a:extLst>
              <a:ext uri="{FF2B5EF4-FFF2-40B4-BE49-F238E27FC236}">
                <a16:creationId xmlns:a16="http://schemas.microsoft.com/office/drawing/2014/main" id="{F6BCDEBA-7A77-40F3-8C35-3495998D7A6A}"/>
              </a:ext>
            </a:extLst>
          </p:cNvPr>
          <p:cNvSpPr txBox="1"/>
          <p:nvPr/>
        </p:nvSpPr>
        <p:spPr>
          <a:xfrm>
            <a:off x="10328339" y="3204907"/>
            <a:ext cx="1115484" cy="369332"/>
          </a:xfrm>
          <a:prstGeom prst="rect">
            <a:avLst/>
          </a:prstGeom>
          <a:noFill/>
        </p:spPr>
        <p:txBody>
          <a:bodyPr wrap="square" rtlCol="0">
            <a:spAutoFit/>
          </a:bodyPr>
          <a:lstStyle/>
          <a:p>
            <a:r>
              <a:rPr lang="en-US" dirty="0"/>
              <a:t>EVENT 10</a:t>
            </a:r>
          </a:p>
        </p:txBody>
      </p:sp>
      <p:sp>
        <p:nvSpPr>
          <p:cNvPr id="13" name="TextBox 12">
            <a:extLst>
              <a:ext uri="{FF2B5EF4-FFF2-40B4-BE49-F238E27FC236}">
                <a16:creationId xmlns:a16="http://schemas.microsoft.com/office/drawing/2014/main" id="{46F9EABC-C75D-48A2-8C2F-2E8E7FCD7D39}"/>
              </a:ext>
            </a:extLst>
          </p:cNvPr>
          <p:cNvSpPr txBox="1"/>
          <p:nvPr/>
        </p:nvSpPr>
        <p:spPr>
          <a:xfrm>
            <a:off x="9580162" y="3574239"/>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5" name="Oval 4">
            <a:extLst>
              <a:ext uri="{FF2B5EF4-FFF2-40B4-BE49-F238E27FC236}">
                <a16:creationId xmlns:a16="http://schemas.microsoft.com/office/drawing/2014/main" id="{5F5D13B4-84EF-4372-A8D6-5EA03C923C76}"/>
              </a:ext>
            </a:extLst>
          </p:cNvPr>
          <p:cNvSpPr/>
          <p:nvPr/>
        </p:nvSpPr>
        <p:spPr>
          <a:xfrm>
            <a:off x="8394264" y="3895534"/>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B605E26-47AE-43F3-B6B6-07D6EBDF22CC}"/>
              </a:ext>
            </a:extLst>
          </p:cNvPr>
          <p:cNvSpPr/>
          <p:nvPr/>
        </p:nvSpPr>
        <p:spPr>
          <a:xfrm>
            <a:off x="8707897" y="3897404"/>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C6EB946-92F5-47CC-8667-4BE6F0E70A58}"/>
              </a:ext>
            </a:extLst>
          </p:cNvPr>
          <p:cNvSpPr/>
          <p:nvPr/>
        </p:nvSpPr>
        <p:spPr>
          <a:xfrm>
            <a:off x="9021530" y="3897009"/>
            <a:ext cx="199049" cy="18475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DD7831CB-8B24-48F4-A727-B929CC170738}"/>
              </a:ext>
            </a:extLst>
          </p:cNvPr>
          <p:cNvSpPr txBox="1">
            <a:spLocks/>
          </p:cNvSpPr>
          <p:nvPr/>
        </p:nvSpPr>
        <p:spPr>
          <a:xfrm>
            <a:off x="74374" y="202489"/>
            <a:ext cx="6745356" cy="413539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startAt="3"/>
            </a:pPr>
            <a:r>
              <a:rPr lang="en-US" sz="2600"/>
              <a:t>The intensity of emotional experiences will decrease across events, independent of valence. </a:t>
            </a:r>
            <a:endParaRPr lang="en-US" sz="2600" dirty="0"/>
          </a:p>
        </p:txBody>
      </p:sp>
    </p:spTree>
    <p:extLst>
      <p:ext uri="{BB962C8B-B14F-4D97-AF65-F5344CB8AC3E}">
        <p14:creationId xmlns:p14="http://schemas.microsoft.com/office/powerpoint/2010/main" val="3334813421"/>
      </p:ext>
    </p:extLst>
  </p:cSld>
  <p:clrMapOvr>
    <a:masterClrMapping/>
  </p:clrMapOvr>
  <mc:AlternateContent xmlns:mc="http://schemas.openxmlformats.org/markup-compatibility/2006" xmlns:p159="http://schemas.microsoft.com/office/powerpoint/2015/09/main">
    <mc:Choice Requires="p159">
      <p:transition spd="med" advClick="0" advTm="1000">
        <p159:morph option="byObject"/>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90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90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 grpId="0" animBg="1"/>
      <p:bldP spid="14"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05A35-ECBE-476E-B479-C3E454286659}"/>
              </a:ext>
            </a:extLst>
          </p:cNvPr>
          <p:cNvSpPr>
            <a:spLocks noGrp="1"/>
          </p:cNvSpPr>
          <p:nvPr>
            <p:ph type="sldNum" sz="quarter" idx="12"/>
          </p:nvPr>
        </p:nvSpPr>
        <p:spPr/>
        <p:txBody>
          <a:bodyPr/>
          <a:lstStyle/>
          <a:p>
            <a:fld id="{58782805-61A3-4A9B-8D39-1A61657B2E27}" type="slidenum">
              <a:rPr lang="en-US" smtClean="0"/>
              <a:t>67</a:t>
            </a:fld>
            <a:endParaRPr lang="en-US"/>
          </a:p>
        </p:txBody>
      </p:sp>
      <p:sp>
        <p:nvSpPr>
          <p:cNvPr id="7" name="TextBox 6">
            <a:extLst>
              <a:ext uri="{FF2B5EF4-FFF2-40B4-BE49-F238E27FC236}">
                <a16:creationId xmlns:a16="http://schemas.microsoft.com/office/drawing/2014/main" id="{DE9ABCCE-37B3-49B0-ADD4-D01AF38D380C}"/>
              </a:ext>
            </a:extLst>
          </p:cNvPr>
          <p:cNvSpPr txBox="1"/>
          <p:nvPr/>
        </p:nvSpPr>
        <p:spPr>
          <a:xfrm>
            <a:off x="808348" y="1993911"/>
            <a:ext cx="995142" cy="369332"/>
          </a:xfrm>
          <a:prstGeom prst="rect">
            <a:avLst/>
          </a:prstGeom>
          <a:noFill/>
        </p:spPr>
        <p:txBody>
          <a:bodyPr wrap="square" rtlCol="0">
            <a:spAutoFit/>
          </a:bodyPr>
          <a:lstStyle/>
          <a:p>
            <a:r>
              <a:rPr lang="en-US" dirty="0"/>
              <a:t>EVENT 1</a:t>
            </a:r>
          </a:p>
        </p:txBody>
      </p:sp>
      <p:sp>
        <p:nvSpPr>
          <p:cNvPr id="27" name="TextBox 26">
            <a:extLst>
              <a:ext uri="{FF2B5EF4-FFF2-40B4-BE49-F238E27FC236}">
                <a16:creationId xmlns:a16="http://schemas.microsoft.com/office/drawing/2014/main" id="{DD37CC1E-2324-4F5B-B9C7-405B75E7DFE9}"/>
              </a:ext>
            </a:extLst>
          </p:cNvPr>
          <p:cNvSpPr txBox="1"/>
          <p:nvPr/>
        </p:nvSpPr>
        <p:spPr>
          <a:xfrm>
            <a:off x="0" y="2363243"/>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8" name="TextBox 7">
            <a:extLst>
              <a:ext uri="{FF2B5EF4-FFF2-40B4-BE49-F238E27FC236}">
                <a16:creationId xmlns:a16="http://schemas.microsoft.com/office/drawing/2014/main" id="{3FEB04ED-D925-4CAA-AB6D-B3840729BE6E}"/>
              </a:ext>
            </a:extLst>
          </p:cNvPr>
          <p:cNvSpPr txBox="1"/>
          <p:nvPr/>
        </p:nvSpPr>
        <p:spPr>
          <a:xfrm>
            <a:off x="3524252" y="1993911"/>
            <a:ext cx="995142" cy="369332"/>
          </a:xfrm>
          <a:prstGeom prst="rect">
            <a:avLst/>
          </a:prstGeom>
          <a:noFill/>
        </p:spPr>
        <p:txBody>
          <a:bodyPr wrap="square" rtlCol="0">
            <a:spAutoFit/>
          </a:bodyPr>
          <a:lstStyle/>
          <a:p>
            <a:r>
              <a:rPr lang="en-US" dirty="0"/>
              <a:t>EVENT 2</a:t>
            </a:r>
          </a:p>
        </p:txBody>
      </p:sp>
      <p:sp>
        <p:nvSpPr>
          <p:cNvPr id="9" name="TextBox 8">
            <a:extLst>
              <a:ext uri="{FF2B5EF4-FFF2-40B4-BE49-F238E27FC236}">
                <a16:creationId xmlns:a16="http://schemas.microsoft.com/office/drawing/2014/main" id="{60279ACD-8B9E-45E4-9087-427C4A58F057}"/>
              </a:ext>
            </a:extLst>
          </p:cNvPr>
          <p:cNvSpPr txBox="1"/>
          <p:nvPr/>
        </p:nvSpPr>
        <p:spPr>
          <a:xfrm>
            <a:off x="2715904" y="2363243"/>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10" name="TextBox 9">
            <a:extLst>
              <a:ext uri="{FF2B5EF4-FFF2-40B4-BE49-F238E27FC236}">
                <a16:creationId xmlns:a16="http://schemas.microsoft.com/office/drawing/2014/main" id="{7574D3C8-A56A-4950-B7DD-510250C44D02}"/>
              </a:ext>
            </a:extLst>
          </p:cNvPr>
          <p:cNvSpPr txBox="1"/>
          <p:nvPr/>
        </p:nvSpPr>
        <p:spPr>
          <a:xfrm>
            <a:off x="6129981" y="1993911"/>
            <a:ext cx="995142" cy="369332"/>
          </a:xfrm>
          <a:prstGeom prst="rect">
            <a:avLst/>
          </a:prstGeom>
          <a:noFill/>
        </p:spPr>
        <p:txBody>
          <a:bodyPr wrap="square" rtlCol="0">
            <a:spAutoFit/>
          </a:bodyPr>
          <a:lstStyle/>
          <a:p>
            <a:r>
              <a:rPr lang="en-US" dirty="0"/>
              <a:t>EVENT 3</a:t>
            </a:r>
          </a:p>
        </p:txBody>
      </p:sp>
      <p:sp>
        <p:nvSpPr>
          <p:cNvPr id="11" name="TextBox 10">
            <a:extLst>
              <a:ext uri="{FF2B5EF4-FFF2-40B4-BE49-F238E27FC236}">
                <a16:creationId xmlns:a16="http://schemas.microsoft.com/office/drawing/2014/main" id="{7D332238-C9FD-4C6D-BD7A-26F40EB2206C}"/>
              </a:ext>
            </a:extLst>
          </p:cNvPr>
          <p:cNvSpPr txBox="1"/>
          <p:nvPr/>
        </p:nvSpPr>
        <p:spPr>
          <a:xfrm>
            <a:off x="5321633" y="2363243"/>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12" name="TextBox 11">
            <a:extLst>
              <a:ext uri="{FF2B5EF4-FFF2-40B4-BE49-F238E27FC236}">
                <a16:creationId xmlns:a16="http://schemas.microsoft.com/office/drawing/2014/main" id="{F6BCDEBA-7A77-40F3-8C35-3495998D7A6A}"/>
              </a:ext>
            </a:extLst>
          </p:cNvPr>
          <p:cNvSpPr txBox="1"/>
          <p:nvPr/>
        </p:nvSpPr>
        <p:spPr>
          <a:xfrm>
            <a:off x="10157103" y="1993911"/>
            <a:ext cx="1115484" cy="369332"/>
          </a:xfrm>
          <a:prstGeom prst="rect">
            <a:avLst/>
          </a:prstGeom>
          <a:noFill/>
        </p:spPr>
        <p:txBody>
          <a:bodyPr wrap="square" rtlCol="0">
            <a:spAutoFit/>
          </a:bodyPr>
          <a:lstStyle/>
          <a:p>
            <a:r>
              <a:rPr lang="en-US" dirty="0"/>
              <a:t>EVENT 10</a:t>
            </a:r>
          </a:p>
        </p:txBody>
      </p:sp>
      <p:sp>
        <p:nvSpPr>
          <p:cNvPr id="13" name="TextBox 12">
            <a:extLst>
              <a:ext uri="{FF2B5EF4-FFF2-40B4-BE49-F238E27FC236}">
                <a16:creationId xmlns:a16="http://schemas.microsoft.com/office/drawing/2014/main" id="{46F9EABC-C75D-48A2-8C2F-2E8E7FCD7D39}"/>
              </a:ext>
            </a:extLst>
          </p:cNvPr>
          <p:cNvSpPr txBox="1"/>
          <p:nvPr/>
        </p:nvSpPr>
        <p:spPr>
          <a:xfrm>
            <a:off x="9408926" y="2363243"/>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5" name="Oval 4">
            <a:extLst>
              <a:ext uri="{FF2B5EF4-FFF2-40B4-BE49-F238E27FC236}">
                <a16:creationId xmlns:a16="http://schemas.microsoft.com/office/drawing/2014/main" id="{5F5D13B4-84EF-4372-A8D6-5EA03C923C76}"/>
              </a:ext>
            </a:extLst>
          </p:cNvPr>
          <p:cNvSpPr/>
          <p:nvPr/>
        </p:nvSpPr>
        <p:spPr>
          <a:xfrm>
            <a:off x="8243248" y="2685119"/>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B605E26-47AE-43F3-B6B6-07D6EBDF22CC}"/>
              </a:ext>
            </a:extLst>
          </p:cNvPr>
          <p:cNvSpPr/>
          <p:nvPr/>
        </p:nvSpPr>
        <p:spPr>
          <a:xfrm>
            <a:off x="8556881" y="2686989"/>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C6EB946-92F5-47CC-8667-4BE6F0E70A58}"/>
              </a:ext>
            </a:extLst>
          </p:cNvPr>
          <p:cNvSpPr/>
          <p:nvPr/>
        </p:nvSpPr>
        <p:spPr>
          <a:xfrm>
            <a:off x="8870514" y="2686594"/>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EBA25F1-17BA-46AD-83FE-65C628BBA01C}"/>
              </a:ext>
            </a:extLst>
          </p:cNvPr>
          <p:cNvSpPr txBox="1"/>
          <p:nvPr/>
        </p:nvSpPr>
        <p:spPr>
          <a:xfrm>
            <a:off x="808348" y="3463020"/>
            <a:ext cx="995142" cy="369332"/>
          </a:xfrm>
          <a:prstGeom prst="rect">
            <a:avLst/>
          </a:prstGeom>
          <a:noFill/>
        </p:spPr>
        <p:txBody>
          <a:bodyPr wrap="square" rtlCol="0">
            <a:spAutoFit/>
          </a:bodyPr>
          <a:lstStyle/>
          <a:p>
            <a:r>
              <a:rPr lang="en-US" dirty="0"/>
              <a:t>EVENT 1</a:t>
            </a:r>
          </a:p>
        </p:txBody>
      </p:sp>
      <p:sp>
        <p:nvSpPr>
          <p:cNvPr id="17" name="TextBox 16">
            <a:extLst>
              <a:ext uri="{FF2B5EF4-FFF2-40B4-BE49-F238E27FC236}">
                <a16:creationId xmlns:a16="http://schemas.microsoft.com/office/drawing/2014/main" id="{5F5B0C55-0B34-4463-822D-1DCBC527D92F}"/>
              </a:ext>
            </a:extLst>
          </p:cNvPr>
          <p:cNvSpPr txBox="1"/>
          <p:nvPr/>
        </p:nvSpPr>
        <p:spPr>
          <a:xfrm>
            <a:off x="0" y="3832352"/>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18" name="TextBox 17">
            <a:extLst>
              <a:ext uri="{FF2B5EF4-FFF2-40B4-BE49-F238E27FC236}">
                <a16:creationId xmlns:a16="http://schemas.microsoft.com/office/drawing/2014/main" id="{68E448CA-41F5-4E60-A384-E495E0BA3F38}"/>
              </a:ext>
            </a:extLst>
          </p:cNvPr>
          <p:cNvSpPr txBox="1"/>
          <p:nvPr/>
        </p:nvSpPr>
        <p:spPr>
          <a:xfrm>
            <a:off x="3524252" y="3463020"/>
            <a:ext cx="995142" cy="369332"/>
          </a:xfrm>
          <a:prstGeom prst="rect">
            <a:avLst/>
          </a:prstGeom>
          <a:noFill/>
        </p:spPr>
        <p:txBody>
          <a:bodyPr wrap="square" rtlCol="0">
            <a:spAutoFit/>
          </a:bodyPr>
          <a:lstStyle/>
          <a:p>
            <a:r>
              <a:rPr lang="en-US" dirty="0"/>
              <a:t>EVENT 2</a:t>
            </a:r>
          </a:p>
        </p:txBody>
      </p:sp>
      <p:sp>
        <p:nvSpPr>
          <p:cNvPr id="19" name="TextBox 18">
            <a:extLst>
              <a:ext uri="{FF2B5EF4-FFF2-40B4-BE49-F238E27FC236}">
                <a16:creationId xmlns:a16="http://schemas.microsoft.com/office/drawing/2014/main" id="{DF744FF8-D3D5-4455-A1D8-9C838979C2D4}"/>
              </a:ext>
            </a:extLst>
          </p:cNvPr>
          <p:cNvSpPr txBox="1"/>
          <p:nvPr/>
        </p:nvSpPr>
        <p:spPr>
          <a:xfrm>
            <a:off x="2715904" y="3832352"/>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20" name="TextBox 19">
            <a:extLst>
              <a:ext uri="{FF2B5EF4-FFF2-40B4-BE49-F238E27FC236}">
                <a16:creationId xmlns:a16="http://schemas.microsoft.com/office/drawing/2014/main" id="{F19EBA7F-F2AF-4855-9093-F2CEEB9268FE}"/>
              </a:ext>
            </a:extLst>
          </p:cNvPr>
          <p:cNvSpPr txBox="1"/>
          <p:nvPr/>
        </p:nvSpPr>
        <p:spPr>
          <a:xfrm>
            <a:off x="6129981" y="3463020"/>
            <a:ext cx="995142" cy="369332"/>
          </a:xfrm>
          <a:prstGeom prst="rect">
            <a:avLst/>
          </a:prstGeom>
          <a:noFill/>
        </p:spPr>
        <p:txBody>
          <a:bodyPr wrap="square" rtlCol="0">
            <a:spAutoFit/>
          </a:bodyPr>
          <a:lstStyle/>
          <a:p>
            <a:r>
              <a:rPr lang="en-US" dirty="0"/>
              <a:t>EVENT 3</a:t>
            </a:r>
          </a:p>
        </p:txBody>
      </p:sp>
      <p:sp>
        <p:nvSpPr>
          <p:cNvPr id="21" name="TextBox 20">
            <a:extLst>
              <a:ext uri="{FF2B5EF4-FFF2-40B4-BE49-F238E27FC236}">
                <a16:creationId xmlns:a16="http://schemas.microsoft.com/office/drawing/2014/main" id="{3B94D2AB-246B-4ECB-AD41-D29C56A8481C}"/>
              </a:ext>
            </a:extLst>
          </p:cNvPr>
          <p:cNvSpPr txBox="1"/>
          <p:nvPr/>
        </p:nvSpPr>
        <p:spPr>
          <a:xfrm>
            <a:off x="5321633" y="3832352"/>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22" name="TextBox 21">
            <a:extLst>
              <a:ext uri="{FF2B5EF4-FFF2-40B4-BE49-F238E27FC236}">
                <a16:creationId xmlns:a16="http://schemas.microsoft.com/office/drawing/2014/main" id="{346E6D6E-3C11-4A9B-8462-FBD6FFC96697}"/>
              </a:ext>
            </a:extLst>
          </p:cNvPr>
          <p:cNvSpPr txBox="1"/>
          <p:nvPr/>
        </p:nvSpPr>
        <p:spPr>
          <a:xfrm>
            <a:off x="10157103" y="3463020"/>
            <a:ext cx="1115484" cy="369332"/>
          </a:xfrm>
          <a:prstGeom prst="rect">
            <a:avLst/>
          </a:prstGeom>
          <a:noFill/>
        </p:spPr>
        <p:txBody>
          <a:bodyPr wrap="square" rtlCol="0">
            <a:spAutoFit/>
          </a:bodyPr>
          <a:lstStyle/>
          <a:p>
            <a:r>
              <a:rPr lang="en-US" dirty="0"/>
              <a:t>EVENT 10</a:t>
            </a:r>
          </a:p>
        </p:txBody>
      </p:sp>
      <p:sp>
        <p:nvSpPr>
          <p:cNvPr id="23" name="TextBox 22">
            <a:extLst>
              <a:ext uri="{FF2B5EF4-FFF2-40B4-BE49-F238E27FC236}">
                <a16:creationId xmlns:a16="http://schemas.microsoft.com/office/drawing/2014/main" id="{4750B8E2-BD40-492A-9D46-524840BC18D0}"/>
              </a:ext>
            </a:extLst>
          </p:cNvPr>
          <p:cNvSpPr txBox="1"/>
          <p:nvPr/>
        </p:nvSpPr>
        <p:spPr>
          <a:xfrm>
            <a:off x="9408926" y="3832352"/>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24" name="Oval 23">
            <a:extLst>
              <a:ext uri="{FF2B5EF4-FFF2-40B4-BE49-F238E27FC236}">
                <a16:creationId xmlns:a16="http://schemas.microsoft.com/office/drawing/2014/main" id="{4F5165AE-E1A4-442E-9F27-ECC09187B76A}"/>
              </a:ext>
            </a:extLst>
          </p:cNvPr>
          <p:cNvSpPr/>
          <p:nvPr/>
        </p:nvSpPr>
        <p:spPr>
          <a:xfrm>
            <a:off x="8243248" y="4154228"/>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33F4424-4D1D-4867-A34E-B4B222F6B04D}"/>
              </a:ext>
            </a:extLst>
          </p:cNvPr>
          <p:cNvSpPr/>
          <p:nvPr/>
        </p:nvSpPr>
        <p:spPr>
          <a:xfrm>
            <a:off x="8556881" y="4156098"/>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EC1BB23-2E71-477E-8536-9715A1CA2FC9}"/>
              </a:ext>
            </a:extLst>
          </p:cNvPr>
          <p:cNvSpPr/>
          <p:nvPr/>
        </p:nvSpPr>
        <p:spPr>
          <a:xfrm>
            <a:off x="8870514" y="4155703"/>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EF8E22C-87CB-4FF9-BC7F-B1B0FAE88493}"/>
              </a:ext>
            </a:extLst>
          </p:cNvPr>
          <p:cNvSpPr txBox="1"/>
          <p:nvPr/>
        </p:nvSpPr>
        <p:spPr>
          <a:xfrm>
            <a:off x="808348" y="5052300"/>
            <a:ext cx="995142" cy="369332"/>
          </a:xfrm>
          <a:prstGeom prst="rect">
            <a:avLst/>
          </a:prstGeom>
          <a:noFill/>
        </p:spPr>
        <p:txBody>
          <a:bodyPr wrap="square" rtlCol="0">
            <a:spAutoFit/>
          </a:bodyPr>
          <a:lstStyle/>
          <a:p>
            <a:r>
              <a:rPr lang="en-US" dirty="0"/>
              <a:t>EVENT 1</a:t>
            </a:r>
          </a:p>
        </p:txBody>
      </p:sp>
      <p:sp>
        <p:nvSpPr>
          <p:cNvPr id="29" name="TextBox 28">
            <a:extLst>
              <a:ext uri="{FF2B5EF4-FFF2-40B4-BE49-F238E27FC236}">
                <a16:creationId xmlns:a16="http://schemas.microsoft.com/office/drawing/2014/main" id="{FF4D7CB8-A87D-4EA0-8A54-C8C509940DDC}"/>
              </a:ext>
            </a:extLst>
          </p:cNvPr>
          <p:cNvSpPr txBox="1"/>
          <p:nvPr/>
        </p:nvSpPr>
        <p:spPr>
          <a:xfrm>
            <a:off x="0" y="5421632"/>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30" name="TextBox 29">
            <a:extLst>
              <a:ext uri="{FF2B5EF4-FFF2-40B4-BE49-F238E27FC236}">
                <a16:creationId xmlns:a16="http://schemas.microsoft.com/office/drawing/2014/main" id="{A77B1082-D5AA-4396-BF9B-29DA27419E85}"/>
              </a:ext>
            </a:extLst>
          </p:cNvPr>
          <p:cNvSpPr txBox="1"/>
          <p:nvPr/>
        </p:nvSpPr>
        <p:spPr>
          <a:xfrm>
            <a:off x="3524252" y="5052300"/>
            <a:ext cx="995142" cy="369332"/>
          </a:xfrm>
          <a:prstGeom prst="rect">
            <a:avLst/>
          </a:prstGeom>
          <a:noFill/>
        </p:spPr>
        <p:txBody>
          <a:bodyPr wrap="square" rtlCol="0">
            <a:spAutoFit/>
          </a:bodyPr>
          <a:lstStyle/>
          <a:p>
            <a:r>
              <a:rPr lang="en-US" dirty="0"/>
              <a:t>EVENT 2</a:t>
            </a:r>
          </a:p>
        </p:txBody>
      </p:sp>
      <p:sp>
        <p:nvSpPr>
          <p:cNvPr id="31" name="TextBox 30">
            <a:extLst>
              <a:ext uri="{FF2B5EF4-FFF2-40B4-BE49-F238E27FC236}">
                <a16:creationId xmlns:a16="http://schemas.microsoft.com/office/drawing/2014/main" id="{DD6A358A-1F77-4BC4-B445-8202B9422AEF}"/>
              </a:ext>
            </a:extLst>
          </p:cNvPr>
          <p:cNvSpPr txBox="1"/>
          <p:nvPr/>
        </p:nvSpPr>
        <p:spPr>
          <a:xfrm>
            <a:off x="2715904" y="5421632"/>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32" name="TextBox 31">
            <a:extLst>
              <a:ext uri="{FF2B5EF4-FFF2-40B4-BE49-F238E27FC236}">
                <a16:creationId xmlns:a16="http://schemas.microsoft.com/office/drawing/2014/main" id="{50ED1AFE-D79C-4A82-8E0C-09D51E98A55F}"/>
              </a:ext>
            </a:extLst>
          </p:cNvPr>
          <p:cNvSpPr txBox="1"/>
          <p:nvPr/>
        </p:nvSpPr>
        <p:spPr>
          <a:xfrm>
            <a:off x="6129981" y="5052300"/>
            <a:ext cx="995142" cy="369332"/>
          </a:xfrm>
          <a:prstGeom prst="rect">
            <a:avLst/>
          </a:prstGeom>
          <a:noFill/>
        </p:spPr>
        <p:txBody>
          <a:bodyPr wrap="square" rtlCol="0">
            <a:spAutoFit/>
          </a:bodyPr>
          <a:lstStyle/>
          <a:p>
            <a:r>
              <a:rPr lang="en-US" dirty="0"/>
              <a:t>EVENT 3</a:t>
            </a:r>
          </a:p>
        </p:txBody>
      </p:sp>
      <p:sp>
        <p:nvSpPr>
          <p:cNvPr id="33" name="TextBox 32">
            <a:extLst>
              <a:ext uri="{FF2B5EF4-FFF2-40B4-BE49-F238E27FC236}">
                <a16:creationId xmlns:a16="http://schemas.microsoft.com/office/drawing/2014/main" id="{175298D4-8F91-4319-9D2E-CCC7DE862EC2}"/>
              </a:ext>
            </a:extLst>
          </p:cNvPr>
          <p:cNvSpPr txBox="1"/>
          <p:nvPr/>
        </p:nvSpPr>
        <p:spPr>
          <a:xfrm>
            <a:off x="5321633" y="5421632"/>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34" name="TextBox 33">
            <a:extLst>
              <a:ext uri="{FF2B5EF4-FFF2-40B4-BE49-F238E27FC236}">
                <a16:creationId xmlns:a16="http://schemas.microsoft.com/office/drawing/2014/main" id="{A30F4132-4AE1-42EA-9136-42B0703D9367}"/>
              </a:ext>
            </a:extLst>
          </p:cNvPr>
          <p:cNvSpPr txBox="1"/>
          <p:nvPr/>
        </p:nvSpPr>
        <p:spPr>
          <a:xfrm>
            <a:off x="10157103" y="5052300"/>
            <a:ext cx="1115484" cy="369332"/>
          </a:xfrm>
          <a:prstGeom prst="rect">
            <a:avLst/>
          </a:prstGeom>
          <a:noFill/>
        </p:spPr>
        <p:txBody>
          <a:bodyPr wrap="square" rtlCol="0">
            <a:spAutoFit/>
          </a:bodyPr>
          <a:lstStyle/>
          <a:p>
            <a:r>
              <a:rPr lang="en-US" dirty="0"/>
              <a:t>EVENT 10</a:t>
            </a:r>
          </a:p>
        </p:txBody>
      </p:sp>
      <p:sp>
        <p:nvSpPr>
          <p:cNvPr id="35" name="TextBox 34">
            <a:extLst>
              <a:ext uri="{FF2B5EF4-FFF2-40B4-BE49-F238E27FC236}">
                <a16:creationId xmlns:a16="http://schemas.microsoft.com/office/drawing/2014/main" id="{4E7290A2-D237-402A-A560-E40ACF487955}"/>
              </a:ext>
            </a:extLst>
          </p:cNvPr>
          <p:cNvSpPr txBox="1"/>
          <p:nvPr/>
        </p:nvSpPr>
        <p:spPr>
          <a:xfrm>
            <a:off x="9408926" y="5421632"/>
            <a:ext cx="2611838" cy="646331"/>
          </a:xfrm>
          <a:prstGeom prst="rect">
            <a:avLst/>
          </a:prstGeom>
          <a:noFill/>
        </p:spPr>
        <p:txBody>
          <a:bodyPr wrap="square" rtlCol="0">
            <a:spAutoFit/>
          </a:bodyPr>
          <a:lstStyle/>
          <a:p>
            <a:pPr algn="ctr"/>
            <a:r>
              <a:rPr lang="en-US" dirty="0">
                <a:solidFill>
                  <a:srgbClr val="0070C0"/>
                </a:solidFill>
              </a:rPr>
              <a:t>MEAN EMOTION </a:t>
            </a:r>
          </a:p>
          <a:p>
            <a:pPr algn="ctr"/>
            <a:r>
              <a:rPr lang="en-US" dirty="0">
                <a:solidFill>
                  <a:srgbClr val="0070C0"/>
                </a:solidFill>
              </a:rPr>
              <a:t>INTENSITY RATING</a:t>
            </a:r>
          </a:p>
        </p:txBody>
      </p:sp>
      <p:sp>
        <p:nvSpPr>
          <p:cNvPr id="36" name="Oval 35">
            <a:extLst>
              <a:ext uri="{FF2B5EF4-FFF2-40B4-BE49-F238E27FC236}">
                <a16:creationId xmlns:a16="http://schemas.microsoft.com/office/drawing/2014/main" id="{4680275E-7D5D-4948-A678-BEF539314D65}"/>
              </a:ext>
            </a:extLst>
          </p:cNvPr>
          <p:cNvSpPr/>
          <p:nvPr/>
        </p:nvSpPr>
        <p:spPr>
          <a:xfrm>
            <a:off x="8243248" y="5743508"/>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5B49861-6A8A-4482-A7B7-4E0931D9C5F5}"/>
              </a:ext>
            </a:extLst>
          </p:cNvPr>
          <p:cNvSpPr/>
          <p:nvPr/>
        </p:nvSpPr>
        <p:spPr>
          <a:xfrm>
            <a:off x="8556881" y="5745378"/>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539C208-2411-4F4D-9280-21F87AAE12CF}"/>
              </a:ext>
            </a:extLst>
          </p:cNvPr>
          <p:cNvSpPr/>
          <p:nvPr/>
        </p:nvSpPr>
        <p:spPr>
          <a:xfrm>
            <a:off x="8870514" y="5744983"/>
            <a:ext cx="178829" cy="1841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1C942C-A258-4C43-BFFA-3F2EB1076702}"/>
              </a:ext>
            </a:extLst>
          </p:cNvPr>
          <p:cNvSpPr txBox="1"/>
          <p:nvPr/>
        </p:nvSpPr>
        <p:spPr>
          <a:xfrm>
            <a:off x="317920" y="1642535"/>
            <a:ext cx="1396344" cy="369332"/>
          </a:xfrm>
          <a:prstGeom prst="rect">
            <a:avLst/>
          </a:prstGeom>
          <a:noFill/>
        </p:spPr>
        <p:txBody>
          <a:bodyPr wrap="none" rtlCol="0">
            <a:spAutoFit/>
          </a:bodyPr>
          <a:lstStyle/>
          <a:p>
            <a:r>
              <a:rPr lang="en-US" b="1" dirty="0"/>
              <a:t>Participant 1</a:t>
            </a:r>
          </a:p>
        </p:txBody>
      </p:sp>
      <p:sp>
        <p:nvSpPr>
          <p:cNvPr id="39" name="TextBox 38">
            <a:extLst>
              <a:ext uri="{FF2B5EF4-FFF2-40B4-BE49-F238E27FC236}">
                <a16:creationId xmlns:a16="http://schemas.microsoft.com/office/drawing/2014/main" id="{FC3B3EFD-C111-48F7-9EC0-A7A7A57F2944}"/>
              </a:ext>
            </a:extLst>
          </p:cNvPr>
          <p:cNvSpPr txBox="1"/>
          <p:nvPr/>
        </p:nvSpPr>
        <p:spPr>
          <a:xfrm>
            <a:off x="317920" y="3099796"/>
            <a:ext cx="1396344" cy="369332"/>
          </a:xfrm>
          <a:prstGeom prst="rect">
            <a:avLst/>
          </a:prstGeom>
          <a:noFill/>
        </p:spPr>
        <p:txBody>
          <a:bodyPr wrap="none" rtlCol="0">
            <a:spAutoFit/>
          </a:bodyPr>
          <a:lstStyle/>
          <a:p>
            <a:r>
              <a:rPr lang="en-US" b="1" dirty="0"/>
              <a:t>Participant 2</a:t>
            </a:r>
          </a:p>
        </p:txBody>
      </p:sp>
      <p:sp>
        <p:nvSpPr>
          <p:cNvPr id="40" name="TextBox 39">
            <a:extLst>
              <a:ext uri="{FF2B5EF4-FFF2-40B4-BE49-F238E27FC236}">
                <a16:creationId xmlns:a16="http://schemas.microsoft.com/office/drawing/2014/main" id="{75718228-9318-4D0F-A2A4-545CB450775D}"/>
              </a:ext>
            </a:extLst>
          </p:cNvPr>
          <p:cNvSpPr txBox="1"/>
          <p:nvPr/>
        </p:nvSpPr>
        <p:spPr>
          <a:xfrm>
            <a:off x="317920" y="4636343"/>
            <a:ext cx="1396344" cy="369332"/>
          </a:xfrm>
          <a:prstGeom prst="rect">
            <a:avLst/>
          </a:prstGeom>
          <a:noFill/>
        </p:spPr>
        <p:txBody>
          <a:bodyPr wrap="none" rtlCol="0">
            <a:spAutoFit/>
          </a:bodyPr>
          <a:lstStyle/>
          <a:p>
            <a:r>
              <a:rPr lang="en-US" b="1" dirty="0"/>
              <a:t>Participant 3</a:t>
            </a:r>
          </a:p>
        </p:txBody>
      </p:sp>
      <p:cxnSp>
        <p:nvCxnSpPr>
          <p:cNvPr id="42" name="Straight Connector 41">
            <a:extLst>
              <a:ext uri="{FF2B5EF4-FFF2-40B4-BE49-F238E27FC236}">
                <a16:creationId xmlns:a16="http://schemas.microsoft.com/office/drawing/2014/main" id="{595A4FB6-8971-4978-8092-591267F6D768}"/>
              </a:ext>
            </a:extLst>
          </p:cNvPr>
          <p:cNvCxnSpPr/>
          <p:nvPr/>
        </p:nvCxnSpPr>
        <p:spPr>
          <a:xfrm>
            <a:off x="0" y="3074069"/>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DC5A3CB8-B18A-4497-9C5B-31233354D85A}"/>
              </a:ext>
            </a:extLst>
          </p:cNvPr>
          <p:cNvCxnSpPr/>
          <p:nvPr/>
        </p:nvCxnSpPr>
        <p:spPr>
          <a:xfrm>
            <a:off x="33981" y="4497928"/>
            <a:ext cx="12192000" cy="0"/>
          </a:xfrm>
          <a:prstGeom prst="line">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BF06F622-8FE6-4507-B810-124A6EDFF10A}"/>
              </a:ext>
            </a:extLst>
          </p:cNvPr>
          <p:cNvSpPr txBox="1"/>
          <p:nvPr/>
        </p:nvSpPr>
        <p:spPr>
          <a:xfrm>
            <a:off x="58547" y="6483920"/>
            <a:ext cx="2142318" cy="307777"/>
          </a:xfrm>
          <a:prstGeom prst="rect">
            <a:avLst/>
          </a:prstGeom>
          <a:noFill/>
        </p:spPr>
        <p:txBody>
          <a:bodyPr wrap="none" rtlCol="0">
            <a:spAutoFit/>
          </a:bodyPr>
          <a:lstStyle/>
          <a:p>
            <a:r>
              <a:rPr lang="en-US" sz="1400" dirty="0" err="1">
                <a:solidFill>
                  <a:schemeClr val="bg1"/>
                </a:solidFill>
              </a:rPr>
              <a:t>Tabachnick</a:t>
            </a:r>
            <a:r>
              <a:rPr lang="en-US" sz="1400" dirty="0">
                <a:solidFill>
                  <a:schemeClr val="bg1"/>
                </a:solidFill>
              </a:rPr>
              <a:t> &amp; </a:t>
            </a:r>
            <a:r>
              <a:rPr lang="en-US" sz="1400" dirty="0" err="1">
                <a:solidFill>
                  <a:schemeClr val="bg1"/>
                </a:solidFill>
              </a:rPr>
              <a:t>Fidell</a:t>
            </a:r>
            <a:r>
              <a:rPr lang="en-US" sz="1400" dirty="0">
                <a:solidFill>
                  <a:schemeClr val="bg1"/>
                </a:solidFill>
              </a:rPr>
              <a:t> (2018).</a:t>
            </a:r>
            <a:endParaRPr lang="en-US" dirty="0">
              <a:solidFill>
                <a:schemeClr val="bg1"/>
              </a:solidFill>
            </a:endParaRPr>
          </a:p>
        </p:txBody>
      </p:sp>
      <p:sp>
        <p:nvSpPr>
          <p:cNvPr id="45" name="Content Placeholder 2">
            <a:extLst>
              <a:ext uri="{FF2B5EF4-FFF2-40B4-BE49-F238E27FC236}">
                <a16:creationId xmlns:a16="http://schemas.microsoft.com/office/drawing/2014/main" id="{E2E6FEEA-223A-4648-B322-3E16B27B536B}"/>
              </a:ext>
            </a:extLst>
          </p:cNvPr>
          <p:cNvSpPr txBox="1">
            <a:spLocks/>
          </p:cNvSpPr>
          <p:nvPr/>
        </p:nvSpPr>
        <p:spPr>
          <a:xfrm>
            <a:off x="74374" y="202489"/>
            <a:ext cx="6745356" cy="413539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startAt="3"/>
            </a:pPr>
            <a:r>
              <a:rPr lang="en-US" sz="2600"/>
              <a:t>The intensity of emotional experiences will decrease across events, independent of valence. </a:t>
            </a:r>
            <a:endParaRPr lang="en-US" sz="2600" dirty="0"/>
          </a:p>
        </p:txBody>
      </p:sp>
    </p:spTree>
    <p:extLst>
      <p:ext uri="{BB962C8B-B14F-4D97-AF65-F5344CB8AC3E}">
        <p14:creationId xmlns:p14="http://schemas.microsoft.com/office/powerpoint/2010/main" val="172311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50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5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100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100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100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100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100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100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100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animBg="1"/>
      <p:bldP spid="25" grpId="0" animBg="1"/>
      <p:bldP spid="26"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p:bldP spid="40"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08AD3-3038-476A-B4F5-AD6A85B65098}"/>
              </a:ext>
            </a:extLst>
          </p:cNvPr>
          <p:cNvSpPr>
            <a:spLocks noGrp="1"/>
          </p:cNvSpPr>
          <p:nvPr>
            <p:ph type="title"/>
          </p:nvPr>
        </p:nvSpPr>
        <p:spPr>
          <a:xfrm>
            <a:off x="5181601" y="634946"/>
            <a:ext cx="6368142" cy="1450757"/>
          </a:xfrm>
        </p:spPr>
        <p:txBody>
          <a:bodyPr>
            <a:normAutofit/>
          </a:bodyPr>
          <a:lstStyle/>
          <a:p>
            <a:r>
              <a:rPr lang="en-US" sz="5400">
                <a:solidFill>
                  <a:srgbClr val="5B4D35"/>
                </a:solidFill>
              </a:rPr>
              <a:t>Hypotheses</a:t>
            </a:r>
          </a:p>
        </p:txBody>
      </p:sp>
      <p:pic>
        <p:nvPicPr>
          <p:cNvPr id="5" name="Picture 4" descr="A picture containing person, woman, holding, standing&#10;&#10;Description automatically generated">
            <a:extLst>
              <a:ext uri="{FF2B5EF4-FFF2-40B4-BE49-F238E27FC236}">
                <a16:creationId xmlns:a16="http://schemas.microsoft.com/office/drawing/2014/main" id="{BDF5C749-7414-4A1C-9CC2-86137C16D84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742" r="28207" b="2"/>
          <a:stretch/>
        </p:blipFill>
        <p:spPr>
          <a:xfrm>
            <a:off x="0" y="-12128"/>
            <a:ext cx="4654276" cy="6870127"/>
          </a:xfrm>
          <a:prstGeom prst="rect">
            <a:avLst/>
          </a:prstGeom>
        </p:spPr>
      </p:pic>
      <p:cxnSp>
        <p:nvCxnSpPr>
          <p:cNvPr id="21" name="Straight Connector 2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C035E4-93A6-4CF5-AB96-CDA7193013A6}"/>
              </a:ext>
            </a:extLst>
          </p:cNvPr>
          <p:cNvSpPr>
            <a:spLocks noGrp="1"/>
          </p:cNvSpPr>
          <p:nvPr>
            <p:ph idx="1"/>
          </p:nvPr>
        </p:nvSpPr>
        <p:spPr>
          <a:xfrm>
            <a:off x="5181601" y="2198913"/>
            <a:ext cx="6745356" cy="4135393"/>
          </a:xfrm>
        </p:spPr>
        <p:txBody>
          <a:bodyPr>
            <a:normAutofit/>
          </a:bodyPr>
          <a:lstStyle/>
          <a:p>
            <a:pPr marL="514350" indent="-514350">
              <a:buFont typeface="+mj-lt"/>
              <a:buAutoNum type="arabicPeriod" startAt="3"/>
            </a:pPr>
            <a:r>
              <a:rPr lang="en-US" sz="2600" dirty="0"/>
              <a:t>The intensity of emotional experiences will decrease across events, independent of valence. </a:t>
            </a:r>
          </a:p>
        </p:txBody>
      </p:sp>
      <p:sp>
        <p:nvSpPr>
          <p:cNvPr id="9" name="TextBox 8">
            <a:extLst>
              <a:ext uri="{FF2B5EF4-FFF2-40B4-BE49-F238E27FC236}">
                <a16:creationId xmlns:a16="http://schemas.microsoft.com/office/drawing/2014/main" id="{FA4ECC23-9F57-4BA9-B205-127F83D6EDA2}"/>
              </a:ext>
            </a:extLst>
          </p:cNvPr>
          <p:cNvSpPr txBox="1"/>
          <p:nvPr/>
        </p:nvSpPr>
        <p:spPr>
          <a:xfrm>
            <a:off x="5105400" y="4079800"/>
            <a:ext cx="6520543" cy="1384995"/>
          </a:xfrm>
          <a:prstGeom prst="rect">
            <a:avLst/>
          </a:prstGeom>
          <a:noFill/>
        </p:spPr>
        <p:txBody>
          <a:bodyPr wrap="square" rtlCol="0">
            <a:spAutoFit/>
          </a:bodyPr>
          <a:lstStyle/>
          <a:p>
            <a:pPr algn="ctr"/>
            <a:r>
              <a:rPr lang="en-US" sz="2800" dirty="0">
                <a:solidFill>
                  <a:srgbClr val="FF0000"/>
                </a:solidFill>
              </a:rPr>
              <a:t>Emotional intensity did not </a:t>
            </a:r>
          </a:p>
          <a:p>
            <a:pPr algn="ctr"/>
            <a:r>
              <a:rPr lang="en-US" sz="2800" dirty="0">
                <a:solidFill>
                  <a:srgbClr val="FF0000"/>
                </a:solidFill>
              </a:rPr>
              <a:t>decrease across events, </a:t>
            </a:r>
          </a:p>
          <a:p>
            <a:pPr algn="ctr"/>
            <a:r>
              <a:rPr lang="en-US" sz="2800" i="1" dirty="0">
                <a:solidFill>
                  <a:srgbClr val="FF0000"/>
                </a:solidFill>
              </a:rPr>
              <a:t>b</a:t>
            </a:r>
            <a:r>
              <a:rPr lang="en-US" sz="2800" dirty="0">
                <a:solidFill>
                  <a:srgbClr val="FF0000"/>
                </a:solidFill>
              </a:rPr>
              <a:t> = 0.025, t(319.2): 1.21, p = 0.23.</a:t>
            </a:r>
          </a:p>
        </p:txBody>
      </p:sp>
      <p:sp>
        <p:nvSpPr>
          <p:cNvPr id="4" name="Slide Number Placeholder 3">
            <a:extLst>
              <a:ext uri="{FF2B5EF4-FFF2-40B4-BE49-F238E27FC236}">
                <a16:creationId xmlns:a16="http://schemas.microsoft.com/office/drawing/2014/main" id="{90505A01-283F-4CE2-BBC7-6E2C150A7EEA}"/>
              </a:ext>
            </a:extLst>
          </p:cNvPr>
          <p:cNvSpPr>
            <a:spLocks noGrp="1"/>
          </p:cNvSpPr>
          <p:nvPr>
            <p:ph type="sldNum" sz="quarter" idx="12"/>
          </p:nvPr>
        </p:nvSpPr>
        <p:spPr/>
        <p:txBody>
          <a:bodyPr/>
          <a:lstStyle/>
          <a:p>
            <a:fld id="{58782805-61A3-4A9B-8D39-1A61657B2E27}" type="slidenum">
              <a:rPr lang="en-US" smtClean="0"/>
              <a:t>68</a:t>
            </a:fld>
            <a:endParaRPr lang="en-US"/>
          </a:p>
        </p:txBody>
      </p:sp>
    </p:spTree>
    <p:extLst>
      <p:ext uri="{BB962C8B-B14F-4D97-AF65-F5344CB8AC3E}">
        <p14:creationId xmlns:p14="http://schemas.microsoft.com/office/powerpoint/2010/main" val="27051711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C587-F621-4AF9-97A7-A57D3A109869}"/>
              </a:ext>
            </a:extLst>
          </p:cNvPr>
          <p:cNvSpPr>
            <a:spLocks noGrp="1"/>
          </p:cNvSpPr>
          <p:nvPr>
            <p:ph type="title"/>
          </p:nvPr>
        </p:nvSpPr>
        <p:spPr/>
        <p:txBody>
          <a:bodyPr>
            <a:normAutofit/>
          </a:bodyPr>
          <a:lstStyle/>
          <a:p>
            <a:r>
              <a:rPr lang="en-US" sz="6000" dirty="0"/>
              <a:t>So what’s going on?</a:t>
            </a:r>
          </a:p>
        </p:txBody>
      </p:sp>
      <p:pic>
        <p:nvPicPr>
          <p:cNvPr id="5" name="Content Placeholder 4" descr="A person wearing a hat&#10;&#10;Description automatically generated">
            <a:extLst>
              <a:ext uri="{FF2B5EF4-FFF2-40B4-BE49-F238E27FC236}">
                <a16:creationId xmlns:a16="http://schemas.microsoft.com/office/drawing/2014/main" id="{74F3D167-90C6-45FB-88B9-3FA5F047A9DC}"/>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96865" y="271364"/>
            <a:ext cx="3885012" cy="2428132"/>
          </a:xfrm>
        </p:spPr>
      </p:pic>
      <p:sp>
        <p:nvSpPr>
          <p:cNvPr id="7" name="TextBox 6">
            <a:extLst>
              <a:ext uri="{FF2B5EF4-FFF2-40B4-BE49-F238E27FC236}">
                <a16:creationId xmlns:a16="http://schemas.microsoft.com/office/drawing/2014/main" id="{1EB82307-8818-4CDE-B6F4-526291803613}"/>
              </a:ext>
            </a:extLst>
          </p:cNvPr>
          <p:cNvSpPr txBox="1"/>
          <p:nvPr/>
        </p:nvSpPr>
        <p:spPr>
          <a:xfrm>
            <a:off x="1335405" y="1962895"/>
            <a:ext cx="8339818" cy="3785652"/>
          </a:xfrm>
          <a:prstGeom prst="rect">
            <a:avLst/>
          </a:prstGeom>
          <a:noFill/>
        </p:spPr>
        <p:txBody>
          <a:bodyPr wrap="square" rtlCol="0">
            <a:spAutoFit/>
          </a:bodyPr>
          <a:lstStyle/>
          <a:p>
            <a:pPr marL="514350" indent="-514350">
              <a:buFont typeface="+mj-lt"/>
              <a:buAutoNum type="arabicPeriod"/>
            </a:pPr>
            <a:r>
              <a:rPr lang="en-US" sz="4800" dirty="0"/>
              <a:t>Variability</a:t>
            </a:r>
          </a:p>
          <a:p>
            <a:pPr marL="514350" indent="-514350">
              <a:buFont typeface="+mj-lt"/>
              <a:buAutoNum type="arabicPeriod"/>
            </a:pPr>
            <a:endParaRPr lang="en-US" sz="4800" dirty="0"/>
          </a:p>
          <a:p>
            <a:pPr marL="514350" indent="-514350">
              <a:buFont typeface="+mj-lt"/>
              <a:buAutoNum type="arabicPeriod"/>
            </a:pPr>
            <a:r>
              <a:rPr lang="en-US" sz="4800" dirty="0"/>
              <a:t>Nature of stimuli</a:t>
            </a:r>
            <a:r>
              <a:rPr lang="en-US" sz="4800" baseline="30000" dirty="0"/>
              <a:t>1</a:t>
            </a:r>
          </a:p>
          <a:p>
            <a:pPr marL="514350" indent="-514350">
              <a:buFont typeface="+mj-lt"/>
              <a:buAutoNum type="arabicPeriod"/>
            </a:pPr>
            <a:endParaRPr lang="en-US" sz="4800" dirty="0"/>
          </a:p>
          <a:p>
            <a:pPr marL="514350" indent="-514350">
              <a:buFont typeface="+mj-lt"/>
              <a:buAutoNum type="arabicPeriod"/>
            </a:pPr>
            <a:r>
              <a:rPr lang="en-US" sz="4800" dirty="0"/>
              <a:t>Design of the experience</a:t>
            </a:r>
          </a:p>
        </p:txBody>
      </p:sp>
      <p:sp>
        <p:nvSpPr>
          <p:cNvPr id="3" name="Slide Number Placeholder 2">
            <a:extLst>
              <a:ext uri="{FF2B5EF4-FFF2-40B4-BE49-F238E27FC236}">
                <a16:creationId xmlns:a16="http://schemas.microsoft.com/office/drawing/2014/main" id="{9802183B-6914-400B-B2B8-DB8B576D3E9E}"/>
              </a:ext>
            </a:extLst>
          </p:cNvPr>
          <p:cNvSpPr>
            <a:spLocks noGrp="1"/>
          </p:cNvSpPr>
          <p:nvPr>
            <p:ph type="sldNum" sz="quarter" idx="12"/>
          </p:nvPr>
        </p:nvSpPr>
        <p:spPr/>
        <p:txBody>
          <a:bodyPr/>
          <a:lstStyle/>
          <a:p>
            <a:fld id="{58782805-61A3-4A9B-8D39-1A61657B2E27}" type="slidenum">
              <a:rPr lang="en-US" smtClean="0"/>
              <a:t>69</a:t>
            </a:fld>
            <a:endParaRPr lang="en-US"/>
          </a:p>
        </p:txBody>
      </p:sp>
      <p:sp>
        <p:nvSpPr>
          <p:cNvPr id="4" name="TextBox 3">
            <a:extLst>
              <a:ext uri="{FF2B5EF4-FFF2-40B4-BE49-F238E27FC236}">
                <a16:creationId xmlns:a16="http://schemas.microsoft.com/office/drawing/2014/main" id="{719C205A-E070-4480-89BB-CA76018794A4}"/>
              </a:ext>
            </a:extLst>
          </p:cNvPr>
          <p:cNvSpPr txBox="1"/>
          <p:nvPr/>
        </p:nvSpPr>
        <p:spPr>
          <a:xfrm>
            <a:off x="0" y="6488458"/>
            <a:ext cx="2678169" cy="307777"/>
          </a:xfrm>
          <a:prstGeom prst="rect">
            <a:avLst/>
          </a:prstGeom>
          <a:noFill/>
        </p:spPr>
        <p:txBody>
          <a:bodyPr wrap="none" rtlCol="0">
            <a:spAutoFit/>
          </a:bodyPr>
          <a:lstStyle/>
          <a:p>
            <a:r>
              <a:rPr lang="en-US" sz="1400" baseline="30000" dirty="0">
                <a:solidFill>
                  <a:schemeClr val="bg1"/>
                </a:solidFill>
              </a:rPr>
              <a:t>1</a:t>
            </a:r>
            <a:r>
              <a:rPr lang="en-US" sz="1400" dirty="0">
                <a:solidFill>
                  <a:schemeClr val="bg1"/>
                </a:solidFill>
              </a:rPr>
              <a:t> Frederick &amp; Loewenstein (1999).</a:t>
            </a:r>
          </a:p>
        </p:txBody>
      </p:sp>
    </p:spTree>
    <p:extLst>
      <p:ext uri="{BB962C8B-B14F-4D97-AF65-F5344CB8AC3E}">
        <p14:creationId xmlns:p14="http://schemas.microsoft.com/office/powerpoint/2010/main" val="17401027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black background&#10;&#10;Description automatically generated">
            <a:extLst>
              <a:ext uri="{FF2B5EF4-FFF2-40B4-BE49-F238E27FC236}">
                <a16:creationId xmlns:a16="http://schemas.microsoft.com/office/drawing/2014/main" id="{21D15BE7-FB26-4B2C-9BDD-1C68176D978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75183" y="0"/>
            <a:ext cx="9041634" cy="6100658"/>
          </a:xfrm>
        </p:spPr>
      </p:pic>
      <p:sp>
        <p:nvSpPr>
          <p:cNvPr id="6" name="TextBox 5">
            <a:extLst>
              <a:ext uri="{FF2B5EF4-FFF2-40B4-BE49-F238E27FC236}">
                <a16:creationId xmlns:a16="http://schemas.microsoft.com/office/drawing/2014/main" id="{488B0F39-35D1-478C-889A-E509E5AFC96D}"/>
              </a:ext>
            </a:extLst>
          </p:cNvPr>
          <p:cNvSpPr txBox="1"/>
          <p:nvPr/>
        </p:nvSpPr>
        <p:spPr>
          <a:xfrm>
            <a:off x="5570618" y="268989"/>
            <a:ext cx="6085448" cy="369332"/>
          </a:xfrm>
          <a:prstGeom prst="rect">
            <a:avLst/>
          </a:prstGeom>
          <a:noFill/>
        </p:spPr>
        <p:txBody>
          <a:bodyPr wrap="none" rtlCol="0">
            <a:spAutoFit/>
          </a:bodyPr>
          <a:lstStyle/>
          <a:p>
            <a:r>
              <a:rPr lang="en-US" dirty="0"/>
              <a:t>A Common Modern Emotion Regulation Experimental Design </a:t>
            </a:r>
            <a:r>
              <a:rPr lang="en-US" baseline="30000" dirty="0"/>
              <a:t>1</a:t>
            </a:r>
          </a:p>
        </p:txBody>
      </p:sp>
      <p:sp>
        <p:nvSpPr>
          <p:cNvPr id="7" name="TextBox 6">
            <a:extLst>
              <a:ext uri="{FF2B5EF4-FFF2-40B4-BE49-F238E27FC236}">
                <a16:creationId xmlns:a16="http://schemas.microsoft.com/office/drawing/2014/main" id="{68B0C222-ADC3-47D7-BA82-27F3DE0CC5BE}"/>
              </a:ext>
            </a:extLst>
          </p:cNvPr>
          <p:cNvSpPr txBox="1"/>
          <p:nvPr/>
        </p:nvSpPr>
        <p:spPr>
          <a:xfrm>
            <a:off x="8969" y="6459785"/>
            <a:ext cx="1941095" cy="307777"/>
          </a:xfrm>
          <a:prstGeom prst="rect">
            <a:avLst/>
          </a:prstGeom>
          <a:noFill/>
        </p:spPr>
        <p:txBody>
          <a:bodyPr wrap="square" rtlCol="0">
            <a:spAutoFit/>
          </a:bodyPr>
          <a:lstStyle/>
          <a:p>
            <a:r>
              <a:rPr lang="en-US" sz="1400" baseline="30000" dirty="0">
                <a:solidFill>
                  <a:schemeClr val="bg1"/>
                </a:solidFill>
              </a:rPr>
              <a:t>1 </a:t>
            </a:r>
            <a:r>
              <a:rPr lang="en-US" sz="1400" dirty="0" err="1">
                <a:solidFill>
                  <a:schemeClr val="bg1"/>
                </a:solidFill>
              </a:rPr>
              <a:t>Shafir</a:t>
            </a:r>
            <a:r>
              <a:rPr lang="en-US" sz="1400" dirty="0">
                <a:solidFill>
                  <a:schemeClr val="bg1"/>
                </a:solidFill>
              </a:rPr>
              <a:t> et al., (2016).</a:t>
            </a:r>
            <a:endParaRPr lang="en-US" sz="1400" baseline="30000" dirty="0">
              <a:solidFill>
                <a:schemeClr val="bg1"/>
              </a:solidFill>
            </a:endParaRPr>
          </a:p>
        </p:txBody>
      </p:sp>
      <p:sp>
        <p:nvSpPr>
          <p:cNvPr id="8" name="Arrow: Up 7">
            <a:extLst>
              <a:ext uri="{FF2B5EF4-FFF2-40B4-BE49-F238E27FC236}">
                <a16:creationId xmlns:a16="http://schemas.microsoft.com/office/drawing/2014/main" id="{AA157016-EDB6-40EA-8EBB-2BB4AACC9278}"/>
              </a:ext>
            </a:extLst>
          </p:cNvPr>
          <p:cNvSpPr/>
          <p:nvPr/>
        </p:nvSpPr>
        <p:spPr>
          <a:xfrm rot="2132250">
            <a:off x="1834055" y="2339162"/>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person, man, wearing, holding&#10;&#10;Description automatically generated">
            <a:extLst>
              <a:ext uri="{FF2B5EF4-FFF2-40B4-BE49-F238E27FC236}">
                <a16:creationId xmlns:a16="http://schemas.microsoft.com/office/drawing/2014/main" id="{3C69D2E9-11C0-4993-BF7B-5457206B88B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22" r="27558"/>
          <a:stretch/>
        </p:blipFill>
        <p:spPr>
          <a:xfrm>
            <a:off x="9466197" y="825289"/>
            <a:ext cx="2301240" cy="2225040"/>
          </a:xfrm>
          <a:prstGeom prst="rect">
            <a:avLst/>
          </a:prstGeom>
        </p:spPr>
      </p:pic>
      <p:sp>
        <p:nvSpPr>
          <p:cNvPr id="12" name="Slide Number Placeholder 11">
            <a:extLst>
              <a:ext uri="{FF2B5EF4-FFF2-40B4-BE49-F238E27FC236}">
                <a16:creationId xmlns:a16="http://schemas.microsoft.com/office/drawing/2014/main" id="{716C1C59-7D43-4A82-924F-786B50FF51ED}"/>
              </a:ext>
            </a:extLst>
          </p:cNvPr>
          <p:cNvSpPr>
            <a:spLocks noGrp="1"/>
          </p:cNvSpPr>
          <p:nvPr>
            <p:ph type="sldNum" sz="quarter" idx="12"/>
          </p:nvPr>
        </p:nvSpPr>
        <p:spPr/>
        <p:txBody>
          <a:bodyPr/>
          <a:lstStyle/>
          <a:p>
            <a:fld id="{58782805-61A3-4A9B-8D39-1A61657B2E27}" type="slidenum">
              <a:rPr lang="en-US" smtClean="0"/>
              <a:t>7</a:t>
            </a:fld>
            <a:endParaRPr lang="en-US" dirty="0"/>
          </a:p>
        </p:txBody>
      </p:sp>
    </p:spTree>
    <p:extLst>
      <p:ext uri="{BB962C8B-B14F-4D97-AF65-F5344CB8AC3E}">
        <p14:creationId xmlns:p14="http://schemas.microsoft.com/office/powerpoint/2010/main" val="93714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08AD3-3038-476A-B4F5-AD6A85B65098}"/>
              </a:ext>
            </a:extLst>
          </p:cNvPr>
          <p:cNvSpPr>
            <a:spLocks noGrp="1"/>
          </p:cNvSpPr>
          <p:nvPr>
            <p:ph type="title"/>
          </p:nvPr>
        </p:nvSpPr>
        <p:spPr>
          <a:xfrm>
            <a:off x="5181601" y="634946"/>
            <a:ext cx="6368142" cy="1450757"/>
          </a:xfrm>
        </p:spPr>
        <p:txBody>
          <a:bodyPr>
            <a:normAutofit/>
          </a:bodyPr>
          <a:lstStyle/>
          <a:p>
            <a:r>
              <a:rPr lang="en-US" sz="5400" dirty="0">
                <a:solidFill>
                  <a:srgbClr val="5B4D35"/>
                </a:solidFill>
              </a:rPr>
              <a:t>Review</a:t>
            </a:r>
          </a:p>
        </p:txBody>
      </p:sp>
      <p:pic>
        <p:nvPicPr>
          <p:cNvPr id="5" name="Picture 4" descr="A picture containing person, woman, holding, standing&#10;&#10;Description automatically generated">
            <a:extLst>
              <a:ext uri="{FF2B5EF4-FFF2-40B4-BE49-F238E27FC236}">
                <a16:creationId xmlns:a16="http://schemas.microsoft.com/office/drawing/2014/main" id="{BDF5C749-7414-4A1C-9CC2-86137C16D84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742" r="28207" b="2"/>
          <a:stretch/>
        </p:blipFill>
        <p:spPr>
          <a:xfrm>
            <a:off x="0" y="-12128"/>
            <a:ext cx="4654276" cy="6870127"/>
          </a:xfrm>
          <a:prstGeom prst="rect">
            <a:avLst/>
          </a:prstGeom>
        </p:spPr>
      </p:pic>
      <p:cxnSp>
        <p:nvCxnSpPr>
          <p:cNvPr id="21" name="Straight Connector 2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C035E4-93A6-4CF5-AB96-CDA7193013A6}"/>
              </a:ext>
            </a:extLst>
          </p:cNvPr>
          <p:cNvSpPr>
            <a:spLocks noGrp="1"/>
          </p:cNvSpPr>
          <p:nvPr>
            <p:ph idx="1"/>
          </p:nvPr>
        </p:nvSpPr>
        <p:spPr>
          <a:xfrm>
            <a:off x="5181601" y="2255532"/>
            <a:ext cx="6745356" cy="4135393"/>
          </a:xfrm>
        </p:spPr>
        <p:txBody>
          <a:bodyPr>
            <a:normAutofit/>
          </a:bodyPr>
          <a:lstStyle/>
          <a:p>
            <a:pPr marL="514350" indent="-514350">
              <a:buFont typeface="+mj-lt"/>
              <a:buAutoNum type="arabicPeriod"/>
            </a:pPr>
            <a:r>
              <a:rPr lang="en-US" sz="2600" dirty="0"/>
              <a:t>The valence of emotional experiences did  significantly increase in positivity across events.</a:t>
            </a:r>
          </a:p>
          <a:p>
            <a:pPr marL="514350" indent="-514350">
              <a:buFont typeface="+mj-lt"/>
              <a:buAutoNum type="arabicPeriod"/>
            </a:pPr>
            <a:r>
              <a:rPr lang="en-US" sz="2600" dirty="0"/>
              <a:t>Negative emotions are more regulated than positive emotions.</a:t>
            </a:r>
          </a:p>
          <a:p>
            <a:pPr marL="514350" indent="-514350">
              <a:buFont typeface="+mj-lt"/>
              <a:buAutoNum type="arabicPeriod"/>
            </a:pPr>
            <a:r>
              <a:rPr lang="en-US" sz="2600" dirty="0"/>
              <a:t>Emotional intensity did not decrease across events.</a:t>
            </a:r>
          </a:p>
        </p:txBody>
      </p:sp>
      <p:sp>
        <p:nvSpPr>
          <p:cNvPr id="6" name="Slide Number Placeholder 5">
            <a:extLst>
              <a:ext uri="{FF2B5EF4-FFF2-40B4-BE49-F238E27FC236}">
                <a16:creationId xmlns:a16="http://schemas.microsoft.com/office/drawing/2014/main" id="{89B4367E-FE92-4A4E-9D1B-D390752D4767}"/>
              </a:ext>
            </a:extLst>
          </p:cNvPr>
          <p:cNvSpPr>
            <a:spLocks noGrp="1"/>
          </p:cNvSpPr>
          <p:nvPr>
            <p:ph type="sldNum" sz="quarter" idx="12"/>
          </p:nvPr>
        </p:nvSpPr>
        <p:spPr/>
        <p:txBody>
          <a:bodyPr/>
          <a:lstStyle/>
          <a:p>
            <a:fld id="{58782805-61A3-4A9B-8D39-1A61657B2E27}" type="slidenum">
              <a:rPr lang="en-US" smtClean="0"/>
              <a:t>70</a:t>
            </a:fld>
            <a:endParaRPr lang="en-US"/>
          </a:p>
        </p:txBody>
      </p:sp>
    </p:spTree>
    <p:extLst>
      <p:ext uri="{BB962C8B-B14F-4D97-AF65-F5344CB8AC3E}">
        <p14:creationId xmlns:p14="http://schemas.microsoft.com/office/powerpoint/2010/main" val="26975369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8C7E-DC5E-491B-88A6-568819AC36D3}"/>
              </a:ext>
            </a:extLst>
          </p:cNvPr>
          <p:cNvSpPr>
            <a:spLocks noGrp="1"/>
          </p:cNvSpPr>
          <p:nvPr>
            <p:ph type="title"/>
          </p:nvPr>
        </p:nvSpPr>
        <p:spPr/>
        <p:txBody>
          <a:bodyPr/>
          <a:lstStyle/>
          <a:p>
            <a:r>
              <a:rPr lang="en-US" dirty="0"/>
              <a:t>Limitations</a:t>
            </a:r>
          </a:p>
        </p:txBody>
      </p:sp>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1378424" y="1965481"/>
            <a:ext cx="9777256" cy="290676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 Subjective chronological ordering</a:t>
            </a:r>
          </a:p>
          <a:p>
            <a:pPr marL="457200" indent="-457200">
              <a:buFont typeface="+mj-lt"/>
              <a:buAutoNum type="arabicPeriod"/>
            </a:pPr>
            <a:r>
              <a:rPr lang="en-US" sz="2200" dirty="0"/>
              <a:t>Time between exposure and data collection</a:t>
            </a:r>
          </a:p>
          <a:p>
            <a:pPr marL="457200" indent="-457200">
              <a:buFont typeface="+mj-lt"/>
              <a:buAutoNum type="arabicPeriod"/>
            </a:pPr>
            <a:r>
              <a:rPr lang="en-US" sz="2200" dirty="0"/>
              <a:t>Asking about regulation might prompt false responses</a:t>
            </a:r>
          </a:p>
          <a:p>
            <a:pPr marL="457200" indent="-457200">
              <a:buFont typeface="+mj-lt"/>
              <a:buAutoNum type="arabicPeriod"/>
            </a:pPr>
            <a:r>
              <a:rPr lang="en-US" sz="2200" dirty="0"/>
              <a:t>Imbalance in size of emotion category groupings</a:t>
            </a:r>
          </a:p>
          <a:p>
            <a:pPr marL="457200" indent="-457200">
              <a:buFont typeface="+mj-lt"/>
              <a:buAutoNum type="arabicPeriod"/>
            </a:pPr>
            <a:r>
              <a:rPr lang="en-US" sz="2200" dirty="0"/>
              <a:t>Self-selection bias</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71</a:t>
            </a:fld>
            <a:endParaRPr lang="en-US"/>
          </a:p>
        </p:txBody>
      </p:sp>
    </p:spTree>
    <p:extLst>
      <p:ext uri="{BB962C8B-B14F-4D97-AF65-F5344CB8AC3E}">
        <p14:creationId xmlns:p14="http://schemas.microsoft.com/office/powerpoint/2010/main" val="133272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8C7E-DC5E-491B-88A6-568819AC36D3}"/>
              </a:ext>
            </a:extLst>
          </p:cNvPr>
          <p:cNvSpPr>
            <a:spLocks noGrp="1"/>
          </p:cNvSpPr>
          <p:nvPr>
            <p:ph type="title"/>
          </p:nvPr>
        </p:nvSpPr>
        <p:spPr/>
        <p:txBody>
          <a:bodyPr/>
          <a:lstStyle/>
          <a:p>
            <a:r>
              <a:rPr lang="en-US" dirty="0"/>
              <a:t>Limitations</a:t>
            </a:r>
          </a:p>
        </p:txBody>
      </p:sp>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1378424" y="1965481"/>
            <a:ext cx="9777256" cy="290676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 Subjective chronological ordering</a:t>
            </a:r>
          </a:p>
          <a:p>
            <a:pPr marL="457200" indent="-457200">
              <a:buFont typeface="+mj-lt"/>
              <a:buAutoNum type="arabicPeriod"/>
            </a:pPr>
            <a:r>
              <a:rPr lang="en-US" sz="2200" dirty="0"/>
              <a:t>Time between exposure and data collection</a:t>
            </a:r>
          </a:p>
          <a:p>
            <a:pPr marL="457200" indent="-457200">
              <a:buFont typeface="+mj-lt"/>
              <a:buAutoNum type="arabicPeriod"/>
            </a:pPr>
            <a:r>
              <a:rPr lang="en-US" sz="2200" dirty="0"/>
              <a:t>Asking about regulation might prompt false responses</a:t>
            </a:r>
          </a:p>
          <a:p>
            <a:pPr marL="457200" indent="-457200">
              <a:buFont typeface="+mj-lt"/>
              <a:buAutoNum type="arabicPeriod"/>
            </a:pPr>
            <a:r>
              <a:rPr lang="en-US" sz="2200" dirty="0"/>
              <a:t>Imbalance in size of emotion category groupings</a:t>
            </a:r>
          </a:p>
          <a:p>
            <a:pPr marL="457200" indent="-457200">
              <a:buFont typeface="+mj-lt"/>
              <a:buAutoNum type="arabicPeriod"/>
            </a:pPr>
            <a:r>
              <a:rPr lang="en-US" sz="2200" dirty="0"/>
              <a:t>Self-selection bias</a:t>
            </a:r>
          </a:p>
          <a:p>
            <a:pPr marL="457200" indent="-457200">
              <a:buFont typeface="+mj-lt"/>
              <a:buAutoNum type="arabicPeriod"/>
            </a:pPr>
            <a:r>
              <a:rPr lang="en-US" sz="2200" dirty="0"/>
              <a:t>Haunted house is still an artificial setting that might not generalize to daily life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72</a:t>
            </a:fld>
            <a:endParaRPr lang="en-US"/>
          </a:p>
        </p:txBody>
      </p:sp>
    </p:spTree>
    <p:extLst>
      <p:ext uri="{BB962C8B-B14F-4D97-AF65-F5344CB8AC3E}">
        <p14:creationId xmlns:p14="http://schemas.microsoft.com/office/powerpoint/2010/main" val="29124267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9F22-7178-4927-8EEF-6D162F5C9505}"/>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3DDEC0DA-A95D-4D03-B5A8-ADD8EAD896E0}"/>
              </a:ext>
            </a:extLst>
          </p:cNvPr>
          <p:cNvSpPr>
            <a:spLocks noGrp="1"/>
          </p:cNvSpPr>
          <p:nvPr>
            <p:ph idx="1"/>
          </p:nvPr>
        </p:nvSpPr>
        <p:spPr/>
        <p:txBody>
          <a:bodyPr/>
          <a:lstStyle/>
          <a:p>
            <a:pPr>
              <a:buFont typeface="Arial" panose="020B0604020202020204" pitchFamily="34" charset="0"/>
              <a:buChar char="•"/>
            </a:pPr>
            <a:r>
              <a:rPr lang="en-US" dirty="0"/>
              <a:t>Strategy choice as a function of emotional intensity</a:t>
            </a:r>
          </a:p>
          <a:p>
            <a:pPr>
              <a:buFont typeface="Arial" panose="020B0604020202020204" pitchFamily="34" charset="0"/>
              <a:buChar char="•"/>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981636A-B9FB-4FD8-8149-9A0EFD6B9760}"/>
              </a:ext>
            </a:extLst>
          </p:cNvPr>
          <p:cNvSpPr>
            <a:spLocks noGrp="1"/>
          </p:cNvSpPr>
          <p:nvPr>
            <p:ph type="sldNum" sz="quarter" idx="12"/>
          </p:nvPr>
        </p:nvSpPr>
        <p:spPr/>
        <p:txBody>
          <a:bodyPr/>
          <a:lstStyle/>
          <a:p>
            <a:fld id="{58782805-61A3-4A9B-8D39-1A61657B2E27}" type="slidenum">
              <a:rPr lang="en-US" smtClean="0"/>
              <a:t>73</a:t>
            </a:fld>
            <a:endParaRPr lang="en-US"/>
          </a:p>
        </p:txBody>
      </p:sp>
    </p:spTree>
    <p:extLst>
      <p:ext uri="{BB962C8B-B14F-4D97-AF65-F5344CB8AC3E}">
        <p14:creationId xmlns:p14="http://schemas.microsoft.com/office/powerpoint/2010/main" val="375630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DC46D5-6145-4317-8C76-F0BE346C7DDA}"/>
              </a:ext>
            </a:extLst>
          </p:cNvPr>
          <p:cNvSpPr>
            <a:spLocks noGrp="1"/>
          </p:cNvSpPr>
          <p:nvPr>
            <p:ph type="title"/>
          </p:nvPr>
        </p:nvSpPr>
        <p:spPr>
          <a:xfrm>
            <a:off x="492370" y="516836"/>
            <a:ext cx="3084844" cy="1135502"/>
          </a:xfrm>
        </p:spPr>
        <p:txBody>
          <a:bodyPr>
            <a:normAutofit/>
          </a:bodyPr>
          <a:lstStyle/>
          <a:p>
            <a:r>
              <a:rPr lang="en-US" sz="3600" dirty="0">
                <a:solidFill>
                  <a:srgbClr val="FFFFFF"/>
                </a:solidFill>
              </a:rPr>
              <a:t>Measures</a:t>
            </a:r>
          </a:p>
        </p:txBody>
      </p:sp>
      <p:sp>
        <p:nvSpPr>
          <p:cNvPr id="5" name="Content Placeholder 4">
            <a:extLst>
              <a:ext uri="{FF2B5EF4-FFF2-40B4-BE49-F238E27FC236}">
                <a16:creationId xmlns:a16="http://schemas.microsoft.com/office/drawing/2014/main" id="{9075AB09-A765-4842-B1EA-766757B07350}"/>
              </a:ext>
            </a:extLst>
          </p:cNvPr>
          <p:cNvSpPr>
            <a:spLocks noGrp="1"/>
          </p:cNvSpPr>
          <p:nvPr>
            <p:ph idx="1"/>
          </p:nvPr>
        </p:nvSpPr>
        <p:spPr>
          <a:xfrm>
            <a:off x="0" y="1937736"/>
            <a:ext cx="3986799" cy="4336981"/>
          </a:xfrm>
        </p:spPr>
        <p:txBody>
          <a:bodyPr>
            <a:normAutofit/>
          </a:bodyPr>
          <a:lstStyle/>
          <a:p>
            <a:pPr lvl="2"/>
            <a:r>
              <a:rPr lang="en-US" sz="2000" dirty="0">
                <a:solidFill>
                  <a:srgbClr val="FFFFFF"/>
                </a:solidFill>
              </a:rPr>
              <a:t>Event Experience and Ordering Questionnaire</a:t>
            </a:r>
          </a:p>
          <a:p>
            <a:pPr lvl="3"/>
            <a:r>
              <a:rPr lang="en-US" sz="2000" dirty="0">
                <a:solidFill>
                  <a:srgbClr val="FFFFFF"/>
                </a:solidFill>
              </a:rPr>
              <a:t>Identify 10 events</a:t>
            </a:r>
          </a:p>
          <a:p>
            <a:pPr lvl="3"/>
            <a:r>
              <a:rPr lang="en-US" sz="2000" dirty="0">
                <a:solidFill>
                  <a:srgbClr val="FFFFFF"/>
                </a:solidFill>
              </a:rPr>
              <a:t>Identify associated emotions</a:t>
            </a:r>
          </a:p>
          <a:p>
            <a:pPr lvl="3"/>
            <a:r>
              <a:rPr lang="en-US" sz="2000" dirty="0">
                <a:solidFill>
                  <a:srgbClr val="FFFFFF"/>
                </a:solidFill>
              </a:rPr>
              <a:t>Identify intensity of emotion and attempt to regulate</a:t>
            </a:r>
          </a:p>
          <a:p>
            <a:pPr lvl="3"/>
            <a:r>
              <a:rPr lang="en-US" sz="2000" dirty="0">
                <a:solidFill>
                  <a:srgbClr val="FFFFFF"/>
                </a:solidFill>
              </a:rPr>
              <a:t>Identify regulation strategies</a:t>
            </a:r>
          </a:p>
          <a:p>
            <a:pPr lvl="3"/>
            <a:r>
              <a:rPr lang="en-US" sz="2000" dirty="0">
                <a:solidFill>
                  <a:srgbClr val="FFFFFF"/>
                </a:solidFill>
              </a:rPr>
              <a:t>Reorder items chronologically</a:t>
            </a:r>
          </a:p>
          <a:p>
            <a:pPr marL="0" indent="0">
              <a:buNone/>
            </a:pPr>
            <a:endParaRPr lang="en-US" sz="1500" dirty="0">
              <a:solidFill>
                <a:srgbClr val="FFFFFF"/>
              </a:solidFill>
            </a:endParaRPr>
          </a:p>
        </p:txBody>
      </p:sp>
      <p:sp>
        <p:nvSpPr>
          <p:cNvPr id="14" name="Rectangle 13">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screenshot of a social media post&#10;&#10;Description automatically generated">
            <a:extLst>
              <a:ext uri="{FF2B5EF4-FFF2-40B4-BE49-F238E27FC236}">
                <a16:creationId xmlns:a16="http://schemas.microsoft.com/office/drawing/2014/main" id="{42BB4DCC-8635-46F5-9E21-CB1D59B68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621" y="1937736"/>
            <a:ext cx="5824328" cy="2912164"/>
          </a:xfrm>
          <a:prstGeom prst="rect">
            <a:avLst/>
          </a:prstGeom>
        </p:spPr>
      </p:pic>
      <p:sp>
        <p:nvSpPr>
          <p:cNvPr id="13" name="Slide Number Placeholder 12">
            <a:extLst>
              <a:ext uri="{FF2B5EF4-FFF2-40B4-BE49-F238E27FC236}">
                <a16:creationId xmlns:a16="http://schemas.microsoft.com/office/drawing/2014/main" id="{AD043325-BA71-43C6-94DB-1BFC7F868F84}"/>
              </a:ext>
            </a:extLst>
          </p:cNvPr>
          <p:cNvSpPr>
            <a:spLocks noGrp="1"/>
          </p:cNvSpPr>
          <p:nvPr>
            <p:ph type="sldNum" sz="quarter" idx="12"/>
          </p:nvPr>
        </p:nvSpPr>
        <p:spPr/>
        <p:txBody>
          <a:bodyPr/>
          <a:lstStyle/>
          <a:p>
            <a:fld id="{58782805-61A3-4A9B-8D39-1A61657B2E27}" type="slidenum">
              <a:rPr lang="en-US" smtClean="0"/>
              <a:t>74</a:t>
            </a:fld>
            <a:endParaRPr lang="en-US"/>
          </a:p>
        </p:txBody>
      </p:sp>
    </p:spTree>
    <p:extLst>
      <p:ext uri="{BB962C8B-B14F-4D97-AF65-F5344CB8AC3E}">
        <p14:creationId xmlns:p14="http://schemas.microsoft.com/office/powerpoint/2010/main" val="231813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6780-DCEC-429F-999D-C038162CA5B6}"/>
              </a:ext>
            </a:extLst>
          </p:cNvPr>
          <p:cNvSpPr>
            <a:spLocks noGrp="1"/>
          </p:cNvSpPr>
          <p:nvPr>
            <p:ph type="title"/>
          </p:nvPr>
        </p:nvSpPr>
        <p:spPr/>
        <p:txBody>
          <a:bodyPr/>
          <a:lstStyle/>
          <a:p>
            <a:r>
              <a:rPr lang="en-US" dirty="0"/>
              <a:t>Emotion Regulation Strategies</a:t>
            </a:r>
          </a:p>
        </p:txBody>
      </p:sp>
      <p:sp>
        <p:nvSpPr>
          <p:cNvPr id="3" name="Content Placeholder 2">
            <a:extLst>
              <a:ext uri="{FF2B5EF4-FFF2-40B4-BE49-F238E27FC236}">
                <a16:creationId xmlns:a16="http://schemas.microsoft.com/office/drawing/2014/main" id="{9FC91C10-7A6B-4E00-8247-39B4D95D2874}"/>
              </a:ext>
            </a:extLst>
          </p:cNvPr>
          <p:cNvSpPr>
            <a:spLocks noGrp="1"/>
          </p:cNvSpPr>
          <p:nvPr>
            <p:ph idx="1"/>
          </p:nvPr>
        </p:nvSpPr>
        <p:spPr/>
        <p:txBody>
          <a:bodyPr/>
          <a:lstStyle/>
          <a:p>
            <a:pPr>
              <a:lnSpc>
                <a:spcPct val="100000"/>
              </a:lnSpc>
              <a:spcAft>
                <a:spcPts val="600"/>
              </a:spcAft>
              <a:buFont typeface="Wingdings" panose="05000000000000000000" pitchFamily="2" charset="2"/>
              <a:buChar char="§"/>
            </a:pPr>
            <a:r>
              <a:rPr lang="en-US" dirty="0"/>
              <a:t> The efficacy of different regulation strategies varies with situational demands.</a:t>
            </a:r>
          </a:p>
          <a:p>
            <a:pPr lvl="1">
              <a:lnSpc>
                <a:spcPct val="100000"/>
              </a:lnSpc>
              <a:spcBef>
                <a:spcPts val="1200"/>
              </a:spcBef>
              <a:spcAft>
                <a:spcPts val="600"/>
              </a:spcAft>
              <a:buFont typeface="Wingdings" panose="05000000000000000000" pitchFamily="2" charset="2"/>
              <a:buChar char="§"/>
            </a:pPr>
            <a:r>
              <a:rPr lang="en-US" dirty="0"/>
              <a:t>Engagement strategies successfully modulate low-intensity emotional stimuli while disengagement strategies successfully modulate high-intensity emotional stimuli. </a:t>
            </a:r>
            <a:r>
              <a:rPr lang="en-US" baseline="30000" dirty="0"/>
              <a:t>1</a:t>
            </a:r>
          </a:p>
        </p:txBody>
      </p:sp>
      <p:sp>
        <p:nvSpPr>
          <p:cNvPr id="8" name="TextBox 7">
            <a:extLst>
              <a:ext uri="{FF2B5EF4-FFF2-40B4-BE49-F238E27FC236}">
                <a16:creationId xmlns:a16="http://schemas.microsoft.com/office/drawing/2014/main" id="{3CC92A24-46CB-4885-9FCC-11E1946D391E}"/>
              </a:ext>
            </a:extLst>
          </p:cNvPr>
          <p:cNvSpPr txBox="1"/>
          <p:nvPr/>
        </p:nvSpPr>
        <p:spPr>
          <a:xfrm>
            <a:off x="0" y="6417508"/>
            <a:ext cx="1863652" cy="307777"/>
          </a:xfrm>
          <a:prstGeom prst="rect">
            <a:avLst/>
          </a:prstGeom>
          <a:noFill/>
        </p:spPr>
        <p:txBody>
          <a:bodyPr wrap="none" rtlCol="0">
            <a:spAutoFit/>
          </a:bodyPr>
          <a:lstStyle/>
          <a:p>
            <a:pPr algn="r"/>
            <a:r>
              <a:rPr lang="en-US" sz="1400" baseline="30000" dirty="0">
                <a:solidFill>
                  <a:schemeClr val="bg1"/>
                </a:solidFill>
              </a:rPr>
              <a:t>1</a:t>
            </a:r>
            <a:r>
              <a:rPr lang="en-US" sz="1400" dirty="0">
                <a:solidFill>
                  <a:schemeClr val="bg1"/>
                </a:solidFill>
              </a:rPr>
              <a:t> </a:t>
            </a:r>
            <a:r>
              <a:rPr lang="en-US" sz="1400" dirty="0" err="1">
                <a:solidFill>
                  <a:schemeClr val="bg1"/>
                </a:solidFill>
              </a:rPr>
              <a:t>Sheppes</a:t>
            </a:r>
            <a:r>
              <a:rPr lang="en-US" sz="1400" dirty="0">
                <a:solidFill>
                  <a:schemeClr val="bg1"/>
                </a:solidFill>
              </a:rPr>
              <a:t> et al. (2011).</a:t>
            </a:r>
          </a:p>
        </p:txBody>
      </p:sp>
      <p:sp>
        <p:nvSpPr>
          <p:cNvPr id="4" name="Rectangle: Rounded Corners 3">
            <a:extLst>
              <a:ext uri="{FF2B5EF4-FFF2-40B4-BE49-F238E27FC236}">
                <a16:creationId xmlns:a16="http://schemas.microsoft.com/office/drawing/2014/main" id="{4A5BE2AF-8B16-4DF9-8CD0-BCE9B3019514}"/>
              </a:ext>
            </a:extLst>
          </p:cNvPr>
          <p:cNvSpPr/>
          <p:nvPr/>
        </p:nvSpPr>
        <p:spPr>
          <a:xfrm>
            <a:off x="1097280" y="3041374"/>
            <a:ext cx="4448755" cy="316064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u="sng" dirty="0"/>
              <a:t>ENGAGEMENT STRATEGIES</a:t>
            </a:r>
          </a:p>
          <a:p>
            <a:pPr algn="ctr"/>
            <a:endParaRPr lang="en-US" b="1" u="sng" dirty="0"/>
          </a:p>
          <a:p>
            <a:pPr algn="ctr"/>
            <a:r>
              <a:rPr lang="en-US" dirty="0"/>
              <a:t>Example: Reappraisal</a:t>
            </a:r>
          </a:p>
          <a:p>
            <a:pPr algn="ctr"/>
            <a:endParaRPr lang="en-US" dirty="0"/>
          </a:p>
          <a:p>
            <a:pPr marL="285750" indent="-285750">
              <a:buFontTx/>
              <a:buChar char="-"/>
            </a:pPr>
            <a:r>
              <a:rPr lang="en-US" dirty="0"/>
              <a:t>thinking about the stimulus in such a way to change its emotional meaning</a:t>
            </a:r>
          </a:p>
          <a:p>
            <a:pPr marL="285750" indent="-285750">
              <a:buFontTx/>
              <a:buChar char="-"/>
            </a:pPr>
            <a:endParaRPr lang="en-US" dirty="0"/>
          </a:p>
          <a:p>
            <a:pPr marL="285750" indent="-285750">
              <a:buFontTx/>
              <a:buChar char="-"/>
            </a:pPr>
            <a:r>
              <a:rPr lang="en-US" dirty="0"/>
              <a:t>In Context: Remembering that the people are actors</a:t>
            </a:r>
          </a:p>
        </p:txBody>
      </p:sp>
      <p:sp>
        <p:nvSpPr>
          <p:cNvPr id="10" name="Rectangle: Rounded Corners 9">
            <a:extLst>
              <a:ext uri="{FF2B5EF4-FFF2-40B4-BE49-F238E27FC236}">
                <a16:creationId xmlns:a16="http://schemas.microsoft.com/office/drawing/2014/main" id="{C47BE16E-1E64-4857-9DC6-0A7736449A42}"/>
              </a:ext>
            </a:extLst>
          </p:cNvPr>
          <p:cNvSpPr/>
          <p:nvPr/>
        </p:nvSpPr>
        <p:spPr>
          <a:xfrm>
            <a:off x="6729367" y="3053302"/>
            <a:ext cx="4448755" cy="316064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u="sng" dirty="0"/>
              <a:t>DISENGAGEMENT STRATEGIES</a:t>
            </a:r>
          </a:p>
          <a:p>
            <a:pPr algn="ctr"/>
            <a:endParaRPr lang="en-US" b="1" u="sng" dirty="0"/>
          </a:p>
          <a:p>
            <a:pPr algn="ctr"/>
            <a:r>
              <a:rPr lang="en-US" dirty="0"/>
              <a:t>Example: Distraction</a:t>
            </a:r>
          </a:p>
          <a:p>
            <a:pPr algn="ctr"/>
            <a:endParaRPr lang="en-US" dirty="0"/>
          </a:p>
          <a:p>
            <a:pPr marL="285750" indent="-285750" algn="ctr">
              <a:buFontTx/>
              <a:buChar char="-"/>
            </a:pPr>
            <a:r>
              <a:rPr lang="en-US" dirty="0"/>
              <a:t>changing focus from the arousing stimulus to another stimulus</a:t>
            </a:r>
          </a:p>
          <a:p>
            <a:pPr marL="285750" indent="-285750" algn="ctr">
              <a:buFontTx/>
              <a:buChar char="-"/>
            </a:pPr>
            <a:endParaRPr lang="en-US" dirty="0"/>
          </a:p>
          <a:p>
            <a:pPr marL="285750" indent="-285750" algn="ctr">
              <a:buFontTx/>
              <a:buChar char="-"/>
            </a:pPr>
            <a:r>
              <a:rPr lang="en-US" dirty="0"/>
              <a:t>In Context: Looking down at your feet</a:t>
            </a:r>
          </a:p>
          <a:p>
            <a:pPr marL="285750" indent="-285750" algn="ctr">
              <a:buFontTx/>
              <a:buChar char="-"/>
            </a:pPr>
            <a:endParaRPr lang="en-US" dirty="0"/>
          </a:p>
        </p:txBody>
      </p:sp>
      <p:sp>
        <p:nvSpPr>
          <p:cNvPr id="5" name="Slide Number Placeholder 4">
            <a:extLst>
              <a:ext uri="{FF2B5EF4-FFF2-40B4-BE49-F238E27FC236}">
                <a16:creationId xmlns:a16="http://schemas.microsoft.com/office/drawing/2014/main" id="{413F954D-949B-4F26-AEFA-44D680396D48}"/>
              </a:ext>
            </a:extLst>
          </p:cNvPr>
          <p:cNvSpPr>
            <a:spLocks noGrp="1"/>
          </p:cNvSpPr>
          <p:nvPr>
            <p:ph type="sldNum" sz="quarter" idx="12"/>
          </p:nvPr>
        </p:nvSpPr>
        <p:spPr/>
        <p:txBody>
          <a:bodyPr/>
          <a:lstStyle/>
          <a:p>
            <a:fld id="{58782805-61A3-4A9B-8D39-1A61657B2E27}" type="slidenum">
              <a:rPr lang="en-US" smtClean="0"/>
              <a:t>75</a:t>
            </a:fld>
            <a:endParaRPr lang="en-US" dirty="0"/>
          </a:p>
        </p:txBody>
      </p:sp>
    </p:spTree>
    <p:extLst>
      <p:ext uri="{BB962C8B-B14F-4D97-AF65-F5344CB8AC3E}">
        <p14:creationId xmlns:p14="http://schemas.microsoft.com/office/powerpoint/2010/main" val="673687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9F22-7178-4927-8EEF-6D162F5C9505}"/>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3DDEC0DA-A95D-4D03-B5A8-ADD8EAD896E0}"/>
              </a:ext>
            </a:extLst>
          </p:cNvPr>
          <p:cNvSpPr>
            <a:spLocks noGrp="1"/>
          </p:cNvSpPr>
          <p:nvPr>
            <p:ph idx="1"/>
          </p:nvPr>
        </p:nvSpPr>
        <p:spPr/>
        <p:txBody>
          <a:bodyPr>
            <a:normAutofit/>
          </a:bodyPr>
          <a:lstStyle/>
          <a:p>
            <a:pPr>
              <a:buFont typeface="Arial" panose="020B0604020202020204" pitchFamily="34" charset="0"/>
              <a:buChar char="•"/>
            </a:pPr>
            <a:r>
              <a:rPr lang="en-US" dirty="0"/>
              <a:t>Strategy choice as a function of emotional intensity</a:t>
            </a:r>
          </a:p>
          <a:p>
            <a:pPr lvl="1">
              <a:buFont typeface="Arial" panose="020B0604020202020204" pitchFamily="34" charset="0"/>
              <a:buChar char="•"/>
            </a:pPr>
            <a:r>
              <a:rPr lang="en-US" dirty="0"/>
              <a:t>Forming Hypotheses for Additional Regulation Strategies</a:t>
            </a:r>
          </a:p>
          <a:p>
            <a:pPr>
              <a:buFont typeface="Arial" panose="020B0604020202020204" pitchFamily="34" charset="0"/>
              <a:buChar char="•"/>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785E52D-2BC5-4D23-80B8-A62E6E24C4E4}"/>
              </a:ext>
            </a:extLst>
          </p:cNvPr>
          <p:cNvSpPr>
            <a:spLocks noGrp="1"/>
          </p:cNvSpPr>
          <p:nvPr>
            <p:ph type="sldNum" sz="quarter" idx="12"/>
          </p:nvPr>
        </p:nvSpPr>
        <p:spPr/>
        <p:txBody>
          <a:bodyPr/>
          <a:lstStyle/>
          <a:p>
            <a:fld id="{58782805-61A3-4A9B-8D39-1A61657B2E27}" type="slidenum">
              <a:rPr lang="en-US" smtClean="0"/>
              <a:t>76</a:t>
            </a:fld>
            <a:endParaRPr lang="en-US"/>
          </a:p>
        </p:txBody>
      </p:sp>
    </p:spTree>
    <p:extLst>
      <p:ext uri="{BB962C8B-B14F-4D97-AF65-F5344CB8AC3E}">
        <p14:creationId xmlns:p14="http://schemas.microsoft.com/office/powerpoint/2010/main" val="2148259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9F22-7178-4927-8EEF-6D162F5C9505}"/>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3DDEC0DA-A95D-4D03-B5A8-ADD8EAD896E0}"/>
              </a:ext>
            </a:extLst>
          </p:cNvPr>
          <p:cNvSpPr>
            <a:spLocks noGrp="1"/>
          </p:cNvSpPr>
          <p:nvPr>
            <p:ph idx="1"/>
          </p:nvPr>
        </p:nvSpPr>
        <p:spPr/>
        <p:txBody>
          <a:bodyPr>
            <a:normAutofit/>
          </a:bodyPr>
          <a:lstStyle/>
          <a:p>
            <a:pPr>
              <a:buFont typeface="Arial" panose="020B0604020202020204" pitchFamily="34" charset="0"/>
              <a:buChar char="•"/>
            </a:pPr>
            <a:r>
              <a:rPr lang="en-US" dirty="0"/>
              <a:t>Strategy choice as a function of emotional intensity</a:t>
            </a:r>
          </a:p>
          <a:p>
            <a:pPr lvl="1">
              <a:buFont typeface="Arial" panose="020B0604020202020204" pitchFamily="34" charset="0"/>
              <a:buChar char="•"/>
            </a:pPr>
            <a:r>
              <a:rPr lang="en-US" dirty="0"/>
              <a:t>Forming Hypotheses for Additional Regulation Strategies</a:t>
            </a:r>
          </a:p>
          <a:p>
            <a:pPr lvl="1">
              <a:buFont typeface="Arial" panose="020B0604020202020204" pitchFamily="34" charset="0"/>
              <a:buChar char="•"/>
            </a:pPr>
            <a:r>
              <a:rPr lang="en-US" dirty="0"/>
              <a:t>ERQ and Metacognition</a:t>
            </a:r>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56A262D-4249-4AA9-9DE9-D2D781B8C11C}"/>
              </a:ext>
            </a:extLst>
          </p:cNvPr>
          <p:cNvSpPr>
            <a:spLocks noGrp="1"/>
          </p:cNvSpPr>
          <p:nvPr>
            <p:ph type="sldNum" sz="quarter" idx="12"/>
          </p:nvPr>
        </p:nvSpPr>
        <p:spPr/>
        <p:txBody>
          <a:bodyPr/>
          <a:lstStyle/>
          <a:p>
            <a:fld id="{58782805-61A3-4A9B-8D39-1A61657B2E27}" type="slidenum">
              <a:rPr lang="en-US" smtClean="0"/>
              <a:t>77</a:t>
            </a:fld>
            <a:endParaRPr lang="en-US"/>
          </a:p>
        </p:txBody>
      </p:sp>
    </p:spTree>
    <p:extLst>
      <p:ext uri="{BB962C8B-B14F-4D97-AF65-F5344CB8AC3E}">
        <p14:creationId xmlns:p14="http://schemas.microsoft.com/office/powerpoint/2010/main" val="15264089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9F22-7178-4927-8EEF-6D162F5C9505}"/>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3DDEC0DA-A95D-4D03-B5A8-ADD8EAD896E0}"/>
              </a:ext>
            </a:extLst>
          </p:cNvPr>
          <p:cNvSpPr>
            <a:spLocks noGrp="1"/>
          </p:cNvSpPr>
          <p:nvPr>
            <p:ph idx="1"/>
          </p:nvPr>
        </p:nvSpPr>
        <p:spPr/>
        <p:txBody>
          <a:bodyPr/>
          <a:lstStyle/>
          <a:p>
            <a:pPr>
              <a:buFont typeface="Arial" panose="020B0604020202020204" pitchFamily="34" charset="0"/>
              <a:buChar char="•"/>
            </a:pPr>
            <a:r>
              <a:rPr lang="en-US" dirty="0"/>
              <a:t>Strategy choice as a function of emotional intensity</a:t>
            </a:r>
          </a:p>
          <a:p>
            <a:pPr lvl="1">
              <a:buFont typeface="Arial" panose="020B0604020202020204" pitchFamily="34" charset="0"/>
              <a:buChar char="•"/>
            </a:pPr>
            <a:r>
              <a:rPr lang="en-US" dirty="0"/>
              <a:t>Forming Hypotheses for Additional Regulation Strategies</a:t>
            </a:r>
          </a:p>
          <a:p>
            <a:pPr lvl="1">
              <a:buFont typeface="Arial" panose="020B0604020202020204" pitchFamily="34" charset="0"/>
              <a:buChar char="•"/>
            </a:pPr>
            <a:r>
              <a:rPr lang="en-US" dirty="0"/>
              <a:t>ERQ and Metacognition</a:t>
            </a:r>
          </a:p>
          <a:p>
            <a:pPr>
              <a:buFont typeface="Arial" panose="020B0604020202020204" pitchFamily="34" charset="0"/>
              <a:buChar char="•"/>
            </a:pPr>
            <a:r>
              <a:rPr lang="en-US" dirty="0"/>
              <a:t>Chronological reordering and objective experience analyses</a:t>
            </a:r>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29FB89D-B42A-44A2-B50D-DDBC01155526}"/>
              </a:ext>
            </a:extLst>
          </p:cNvPr>
          <p:cNvSpPr>
            <a:spLocks noGrp="1"/>
          </p:cNvSpPr>
          <p:nvPr>
            <p:ph type="sldNum" sz="quarter" idx="12"/>
          </p:nvPr>
        </p:nvSpPr>
        <p:spPr/>
        <p:txBody>
          <a:bodyPr/>
          <a:lstStyle/>
          <a:p>
            <a:fld id="{58782805-61A3-4A9B-8D39-1A61657B2E27}" type="slidenum">
              <a:rPr lang="en-US" smtClean="0"/>
              <a:t>78</a:t>
            </a:fld>
            <a:endParaRPr lang="en-US"/>
          </a:p>
        </p:txBody>
      </p:sp>
    </p:spTree>
    <p:extLst>
      <p:ext uri="{BB962C8B-B14F-4D97-AF65-F5344CB8AC3E}">
        <p14:creationId xmlns:p14="http://schemas.microsoft.com/office/powerpoint/2010/main" val="7362685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9F22-7178-4927-8EEF-6D162F5C9505}"/>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3DDEC0DA-A95D-4D03-B5A8-ADD8EAD896E0}"/>
              </a:ext>
            </a:extLst>
          </p:cNvPr>
          <p:cNvSpPr>
            <a:spLocks noGrp="1"/>
          </p:cNvSpPr>
          <p:nvPr>
            <p:ph idx="1"/>
          </p:nvPr>
        </p:nvSpPr>
        <p:spPr/>
        <p:txBody>
          <a:bodyPr>
            <a:normAutofit/>
          </a:bodyPr>
          <a:lstStyle/>
          <a:p>
            <a:pPr>
              <a:buFont typeface="Arial" panose="020B0604020202020204" pitchFamily="34" charset="0"/>
              <a:buChar char="•"/>
            </a:pPr>
            <a:r>
              <a:rPr lang="en-US" dirty="0"/>
              <a:t>Strategy choice as a function of emotional intensity</a:t>
            </a:r>
          </a:p>
          <a:p>
            <a:pPr lvl="1">
              <a:buFont typeface="Arial" panose="020B0604020202020204" pitchFamily="34" charset="0"/>
              <a:buChar char="•"/>
            </a:pPr>
            <a:r>
              <a:rPr lang="en-US" dirty="0"/>
              <a:t>Forming Hypotheses for Additional Regulation Strategies</a:t>
            </a:r>
          </a:p>
          <a:p>
            <a:pPr lvl="1">
              <a:buFont typeface="Arial" panose="020B0604020202020204" pitchFamily="34" charset="0"/>
              <a:buChar char="•"/>
            </a:pPr>
            <a:r>
              <a:rPr lang="en-US" dirty="0"/>
              <a:t>ERQ and Metacognition</a:t>
            </a:r>
          </a:p>
          <a:p>
            <a:pPr>
              <a:buFont typeface="Arial" panose="020B0604020202020204" pitchFamily="34" charset="0"/>
              <a:buChar char="•"/>
            </a:pPr>
            <a:r>
              <a:rPr lang="en-US" dirty="0"/>
              <a:t>Chronological reordering and objective experience analyses</a:t>
            </a:r>
          </a:p>
          <a:p>
            <a:pPr>
              <a:buFont typeface="Arial" panose="020B0604020202020204" pitchFamily="34" charset="0"/>
              <a:buChar char="•"/>
            </a:pPr>
            <a:r>
              <a:rPr lang="en-US" dirty="0"/>
              <a:t>Exploring association among additional factors</a:t>
            </a:r>
          </a:p>
          <a:p>
            <a:pPr lvl="1">
              <a:buFont typeface="Arial" panose="020B0604020202020204" pitchFamily="34" charset="0"/>
              <a:buChar char="•"/>
            </a:pPr>
            <a:r>
              <a:rPr lang="en-US" dirty="0"/>
              <a:t>Age, Sex, Depressive Symptoms, Uncertainty Tolerance</a:t>
            </a:r>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D926885-A66E-4A3B-AC20-407678BF9B97}"/>
              </a:ext>
            </a:extLst>
          </p:cNvPr>
          <p:cNvSpPr>
            <a:spLocks noGrp="1"/>
          </p:cNvSpPr>
          <p:nvPr>
            <p:ph type="sldNum" sz="quarter" idx="12"/>
          </p:nvPr>
        </p:nvSpPr>
        <p:spPr/>
        <p:txBody>
          <a:bodyPr/>
          <a:lstStyle/>
          <a:p>
            <a:fld id="{58782805-61A3-4A9B-8D39-1A61657B2E27}" type="slidenum">
              <a:rPr lang="en-US" smtClean="0"/>
              <a:t>79</a:t>
            </a:fld>
            <a:endParaRPr lang="en-US"/>
          </a:p>
        </p:txBody>
      </p:sp>
    </p:spTree>
    <p:extLst>
      <p:ext uri="{BB962C8B-B14F-4D97-AF65-F5344CB8AC3E}">
        <p14:creationId xmlns:p14="http://schemas.microsoft.com/office/powerpoint/2010/main" val="3006097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black background&#10;&#10;Description automatically generated">
            <a:extLst>
              <a:ext uri="{FF2B5EF4-FFF2-40B4-BE49-F238E27FC236}">
                <a16:creationId xmlns:a16="http://schemas.microsoft.com/office/drawing/2014/main" id="{21D15BE7-FB26-4B2C-9BDD-1C68176D978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75183" y="0"/>
            <a:ext cx="9041634" cy="6100658"/>
          </a:xfrm>
        </p:spPr>
      </p:pic>
      <p:sp>
        <p:nvSpPr>
          <p:cNvPr id="6" name="TextBox 5">
            <a:extLst>
              <a:ext uri="{FF2B5EF4-FFF2-40B4-BE49-F238E27FC236}">
                <a16:creationId xmlns:a16="http://schemas.microsoft.com/office/drawing/2014/main" id="{488B0F39-35D1-478C-889A-E509E5AFC96D}"/>
              </a:ext>
            </a:extLst>
          </p:cNvPr>
          <p:cNvSpPr txBox="1"/>
          <p:nvPr/>
        </p:nvSpPr>
        <p:spPr>
          <a:xfrm>
            <a:off x="5570618" y="268989"/>
            <a:ext cx="6085448" cy="369332"/>
          </a:xfrm>
          <a:prstGeom prst="rect">
            <a:avLst/>
          </a:prstGeom>
          <a:noFill/>
        </p:spPr>
        <p:txBody>
          <a:bodyPr wrap="none" rtlCol="0">
            <a:spAutoFit/>
          </a:bodyPr>
          <a:lstStyle/>
          <a:p>
            <a:r>
              <a:rPr lang="en-US" dirty="0"/>
              <a:t>A Common Modern Emotion Regulation Experimental Design </a:t>
            </a:r>
            <a:r>
              <a:rPr lang="en-US" baseline="30000" dirty="0"/>
              <a:t>1</a:t>
            </a:r>
          </a:p>
        </p:txBody>
      </p:sp>
      <p:sp>
        <p:nvSpPr>
          <p:cNvPr id="7" name="TextBox 6">
            <a:extLst>
              <a:ext uri="{FF2B5EF4-FFF2-40B4-BE49-F238E27FC236}">
                <a16:creationId xmlns:a16="http://schemas.microsoft.com/office/drawing/2014/main" id="{68B0C222-ADC3-47D7-BA82-27F3DE0CC5BE}"/>
              </a:ext>
            </a:extLst>
          </p:cNvPr>
          <p:cNvSpPr txBox="1"/>
          <p:nvPr/>
        </p:nvSpPr>
        <p:spPr>
          <a:xfrm>
            <a:off x="0" y="6459785"/>
            <a:ext cx="1941095" cy="307777"/>
          </a:xfrm>
          <a:prstGeom prst="rect">
            <a:avLst/>
          </a:prstGeom>
          <a:noFill/>
        </p:spPr>
        <p:txBody>
          <a:bodyPr wrap="square" rtlCol="0">
            <a:spAutoFit/>
          </a:bodyPr>
          <a:lstStyle/>
          <a:p>
            <a:r>
              <a:rPr lang="en-US" sz="1400" baseline="30000" dirty="0">
                <a:solidFill>
                  <a:schemeClr val="bg1"/>
                </a:solidFill>
              </a:rPr>
              <a:t>1 </a:t>
            </a:r>
            <a:r>
              <a:rPr lang="en-US" sz="1400" dirty="0" err="1">
                <a:solidFill>
                  <a:schemeClr val="bg1"/>
                </a:solidFill>
              </a:rPr>
              <a:t>Shafir</a:t>
            </a:r>
            <a:r>
              <a:rPr lang="en-US" sz="1400" dirty="0">
                <a:solidFill>
                  <a:schemeClr val="bg1"/>
                </a:solidFill>
              </a:rPr>
              <a:t> et al., (2016).</a:t>
            </a:r>
            <a:endParaRPr lang="en-US" sz="1400" baseline="30000" dirty="0">
              <a:solidFill>
                <a:schemeClr val="bg1"/>
              </a:solidFill>
            </a:endParaRPr>
          </a:p>
        </p:txBody>
      </p:sp>
      <p:sp>
        <p:nvSpPr>
          <p:cNvPr id="8" name="Arrow: Up 7">
            <a:extLst>
              <a:ext uri="{FF2B5EF4-FFF2-40B4-BE49-F238E27FC236}">
                <a16:creationId xmlns:a16="http://schemas.microsoft.com/office/drawing/2014/main" id="{AA157016-EDB6-40EA-8EBB-2BB4AACC9278}"/>
              </a:ext>
            </a:extLst>
          </p:cNvPr>
          <p:cNvSpPr/>
          <p:nvPr/>
        </p:nvSpPr>
        <p:spPr>
          <a:xfrm rot="2132250">
            <a:off x="3722489" y="3472223"/>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759EF82-1A88-4469-BA10-D64058B550B6}"/>
              </a:ext>
            </a:extLst>
          </p:cNvPr>
          <p:cNvSpPr>
            <a:spLocks noGrp="1"/>
          </p:cNvSpPr>
          <p:nvPr>
            <p:ph type="sldNum" sz="quarter" idx="12"/>
          </p:nvPr>
        </p:nvSpPr>
        <p:spPr/>
        <p:txBody>
          <a:bodyPr/>
          <a:lstStyle/>
          <a:p>
            <a:fld id="{58782805-61A3-4A9B-8D39-1A61657B2E27}" type="slidenum">
              <a:rPr lang="en-US" smtClean="0"/>
              <a:t>8</a:t>
            </a:fld>
            <a:endParaRPr lang="en-US"/>
          </a:p>
        </p:txBody>
      </p:sp>
    </p:spTree>
    <p:extLst>
      <p:ext uri="{BB962C8B-B14F-4D97-AF65-F5344CB8AC3E}">
        <p14:creationId xmlns:p14="http://schemas.microsoft.com/office/powerpoint/2010/main" val="37881667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9F22-7178-4927-8EEF-6D162F5C9505}"/>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3DDEC0DA-A95D-4D03-B5A8-ADD8EAD896E0}"/>
              </a:ext>
            </a:extLst>
          </p:cNvPr>
          <p:cNvSpPr>
            <a:spLocks noGrp="1"/>
          </p:cNvSpPr>
          <p:nvPr>
            <p:ph idx="1"/>
          </p:nvPr>
        </p:nvSpPr>
        <p:spPr/>
        <p:txBody>
          <a:bodyPr>
            <a:normAutofit/>
          </a:bodyPr>
          <a:lstStyle/>
          <a:p>
            <a:pPr>
              <a:buFont typeface="Arial" panose="020B0604020202020204" pitchFamily="34" charset="0"/>
              <a:buChar char="•"/>
            </a:pPr>
            <a:r>
              <a:rPr lang="en-US" dirty="0"/>
              <a:t>Strategy choice as a function of emotional intensity</a:t>
            </a:r>
          </a:p>
          <a:p>
            <a:pPr lvl="1">
              <a:buFont typeface="Arial" panose="020B0604020202020204" pitchFamily="34" charset="0"/>
              <a:buChar char="•"/>
            </a:pPr>
            <a:r>
              <a:rPr lang="en-US" dirty="0"/>
              <a:t>Forming Hypotheses for Additional Regulation Strategies</a:t>
            </a:r>
          </a:p>
          <a:p>
            <a:pPr lvl="1">
              <a:buFont typeface="Arial" panose="020B0604020202020204" pitchFamily="34" charset="0"/>
              <a:buChar char="•"/>
            </a:pPr>
            <a:r>
              <a:rPr lang="en-US" dirty="0"/>
              <a:t>ERQ and Metacognition</a:t>
            </a:r>
          </a:p>
          <a:p>
            <a:pPr>
              <a:buFont typeface="Arial" panose="020B0604020202020204" pitchFamily="34" charset="0"/>
              <a:buChar char="•"/>
            </a:pPr>
            <a:r>
              <a:rPr lang="en-US" dirty="0"/>
              <a:t>Chronological reordering and objective experience analyses</a:t>
            </a:r>
          </a:p>
          <a:p>
            <a:pPr>
              <a:buFont typeface="Arial" panose="020B0604020202020204" pitchFamily="34" charset="0"/>
              <a:buChar char="•"/>
            </a:pPr>
            <a:r>
              <a:rPr lang="en-US" dirty="0"/>
              <a:t>Exploring mediating and moderating factors</a:t>
            </a:r>
          </a:p>
          <a:p>
            <a:pPr lvl="1">
              <a:buFont typeface="Arial" panose="020B0604020202020204" pitchFamily="34" charset="0"/>
              <a:buChar char="•"/>
            </a:pPr>
            <a:r>
              <a:rPr lang="en-US" dirty="0"/>
              <a:t>Age, Sex, </a:t>
            </a:r>
            <a:r>
              <a:rPr lang="en-US" dirty="0" err="1"/>
              <a:t>Despressive</a:t>
            </a:r>
            <a:r>
              <a:rPr lang="en-US" dirty="0"/>
              <a:t> Symptoms, Cognitive Overload, Uncertainty Tolerance</a:t>
            </a:r>
          </a:p>
          <a:p>
            <a:pPr>
              <a:buFont typeface="Arial" panose="020B0604020202020204" pitchFamily="34" charset="0"/>
              <a:buChar char="•"/>
            </a:pPr>
            <a:r>
              <a:rPr lang="en-US" dirty="0"/>
              <a:t>Merging these findings with physiological and memory data</a:t>
            </a:r>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17CC645-27D1-422C-A82E-0A2BA058DA22}"/>
              </a:ext>
            </a:extLst>
          </p:cNvPr>
          <p:cNvSpPr>
            <a:spLocks noGrp="1"/>
          </p:cNvSpPr>
          <p:nvPr>
            <p:ph type="sldNum" sz="quarter" idx="12"/>
          </p:nvPr>
        </p:nvSpPr>
        <p:spPr/>
        <p:txBody>
          <a:bodyPr/>
          <a:lstStyle/>
          <a:p>
            <a:fld id="{58782805-61A3-4A9B-8D39-1A61657B2E27}" type="slidenum">
              <a:rPr lang="en-US" smtClean="0"/>
              <a:t>80</a:t>
            </a:fld>
            <a:endParaRPr lang="en-US"/>
          </a:p>
        </p:txBody>
      </p:sp>
    </p:spTree>
    <p:extLst>
      <p:ext uri="{BB962C8B-B14F-4D97-AF65-F5344CB8AC3E}">
        <p14:creationId xmlns:p14="http://schemas.microsoft.com/office/powerpoint/2010/main" val="5391171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hiladelphia's Legendary Haunted Attraction Terror Behind The ...">
            <a:extLst>
              <a:ext uri="{FF2B5EF4-FFF2-40B4-BE49-F238E27FC236}">
                <a16:creationId xmlns:a16="http://schemas.microsoft.com/office/drawing/2014/main" id="{4B5BCB5C-7AEA-4AC6-A856-BDBD149AD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586" y="1547204"/>
            <a:ext cx="5906494" cy="331653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E2EDE2B-6AB4-443B-AF9F-AEC46DDD84BC}"/>
              </a:ext>
            </a:extLst>
          </p:cNvPr>
          <p:cNvSpPr txBox="1"/>
          <p:nvPr/>
        </p:nvSpPr>
        <p:spPr>
          <a:xfrm>
            <a:off x="1003107" y="196287"/>
            <a:ext cx="1834348" cy="369332"/>
          </a:xfrm>
          <a:prstGeom prst="rect">
            <a:avLst/>
          </a:prstGeom>
          <a:noFill/>
        </p:spPr>
        <p:txBody>
          <a:bodyPr wrap="none" rtlCol="0">
            <a:spAutoFit/>
          </a:bodyPr>
          <a:lstStyle/>
          <a:p>
            <a:r>
              <a:rPr lang="en-US" b="1" dirty="0"/>
              <a:t>Cognitive Change</a:t>
            </a:r>
          </a:p>
        </p:txBody>
      </p:sp>
      <p:sp>
        <p:nvSpPr>
          <p:cNvPr id="13" name="TextBox 12">
            <a:extLst>
              <a:ext uri="{FF2B5EF4-FFF2-40B4-BE49-F238E27FC236}">
                <a16:creationId xmlns:a16="http://schemas.microsoft.com/office/drawing/2014/main" id="{E3D885E2-61E6-4CEA-8E09-3DF1A7DBC43E}"/>
              </a:ext>
            </a:extLst>
          </p:cNvPr>
          <p:cNvSpPr txBox="1"/>
          <p:nvPr/>
        </p:nvSpPr>
        <p:spPr>
          <a:xfrm>
            <a:off x="4850595" y="196287"/>
            <a:ext cx="2490810" cy="369332"/>
          </a:xfrm>
          <a:prstGeom prst="rect">
            <a:avLst/>
          </a:prstGeom>
          <a:noFill/>
        </p:spPr>
        <p:txBody>
          <a:bodyPr wrap="none" rtlCol="0">
            <a:spAutoFit/>
          </a:bodyPr>
          <a:lstStyle/>
          <a:p>
            <a:r>
              <a:rPr lang="en-US" b="1" dirty="0"/>
              <a:t>Attentional Deployment</a:t>
            </a:r>
          </a:p>
        </p:txBody>
      </p:sp>
      <p:sp>
        <p:nvSpPr>
          <p:cNvPr id="14" name="TextBox 13">
            <a:extLst>
              <a:ext uri="{FF2B5EF4-FFF2-40B4-BE49-F238E27FC236}">
                <a16:creationId xmlns:a16="http://schemas.microsoft.com/office/drawing/2014/main" id="{EF868A6E-13D7-4384-968C-E4FE0D624904}"/>
              </a:ext>
            </a:extLst>
          </p:cNvPr>
          <p:cNvSpPr txBox="1"/>
          <p:nvPr/>
        </p:nvSpPr>
        <p:spPr>
          <a:xfrm>
            <a:off x="9268142" y="201432"/>
            <a:ext cx="2325508" cy="369332"/>
          </a:xfrm>
          <a:prstGeom prst="rect">
            <a:avLst/>
          </a:prstGeom>
          <a:noFill/>
        </p:spPr>
        <p:txBody>
          <a:bodyPr wrap="none" rtlCol="0">
            <a:spAutoFit/>
          </a:bodyPr>
          <a:lstStyle/>
          <a:p>
            <a:r>
              <a:rPr lang="en-US" b="1" dirty="0"/>
              <a:t>Situation Modification</a:t>
            </a:r>
          </a:p>
        </p:txBody>
      </p:sp>
      <p:sp>
        <p:nvSpPr>
          <p:cNvPr id="17" name="TextBox 16">
            <a:extLst>
              <a:ext uri="{FF2B5EF4-FFF2-40B4-BE49-F238E27FC236}">
                <a16:creationId xmlns:a16="http://schemas.microsoft.com/office/drawing/2014/main" id="{18FC9A2B-CC24-4278-811A-18E7E8924B99}"/>
              </a:ext>
            </a:extLst>
          </p:cNvPr>
          <p:cNvSpPr txBox="1"/>
          <p:nvPr/>
        </p:nvSpPr>
        <p:spPr>
          <a:xfrm>
            <a:off x="2684001" y="5232197"/>
            <a:ext cx="1976310" cy="369332"/>
          </a:xfrm>
          <a:prstGeom prst="rect">
            <a:avLst/>
          </a:prstGeom>
          <a:noFill/>
        </p:spPr>
        <p:txBody>
          <a:bodyPr wrap="none" rtlCol="0">
            <a:spAutoFit/>
          </a:bodyPr>
          <a:lstStyle/>
          <a:p>
            <a:r>
              <a:rPr lang="en-US" b="1" dirty="0"/>
              <a:t>Situation Selection</a:t>
            </a:r>
          </a:p>
        </p:txBody>
      </p:sp>
      <p:sp>
        <p:nvSpPr>
          <p:cNvPr id="18" name="TextBox 17">
            <a:extLst>
              <a:ext uri="{FF2B5EF4-FFF2-40B4-BE49-F238E27FC236}">
                <a16:creationId xmlns:a16="http://schemas.microsoft.com/office/drawing/2014/main" id="{FF5AF320-257C-4600-ADF8-B8DDF83168AB}"/>
              </a:ext>
            </a:extLst>
          </p:cNvPr>
          <p:cNvSpPr txBox="1"/>
          <p:nvPr/>
        </p:nvSpPr>
        <p:spPr>
          <a:xfrm>
            <a:off x="7341405" y="5232197"/>
            <a:ext cx="2284856" cy="369332"/>
          </a:xfrm>
          <a:prstGeom prst="rect">
            <a:avLst/>
          </a:prstGeom>
          <a:noFill/>
        </p:spPr>
        <p:txBody>
          <a:bodyPr wrap="none" rtlCol="0">
            <a:spAutoFit/>
          </a:bodyPr>
          <a:lstStyle/>
          <a:p>
            <a:r>
              <a:rPr lang="en-US" b="1" dirty="0"/>
              <a:t>Response Modulation</a:t>
            </a:r>
          </a:p>
        </p:txBody>
      </p:sp>
      <p:sp>
        <p:nvSpPr>
          <p:cNvPr id="7" name="Slide Number Placeholder 6">
            <a:extLst>
              <a:ext uri="{FF2B5EF4-FFF2-40B4-BE49-F238E27FC236}">
                <a16:creationId xmlns:a16="http://schemas.microsoft.com/office/drawing/2014/main" id="{FB2DC385-33DF-4706-B0C1-474083538D6E}"/>
              </a:ext>
            </a:extLst>
          </p:cNvPr>
          <p:cNvSpPr>
            <a:spLocks noGrp="1"/>
          </p:cNvSpPr>
          <p:nvPr>
            <p:ph type="sldNum" sz="quarter" idx="12"/>
          </p:nvPr>
        </p:nvSpPr>
        <p:spPr/>
        <p:txBody>
          <a:bodyPr/>
          <a:lstStyle/>
          <a:p>
            <a:fld id="{58782805-61A3-4A9B-8D39-1A61657B2E27}" type="slidenum">
              <a:rPr lang="en-US" smtClean="0"/>
              <a:t>81</a:t>
            </a:fld>
            <a:endParaRPr lang="en-US"/>
          </a:p>
        </p:txBody>
      </p:sp>
      <p:sp>
        <p:nvSpPr>
          <p:cNvPr id="25" name="Arrow: Down 24">
            <a:extLst>
              <a:ext uri="{FF2B5EF4-FFF2-40B4-BE49-F238E27FC236}">
                <a16:creationId xmlns:a16="http://schemas.microsoft.com/office/drawing/2014/main" id="{BD824BB1-1AC4-4452-8B23-BA4CC7E15FAE}"/>
              </a:ext>
            </a:extLst>
          </p:cNvPr>
          <p:cNvSpPr/>
          <p:nvPr/>
        </p:nvSpPr>
        <p:spPr>
          <a:xfrm rot="1169713">
            <a:off x="3594671" y="4818502"/>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F40F4289-9E04-4CF5-A8E5-09DE8DAF367E}"/>
              </a:ext>
            </a:extLst>
          </p:cNvPr>
          <p:cNvSpPr/>
          <p:nvPr/>
        </p:nvSpPr>
        <p:spPr>
          <a:xfrm rot="20045293">
            <a:off x="8177348" y="4832713"/>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4FBA1BB8-728E-48A2-8AE4-22AE1580DCDE}"/>
              </a:ext>
            </a:extLst>
          </p:cNvPr>
          <p:cNvSpPr/>
          <p:nvPr/>
        </p:nvSpPr>
        <p:spPr>
          <a:xfrm rot="10800000">
            <a:off x="5875949" y="1164578"/>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495D0482-DDC0-4FDA-B223-607E3095F5FC}"/>
              </a:ext>
            </a:extLst>
          </p:cNvPr>
          <p:cNvSpPr/>
          <p:nvPr/>
        </p:nvSpPr>
        <p:spPr>
          <a:xfrm rot="13841495">
            <a:off x="8914850" y="1309085"/>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2168A549-FC6B-4190-AE05-3E065A592FE8}"/>
              </a:ext>
            </a:extLst>
          </p:cNvPr>
          <p:cNvSpPr/>
          <p:nvPr/>
        </p:nvSpPr>
        <p:spPr>
          <a:xfrm rot="7980847">
            <a:off x="2834445" y="1275072"/>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E8B9FE4-8953-432A-96BC-01415CB5A9FC}"/>
              </a:ext>
            </a:extLst>
          </p:cNvPr>
          <p:cNvSpPr txBox="1"/>
          <p:nvPr/>
        </p:nvSpPr>
        <p:spPr>
          <a:xfrm>
            <a:off x="479198" y="581703"/>
            <a:ext cx="2911642" cy="646331"/>
          </a:xfrm>
          <a:prstGeom prst="rect">
            <a:avLst/>
          </a:prstGeom>
          <a:solidFill>
            <a:schemeClr val="bg1"/>
          </a:solidFill>
        </p:spPr>
        <p:txBody>
          <a:bodyPr wrap="square" rtlCol="0">
            <a:spAutoFit/>
          </a:bodyPr>
          <a:lstStyle/>
          <a:p>
            <a:pPr algn="ctr"/>
            <a:r>
              <a:rPr lang="en-US" dirty="0"/>
              <a:t>“They’re just actors; they won’t really hurt me.”</a:t>
            </a:r>
          </a:p>
        </p:txBody>
      </p:sp>
      <p:sp>
        <p:nvSpPr>
          <p:cNvPr id="29" name="Rectangle 28">
            <a:extLst>
              <a:ext uri="{FF2B5EF4-FFF2-40B4-BE49-F238E27FC236}">
                <a16:creationId xmlns:a16="http://schemas.microsoft.com/office/drawing/2014/main" id="{0E47F254-EC7E-4AEA-A76E-8E4856BD0973}"/>
              </a:ext>
            </a:extLst>
          </p:cNvPr>
          <p:cNvSpPr/>
          <p:nvPr/>
        </p:nvSpPr>
        <p:spPr>
          <a:xfrm>
            <a:off x="4237629" y="527263"/>
            <a:ext cx="3706408" cy="646331"/>
          </a:xfrm>
          <a:prstGeom prst="rect">
            <a:avLst/>
          </a:prstGeom>
          <a:noFill/>
        </p:spPr>
        <p:txBody>
          <a:bodyPr wrap="square">
            <a:spAutoFit/>
          </a:bodyPr>
          <a:lstStyle/>
          <a:p>
            <a:pPr algn="ctr"/>
            <a:r>
              <a:rPr lang="en-US" dirty="0"/>
              <a:t>“Well, those trees sure are interesting.”</a:t>
            </a:r>
          </a:p>
        </p:txBody>
      </p:sp>
      <p:sp>
        <p:nvSpPr>
          <p:cNvPr id="30" name="TextBox 29">
            <a:extLst>
              <a:ext uri="{FF2B5EF4-FFF2-40B4-BE49-F238E27FC236}">
                <a16:creationId xmlns:a16="http://schemas.microsoft.com/office/drawing/2014/main" id="{C74822A9-42A4-4AC8-8555-DAD7346702D2}"/>
              </a:ext>
            </a:extLst>
          </p:cNvPr>
          <p:cNvSpPr txBox="1"/>
          <p:nvPr/>
        </p:nvSpPr>
        <p:spPr>
          <a:xfrm>
            <a:off x="9225257" y="565618"/>
            <a:ext cx="2368393" cy="923330"/>
          </a:xfrm>
          <a:prstGeom prst="rect">
            <a:avLst/>
          </a:prstGeom>
          <a:noFill/>
        </p:spPr>
        <p:txBody>
          <a:bodyPr wrap="square" rtlCol="0">
            <a:spAutoFit/>
          </a:bodyPr>
          <a:lstStyle/>
          <a:p>
            <a:pPr algn="ctr"/>
            <a:r>
              <a:rPr lang="en-US" dirty="0"/>
              <a:t>“Can I help you guys find something? You look lost.”</a:t>
            </a:r>
          </a:p>
        </p:txBody>
      </p:sp>
      <p:sp>
        <p:nvSpPr>
          <p:cNvPr id="31" name="Rectangle 30">
            <a:extLst>
              <a:ext uri="{FF2B5EF4-FFF2-40B4-BE49-F238E27FC236}">
                <a16:creationId xmlns:a16="http://schemas.microsoft.com/office/drawing/2014/main" id="{6DB44078-9D10-42C7-9DD9-B1693CD43207}"/>
              </a:ext>
            </a:extLst>
          </p:cNvPr>
          <p:cNvSpPr/>
          <p:nvPr/>
        </p:nvSpPr>
        <p:spPr>
          <a:xfrm>
            <a:off x="6832059" y="5584372"/>
            <a:ext cx="3303547" cy="646331"/>
          </a:xfrm>
          <a:prstGeom prst="rect">
            <a:avLst/>
          </a:prstGeom>
          <a:solidFill>
            <a:schemeClr val="bg1"/>
          </a:solidFill>
        </p:spPr>
        <p:txBody>
          <a:bodyPr wrap="square">
            <a:spAutoFit/>
          </a:bodyPr>
          <a:lstStyle/>
          <a:p>
            <a:pPr algn="ctr"/>
            <a:r>
              <a:rPr lang="en-US" dirty="0"/>
              <a:t>“This isn’t scary. I’m not scared. This isn’t scary. I’m not scared…”</a:t>
            </a:r>
          </a:p>
        </p:txBody>
      </p:sp>
      <p:sp>
        <p:nvSpPr>
          <p:cNvPr id="32" name="Rectangle 31">
            <a:extLst>
              <a:ext uri="{FF2B5EF4-FFF2-40B4-BE49-F238E27FC236}">
                <a16:creationId xmlns:a16="http://schemas.microsoft.com/office/drawing/2014/main" id="{2AA9ABC1-2C60-48D3-A3FB-D91023F1A104}"/>
              </a:ext>
            </a:extLst>
          </p:cNvPr>
          <p:cNvSpPr/>
          <p:nvPr/>
        </p:nvSpPr>
        <p:spPr>
          <a:xfrm>
            <a:off x="2841241" y="5584372"/>
            <a:ext cx="1936629" cy="646331"/>
          </a:xfrm>
          <a:prstGeom prst="rect">
            <a:avLst/>
          </a:prstGeom>
          <a:solidFill>
            <a:schemeClr val="bg1"/>
          </a:solidFill>
        </p:spPr>
        <p:txBody>
          <a:bodyPr wrap="square">
            <a:spAutoFit/>
          </a:bodyPr>
          <a:lstStyle/>
          <a:p>
            <a:r>
              <a:rPr lang="en-US" dirty="0"/>
              <a:t>“Time for me to get out of here.”</a:t>
            </a:r>
          </a:p>
        </p:txBody>
      </p:sp>
    </p:spTree>
    <p:extLst>
      <p:ext uri="{BB962C8B-B14F-4D97-AF65-F5344CB8AC3E}">
        <p14:creationId xmlns:p14="http://schemas.microsoft.com/office/powerpoint/2010/main" val="24154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225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225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30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30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30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7" grpId="0"/>
      <p:bldP spid="18" grpId="0"/>
      <p:bldP spid="25" grpId="0" animBg="1"/>
      <p:bldP spid="24" grpId="0" animBg="1"/>
      <p:bldP spid="21" grpId="0" animBg="1"/>
      <p:bldP spid="22" grpId="0" animBg="1"/>
      <p:bldP spid="23" grpId="0" animBg="1"/>
      <p:bldP spid="28" grpId="0" animBg="1"/>
      <p:bldP spid="29" grpId="0"/>
      <p:bldP spid="30" grpId="0"/>
      <p:bldP spid="31" grpId="0" animBg="1"/>
      <p:bldP spid="3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icture containing knife, table&#10;&#10;Description automatically generated">
            <a:extLst>
              <a:ext uri="{FF2B5EF4-FFF2-40B4-BE49-F238E27FC236}">
                <a16:creationId xmlns:a16="http://schemas.microsoft.com/office/drawing/2014/main" id="{B2902440-D7A5-4D56-BB9C-AC17F0BC6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401" y="1428577"/>
            <a:ext cx="5976863" cy="3494196"/>
          </a:xfrm>
          <a:prstGeom prst="rect">
            <a:avLst/>
          </a:prstGeom>
        </p:spPr>
      </p:pic>
      <p:sp>
        <p:nvSpPr>
          <p:cNvPr id="12" name="TextBox 11">
            <a:extLst>
              <a:ext uri="{FF2B5EF4-FFF2-40B4-BE49-F238E27FC236}">
                <a16:creationId xmlns:a16="http://schemas.microsoft.com/office/drawing/2014/main" id="{1E2EDE2B-6AB4-443B-AF9F-AEC46DDD84BC}"/>
              </a:ext>
            </a:extLst>
          </p:cNvPr>
          <p:cNvSpPr txBox="1"/>
          <p:nvPr/>
        </p:nvSpPr>
        <p:spPr>
          <a:xfrm>
            <a:off x="1003107" y="196287"/>
            <a:ext cx="1834348" cy="369332"/>
          </a:xfrm>
          <a:prstGeom prst="rect">
            <a:avLst/>
          </a:prstGeom>
          <a:noFill/>
        </p:spPr>
        <p:txBody>
          <a:bodyPr wrap="none" rtlCol="0">
            <a:spAutoFit/>
          </a:bodyPr>
          <a:lstStyle/>
          <a:p>
            <a:r>
              <a:rPr lang="en-US" b="1" dirty="0"/>
              <a:t>Cognitive Change</a:t>
            </a:r>
          </a:p>
        </p:txBody>
      </p:sp>
      <p:sp>
        <p:nvSpPr>
          <p:cNvPr id="13" name="TextBox 12">
            <a:extLst>
              <a:ext uri="{FF2B5EF4-FFF2-40B4-BE49-F238E27FC236}">
                <a16:creationId xmlns:a16="http://schemas.microsoft.com/office/drawing/2014/main" id="{E3D885E2-61E6-4CEA-8E09-3DF1A7DBC43E}"/>
              </a:ext>
            </a:extLst>
          </p:cNvPr>
          <p:cNvSpPr txBox="1"/>
          <p:nvPr/>
        </p:nvSpPr>
        <p:spPr>
          <a:xfrm>
            <a:off x="4850595" y="196287"/>
            <a:ext cx="2490810" cy="369332"/>
          </a:xfrm>
          <a:prstGeom prst="rect">
            <a:avLst/>
          </a:prstGeom>
          <a:noFill/>
        </p:spPr>
        <p:txBody>
          <a:bodyPr wrap="none" rtlCol="0">
            <a:spAutoFit/>
          </a:bodyPr>
          <a:lstStyle/>
          <a:p>
            <a:r>
              <a:rPr lang="en-US" b="1" dirty="0"/>
              <a:t>Attentional Deployment</a:t>
            </a:r>
          </a:p>
        </p:txBody>
      </p:sp>
      <p:sp>
        <p:nvSpPr>
          <p:cNvPr id="14" name="TextBox 13">
            <a:extLst>
              <a:ext uri="{FF2B5EF4-FFF2-40B4-BE49-F238E27FC236}">
                <a16:creationId xmlns:a16="http://schemas.microsoft.com/office/drawing/2014/main" id="{EF868A6E-13D7-4384-968C-E4FE0D624904}"/>
              </a:ext>
            </a:extLst>
          </p:cNvPr>
          <p:cNvSpPr txBox="1"/>
          <p:nvPr/>
        </p:nvSpPr>
        <p:spPr>
          <a:xfrm>
            <a:off x="9268142" y="201432"/>
            <a:ext cx="2325508" cy="369332"/>
          </a:xfrm>
          <a:prstGeom prst="rect">
            <a:avLst/>
          </a:prstGeom>
          <a:noFill/>
        </p:spPr>
        <p:txBody>
          <a:bodyPr wrap="none" rtlCol="0">
            <a:spAutoFit/>
          </a:bodyPr>
          <a:lstStyle/>
          <a:p>
            <a:r>
              <a:rPr lang="en-US" b="1" dirty="0"/>
              <a:t>Situation Modification</a:t>
            </a:r>
          </a:p>
        </p:txBody>
      </p:sp>
      <p:sp>
        <p:nvSpPr>
          <p:cNvPr id="17" name="TextBox 16">
            <a:extLst>
              <a:ext uri="{FF2B5EF4-FFF2-40B4-BE49-F238E27FC236}">
                <a16:creationId xmlns:a16="http://schemas.microsoft.com/office/drawing/2014/main" id="{18FC9A2B-CC24-4278-811A-18E7E8924B99}"/>
              </a:ext>
            </a:extLst>
          </p:cNvPr>
          <p:cNvSpPr txBox="1"/>
          <p:nvPr/>
        </p:nvSpPr>
        <p:spPr>
          <a:xfrm>
            <a:off x="2684001" y="5232197"/>
            <a:ext cx="1976310" cy="369332"/>
          </a:xfrm>
          <a:prstGeom prst="rect">
            <a:avLst/>
          </a:prstGeom>
          <a:noFill/>
        </p:spPr>
        <p:txBody>
          <a:bodyPr wrap="none" rtlCol="0">
            <a:spAutoFit/>
          </a:bodyPr>
          <a:lstStyle/>
          <a:p>
            <a:r>
              <a:rPr lang="en-US" b="1" dirty="0"/>
              <a:t>Situation Selection</a:t>
            </a:r>
          </a:p>
        </p:txBody>
      </p:sp>
      <p:sp>
        <p:nvSpPr>
          <p:cNvPr id="18" name="TextBox 17">
            <a:extLst>
              <a:ext uri="{FF2B5EF4-FFF2-40B4-BE49-F238E27FC236}">
                <a16:creationId xmlns:a16="http://schemas.microsoft.com/office/drawing/2014/main" id="{FF5AF320-257C-4600-ADF8-B8DDF83168AB}"/>
              </a:ext>
            </a:extLst>
          </p:cNvPr>
          <p:cNvSpPr txBox="1"/>
          <p:nvPr/>
        </p:nvSpPr>
        <p:spPr>
          <a:xfrm>
            <a:off x="7341405" y="5232197"/>
            <a:ext cx="2284856" cy="369332"/>
          </a:xfrm>
          <a:prstGeom prst="rect">
            <a:avLst/>
          </a:prstGeom>
          <a:noFill/>
        </p:spPr>
        <p:txBody>
          <a:bodyPr wrap="none" rtlCol="0">
            <a:spAutoFit/>
          </a:bodyPr>
          <a:lstStyle/>
          <a:p>
            <a:r>
              <a:rPr lang="en-US" b="1" dirty="0"/>
              <a:t>Response Modulation</a:t>
            </a:r>
          </a:p>
        </p:txBody>
      </p:sp>
      <p:sp>
        <p:nvSpPr>
          <p:cNvPr id="7" name="Slide Number Placeholder 6">
            <a:extLst>
              <a:ext uri="{FF2B5EF4-FFF2-40B4-BE49-F238E27FC236}">
                <a16:creationId xmlns:a16="http://schemas.microsoft.com/office/drawing/2014/main" id="{FB2DC385-33DF-4706-B0C1-474083538D6E}"/>
              </a:ext>
            </a:extLst>
          </p:cNvPr>
          <p:cNvSpPr>
            <a:spLocks noGrp="1"/>
          </p:cNvSpPr>
          <p:nvPr>
            <p:ph type="sldNum" sz="quarter" idx="12"/>
          </p:nvPr>
        </p:nvSpPr>
        <p:spPr/>
        <p:txBody>
          <a:bodyPr/>
          <a:lstStyle/>
          <a:p>
            <a:fld id="{58782805-61A3-4A9B-8D39-1A61657B2E27}" type="slidenum">
              <a:rPr lang="en-US" smtClean="0"/>
              <a:t>82</a:t>
            </a:fld>
            <a:endParaRPr lang="en-US"/>
          </a:p>
        </p:txBody>
      </p:sp>
      <p:sp>
        <p:nvSpPr>
          <p:cNvPr id="25" name="Arrow: Down 24">
            <a:extLst>
              <a:ext uri="{FF2B5EF4-FFF2-40B4-BE49-F238E27FC236}">
                <a16:creationId xmlns:a16="http://schemas.microsoft.com/office/drawing/2014/main" id="{BD824BB1-1AC4-4452-8B23-BA4CC7E15FAE}"/>
              </a:ext>
            </a:extLst>
          </p:cNvPr>
          <p:cNvSpPr/>
          <p:nvPr/>
        </p:nvSpPr>
        <p:spPr>
          <a:xfrm rot="12221083">
            <a:off x="3752123" y="4557915"/>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F40F4289-9E04-4CF5-A8E5-09DE8DAF367E}"/>
              </a:ext>
            </a:extLst>
          </p:cNvPr>
          <p:cNvSpPr/>
          <p:nvPr/>
        </p:nvSpPr>
        <p:spPr>
          <a:xfrm rot="9064245">
            <a:off x="7991548" y="4568052"/>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4FBA1BB8-728E-48A2-8AE4-22AE1580DCDE}"/>
              </a:ext>
            </a:extLst>
          </p:cNvPr>
          <p:cNvSpPr/>
          <p:nvPr/>
        </p:nvSpPr>
        <p:spPr>
          <a:xfrm>
            <a:off x="5875948" y="1243911"/>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495D0482-DDC0-4FDA-B223-607E3095F5FC}"/>
              </a:ext>
            </a:extLst>
          </p:cNvPr>
          <p:cNvSpPr/>
          <p:nvPr/>
        </p:nvSpPr>
        <p:spPr>
          <a:xfrm rot="2885201">
            <a:off x="8512681" y="1395931"/>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2168A549-FC6B-4190-AE05-3E065A592FE8}"/>
              </a:ext>
            </a:extLst>
          </p:cNvPr>
          <p:cNvSpPr/>
          <p:nvPr/>
        </p:nvSpPr>
        <p:spPr>
          <a:xfrm rot="18835356">
            <a:off x="3315725" y="1395542"/>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E8B9FE4-8953-432A-96BC-01415CB5A9FC}"/>
              </a:ext>
            </a:extLst>
          </p:cNvPr>
          <p:cNvSpPr txBox="1"/>
          <p:nvPr/>
        </p:nvSpPr>
        <p:spPr>
          <a:xfrm>
            <a:off x="479198" y="581703"/>
            <a:ext cx="2911642" cy="646331"/>
          </a:xfrm>
          <a:prstGeom prst="rect">
            <a:avLst/>
          </a:prstGeom>
          <a:solidFill>
            <a:schemeClr val="bg1"/>
          </a:solidFill>
        </p:spPr>
        <p:txBody>
          <a:bodyPr wrap="square" rtlCol="0">
            <a:spAutoFit/>
          </a:bodyPr>
          <a:lstStyle/>
          <a:p>
            <a:pPr algn="ctr"/>
            <a:r>
              <a:rPr lang="en-US" dirty="0"/>
              <a:t>“They’re just actors; they won’t really hurt me.”</a:t>
            </a:r>
          </a:p>
        </p:txBody>
      </p:sp>
      <p:sp>
        <p:nvSpPr>
          <p:cNvPr id="29" name="Rectangle 28">
            <a:extLst>
              <a:ext uri="{FF2B5EF4-FFF2-40B4-BE49-F238E27FC236}">
                <a16:creationId xmlns:a16="http://schemas.microsoft.com/office/drawing/2014/main" id="{0E47F254-EC7E-4AEA-A76E-8E4856BD0973}"/>
              </a:ext>
            </a:extLst>
          </p:cNvPr>
          <p:cNvSpPr/>
          <p:nvPr/>
        </p:nvSpPr>
        <p:spPr>
          <a:xfrm>
            <a:off x="4237629" y="527263"/>
            <a:ext cx="3706408" cy="646331"/>
          </a:xfrm>
          <a:prstGeom prst="rect">
            <a:avLst/>
          </a:prstGeom>
          <a:solidFill>
            <a:schemeClr val="bg1"/>
          </a:solidFill>
        </p:spPr>
        <p:txBody>
          <a:bodyPr wrap="square">
            <a:spAutoFit/>
          </a:bodyPr>
          <a:lstStyle/>
          <a:p>
            <a:pPr algn="ctr"/>
            <a:r>
              <a:rPr lang="en-US" dirty="0"/>
              <a:t>“Well, those trees sure are interesting.”</a:t>
            </a:r>
          </a:p>
        </p:txBody>
      </p:sp>
      <p:sp>
        <p:nvSpPr>
          <p:cNvPr id="30" name="TextBox 29">
            <a:extLst>
              <a:ext uri="{FF2B5EF4-FFF2-40B4-BE49-F238E27FC236}">
                <a16:creationId xmlns:a16="http://schemas.microsoft.com/office/drawing/2014/main" id="{C74822A9-42A4-4AC8-8555-DAD7346702D2}"/>
              </a:ext>
            </a:extLst>
          </p:cNvPr>
          <p:cNvSpPr txBox="1"/>
          <p:nvPr/>
        </p:nvSpPr>
        <p:spPr>
          <a:xfrm>
            <a:off x="9225257" y="565618"/>
            <a:ext cx="2368393" cy="923330"/>
          </a:xfrm>
          <a:prstGeom prst="rect">
            <a:avLst/>
          </a:prstGeom>
          <a:solidFill>
            <a:schemeClr val="bg1"/>
          </a:solidFill>
        </p:spPr>
        <p:txBody>
          <a:bodyPr wrap="square" rtlCol="0">
            <a:spAutoFit/>
          </a:bodyPr>
          <a:lstStyle/>
          <a:p>
            <a:pPr algn="ctr"/>
            <a:r>
              <a:rPr lang="en-US" dirty="0"/>
              <a:t>“Can I help you guys find something? You look lost.”</a:t>
            </a:r>
          </a:p>
        </p:txBody>
      </p:sp>
      <p:sp>
        <p:nvSpPr>
          <p:cNvPr id="31" name="Rectangle 30">
            <a:extLst>
              <a:ext uri="{FF2B5EF4-FFF2-40B4-BE49-F238E27FC236}">
                <a16:creationId xmlns:a16="http://schemas.microsoft.com/office/drawing/2014/main" id="{6DB44078-9D10-42C7-9DD9-B1693CD43207}"/>
              </a:ext>
            </a:extLst>
          </p:cNvPr>
          <p:cNvSpPr/>
          <p:nvPr/>
        </p:nvSpPr>
        <p:spPr>
          <a:xfrm>
            <a:off x="6832059" y="5584372"/>
            <a:ext cx="3303547" cy="646331"/>
          </a:xfrm>
          <a:prstGeom prst="rect">
            <a:avLst/>
          </a:prstGeom>
          <a:solidFill>
            <a:schemeClr val="bg1"/>
          </a:solidFill>
        </p:spPr>
        <p:txBody>
          <a:bodyPr wrap="square">
            <a:spAutoFit/>
          </a:bodyPr>
          <a:lstStyle/>
          <a:p>
            <a:pPr algn="ctr"/>
            <a:r>
              <a:rPr lang="en-US" dirty="0"/>
              <a:t>“This isn’t scary. I’m not scared. This isn’t scary. I’m not scared…”</a:t>
            </a:r>
          </a:p>
        </p:txBody>
      </p:sp>
      <p:sp>
        <p:nvSpPr>
          <p:cNvPr id="32" name="Rectangle 31">
            <a:extLst>
              <a:ext uri="{FF2B5EF4-FFF2-40B4-BE49-F238E27FC236}">
                <a16:creationId xmlns:a16="http://schemas.microsoft.com/office/drawing/2014/main" id="{2AA9ABC1-2C60-48D3-A3FB-D91023F1A104}"/>
              </a:ext>
            </a:extLst>
          </p:cNvPr>
          <p:cNvSpPr/>
          <p:nvPr/>
        </p:nvSpPr>
        <p:spPr>
          <a:xfrm>
            <a:off x="2841241" y="5584372"/>
            <a:ext cx="1936629" cy="646331"/>
          </a:xfrm>
          <a:prstGeom prst="rect">
            <a:avLst/>
          </a:prstGeom>
          <a:solidFill>
            <a:schemeClr val="bg1"/>
          </a:solidFill>
        </p:spPr>
        <p:txBody>
          <a:bodyPr wrap="square">
            <a:spAutoFit/>
          </a:bodyPr>
          <a:lstStyle/>
          <a:p>
            <a:r>
              <a:rPr lang="en-US" dirty="0"/>
              <a:t>“Time for me to get out of here.”</a:t>
            </a:r>
          </a:p>
        </p:txBody>
      </p:sp>
    </p:spTree>
    <p:extLst>
      <p:ext uri="{BB962C8B-B14F-4D97-AF65-F5344CB8AC3E}">
        <p14:creationId xmlns:p14="http://schemas.microsoft.com/office/powerpoint/2010/main" val="299072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6B171F-C3B4-43CB-BA71-07656E3DD8A9}"/>
              </a:ext>
            </a:extLst>
          </p:cNvPr>
          <p:cNvSpPr txBox="1"/>
          <p:nvPr/>
        </p:nvSpPr>
        <p:spPr>
          <a:xfrm>
            <a:off x="464460" y="565621"/>
            <a:ext cx="2911642" cy="646331"/>
          </a:xfrm>
          <a:prstGeom prst="rect">
            <a:avLst/>
          </a:prstGeom>
          <a:noFill/>
        </p:spPr>
        <p:txBody>
          <a:bodyPr wrap="square" rtlCol="0">
            <a:spAutoFit/>
          </a:bodyPr>
          <a:lstStyle/>
          <a:p>
            <a:pPr algn="ctr"/>
            <a:r>
              <a:rPr lang="en-US" dirty="0"/>
              <a:t>“I’m not going out to eat; I’m going out to see my friends”</a:t>
            </a:r>
          </a:p>
        </p:txBody>
      </p:sp>
      <p:pic>
        <p:nvPicPr>
          <p:cNvPr id="9" name="Picture 8" descr="A group of people around a table&#10;&#10;Description automatically generated">
            <a:extLst>
              <a:ext uri="{FF2B5EF4-FFF2-40B4-BE49-F238E27FC236}">
                <a16:creationId xmlns:a16="http://schemas.microsoft.com/office/drawing/2014/main" id="{3FF5FC65-63B9-4076-8D9F-E54FAC93C65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42753" y="1558271"/>
            <a:ext cx="5906494" cy="3327602"/>
          </a:xfrm>
          <a:prstGeom prst="rect">
            <a:avLst/>
          </a:prstGeom>
        </p:spPr>
      </p:pic>
      <p:sp>
        <p:nvSpPr>
          <p:cNvPr id="10" name="TextBox 9">
            <a:extLst>
              <a:ext uri="{FF2B5EF4-FFF2-40B4-BE49-F238E27FC236}">
                <a16:creationId xmlns:a16="http://schemas.microsoft.com/office/drawing/2014/main" id="{D6540A67-CF5C-451E-84C0-9F585F5C2463}"/>
              </a:ext>
            </a:extLst>
          </p:cNvPr>
          <p:cNvSpPr txBox="1"/>
          <p:nvPr/>
        </p:nvSpPr>
        <p:spPr>
          <a:xfrm>
            <a:off x="4290848" y="565619"/>
            <a:ext cx="3610304" cy="646331"/>
          </a:xfrm>
          <a:prstGeom prst="rect">
            <a:avLst/>
          </a:prstGeom>
          <a:noFill/>
        </p:spPr>
        <p:txBody>
          <a:bodyPr wrap="square" rtlCol="0">
            <a:spAutoFit/>
          </a:bodyPr>
          <a:lstStyle/>
          <a:p>
            <a:pPr algn="ctr"/>
            <a:r>
              <a:rPr lang="en-US" dirty="0"/>
              <a:t>“I can try to just focus on the conversation, rather than the food.”</a:t>
            </a:r>
          </a:p>
        </p:txBody>
      </p:sp>
      <p:sp>
        <p:nvSpPr>
          <p:cNvPr id="11" name="TextBox 10">
            <a:extLst>
              <a:ext uri="{FF2B5EF4-FFF2-40B4-BE49-F238E27FC236}">
                <a16:creationId xmlns:a16="http://schemas.microsoft.com/office/drawing/2014/main" id="{1922E7D4-A787-4068-BF03-C55E727A9CCB}"/>
              </a:ext>
            </a:extLst>
          </p:cNvPr>
          <p:cNvSpPr txBox="1"/>
          <p:nvPr/>
        </p:nvSpPr>
        <p:spPr>
          <a:xfrm>
            <a:off x="9134253" y="565620"/>
            <a:ext cx="2593287" cy="646331"/>
          </a:xfrm>
          <a:prstGeom prst="rect">
            <a:avLst/>
          </a:prstGeom>
          <a:noFill/>
        </p:spPr>
        <p:txBody>
          <a:bodyPr wrap="square" rtlCol="0">
            <a:spAutoFit/>
          </a:bodyPr>
          <a:lstStyle/>
          <a:p>
            <a:pPr algn="ctr"/>
            <a:r>
              <a:rPr lang="en-US" dirty="0"/>
              <a:t>“I could order something healthy from the menu.”</a:t>
            </a:r>
          </a:p>
        </p:txBody>
      </p:sp>
      <p:sp>
        <p:nvSpPr>
          <p:cNvPr id="12" name="TextBox 11">
            <a:extLst>
              <a:ext uri="{FF2B5EF4-FFF2-40B4-BE49-F238E27FC236}">
                <a16:creationId xmlns:a16="http://schemas.microsoft.com/office/drawing/2014/main" id="{1E2EDE2B-6AB4-443B-AF9F-AEC46DDD84BC}"/>
              </a:ext>
            </a:extLst>
          </p:cNvPr>
          <p:cNvSpPr txBox="1"/>
          <p:nvPr/>
        </p:nvSpPr>
        <p:spPr>
          <a:xfrm>
            <a:off x="1003107" y="196287"/>
            <a:ext cx="1834348" cy="369332"/>
          </a:xfrm>
          <a:prstGeom prst="rect">
            <a:avLst/>
          </a:prstGeom>
          <a:noFill/>
        </p:spPr>
        <p:txBody>
          <a:bodyPr wrap="none" rtlCol="0">
            <a:spAutoFit/>
          </a:bodyPr>
          <a:lstStyle/>
          <a:p>
            <a:r>
              <a:rPr lang="en-US" b="1" dirty="0"/>
              <a:t>Cognitive Change</a:t>
            </a:r>
          </a:p>
        </p:txBody>
      </p:sp>
      <p:sp>
        <p:nvSpPr>
          <p:cNvPr id="13" name="TextBox 12">
            <a:extLst>
              <a:ext uri="{FF2B5EF4-FFF2-40B4-BE49-F238E27FC236}">
                <a16:creationId xmlns:a16="http://schemas.microsoft.com/office/drawing/2014/main" id="{E3D885E2-61E6-4CEA-8E09-3DF1A7DBC43E}"/>
              </a:ext>
            </a:extLst>
          </p:cNvPr>
          <p:cNvSpPr txBox="1"/>
          <p:nvPr/>
        </p:nvSpPr>
        <p:spPr>
          <a:xfrm>
            <a:off x="4850595" y="196287"/>
            <a:ext cx="2490810" cy="369332"/>
          </a:xfrm>
          <a:prstGeom prst="rect">
            <a:avLst/>
          </a:prstGeom>
          <a:noFill/>
        </p:spPr>
        <p:txBody>
          <a:bodyPr wrap="none" rtlCol="0">
            <a:spAutoFit/>
          </a:bodyPr>
          <a:lstStyle/>
          <a:p>
            <a:r>
              <a:rPr lang="en-US" b="1" dirty="0"/>
              <a:t>Attentional Deployment</a:t>
            </a:r>
          </a:p>
        </p:txBody>
      </p:sp>
      <p:sp>
        <p:nvSpPr>
          <p:cNvPr id="14" name="TextBox 13">
            <a:extLst>
              <a:ext uri="{FF2B5EF4-FFF2-40B4-BE49-F238E27FC236}">
                <a16:creationId xmlns:a16="http://schemas.microsoft.com/office/drawing/2014/main" id="{EF868A6E-13D7-4384-968C-E4FE0D624904}"/>
              </a:ext>
            </a:extLst>
          </p:cNvPr>
          <p:cNvSpPr txBox="1"/>
          <p:nvPr/>
        </p:nvSpPr>
        <p:spPr>
          <a:xfrm>
            <a:off x="9268142" y="201432"/>
            <a:ext cx="2325508" cy="369332"/>
          </a:xfrm>
          <a:prstGeom prst="rect">
            <a:avLst/>
          </a:prstGeom>
          <a:noFill/>
        </p:spPr>
        <p:txBody>
          <a:bodyPr wrap="none" rtlCol="0">
            <a:spAutoFit/>
          </a:bodyPr>
          <a:lstStyle/>
          <a:p>
            <a:r>
              <a:rPr lang="en-US" b="1" dirty="0"/>
              <a:t>Situation Modification</a:t>
            </a:r>
          </a:p>
        </p:txBody>
      </p:sp>
      <p:sp>
        <p:nvSpPr>
          <p:cNvPr id="15" name="TextBox 14">
            <a:extLst>
              <a:ext uri="{FF2B5EF4-FFF2-40B4-BE49-F238E27FC236}">
                <a16:creationId xmlns:a16="http://schemas.microsoft.com/office/drawing/2014/main" id="{5FFC364E-E362-4DEC-9CAE-57D5A319A7C9}"/>
              </a:ext>
            </a:extLst>
          </p:cNvPr>
          <p:cNvSpPr txBox="1"/>
          <p:nvPr/>
        </p:nvSpPr>
        <p:spPr>
          <a:xfrm>
            <a:off x="2684001" y="5606508"/>
            <a:ext cx="1936629" cy="646331"/>
          </a:xfrm>
          <a:prstGeom prst="rect">
            <a:avLst/>
          </a:prstGeom>
          <a:noFill/>
        </p:spPr>
        <p:txBody>
          <a:bodyPr wrap="square" rtlCol="0">
            <a:spAutoFit/>
          </a:bodyPr>
          <a:lstStyle/>
          <a:p>
            <a:pPr algn="ctr"/>
            <a:r>
              <a:rPr lang="en-US" dirty="0"/>
              <a:t>“I should just stay home and not go.”</a:t>
            </a:r>
          </a:p>
        </p:txBody>
      </p:sp>
      <p:sp>
        <p:nvSpPr>
          <p:cNvPr id="16" name="TextBox 15">
            <a:extLst>
              <a:ext uri="{FF2B5EF4-FFF2-40B4-BE49-F238E27FC236}">
                <a16:creationId xmlns:a16="http://schemas.microsoft.com/office/drawing/2014/main" id="{0DEEDC2C-5313-4D59-ADB5-D6A47F9CAC52}"/>
              </a:ext>
            </a:extLst>
          </p:cNvPr>
          <p:cNvSpPr txBox="1"/>
          <p:nvPr/>
        </p:nvSpPr>
        <p:spPr>
          <a:xfrm>
            <a:off x="7110957" y="5606507"/>
            <a:ext cx="2745752" cy="646331"/>
          </a:xfrm>
          <a:prstGeom prst="rect">
            <a:avLst/>
          </a:prstGeom>
          <a:noFill/>
        </p:spPr>
        <p:txBody>
          <a:bodyPr wrap="none" rtlCol="0">
            <a:spAutoFit/>
          </a:bodyPr>
          <a:lstStyle/>
          <a:p>
            <a:pPr algn="ctr"/>
            <a:r>
              <a:rPr lang="en-US" dirty="0"/>
              <a:t>“I should just eat pizza and </a:t>
            </a:r>
          </a:p>
          <a:p>
            <a:pPr algn="ctr"/>
            <a:r>
              <a:rPr lang="en-US" dirty="0"/>
              <a:t>not care about my weight.”</a:t>
            </a:r>
          </a:p>
        </p:txBody>
      </p:sp>
      <p:sp>
        <p:nvSpPr>
          <p:cNvPr id="17" name="TextBox 16">
            <a:extLst>
              <a:ext uri="{FF2B5EF4-FFF2-40B4-BE49-F238E27FC236}">
                <a16:creationId xmlns:a16="http://schemas.microsoft.com/office/drawing/2014/main" id="{18FC9A2B-CC24-4278-811A-18E7E8924B99}"/>
              </a:ext>
            </a:extLst>
          </p:cNvPr>
          <p:cNvSpPr txBox="1"/>
          <p:nvPr/>
        </p:nvSpPr>
        <p:spPr>
          <a:xfrm>
            <a:off x="2684001" y="5232197"/>
            <a:ext cx="1976310" cy="369332"/>
          </a:xfrm>
          <a:prstGeom prst="rect">
            <a:avLst/>
          </a:prstGeom>
          <a:noFill/>
        </p:spPr>
        <p:txBody>
          <a:bodyPr wrap="none" rtlCol="0">
            <a:spAutoFit/>
          </a:bodyPr>
          <a:lstStyle/>
          <a:p>
            <a:r>
              <a:rPr lang="en-US" b="1" dirty="0"/>
              <a:t>Situation Selection</a:t>
            </a:r>
          </a:p>
        </p:txBody>
      </p:sp>
      <p:sp>
        <p:nvSpPr>
          <p:cNvPr id="18" name="TextBox 17">
            <a:extLst>
              <a:ext uri="{FF2B5EF4-FFF2-40B4-BE49-F238E27FC236}">
                <a16:creationId xmlns:a16="http://schemas.microsoft.com/office/drawing/2014/main" id="{FF5AF320-257C-4600-ADF8-B8DDF83168AB}"/>
              </a:ext>
            </a:extLst>
          </p:cNvPr>
          <p:cNvSpPr txBox="1"/>
          <p:nvPr/>
        </p:nvSpPr>
        <p:spPr>
          <a:xfrm>
            <a:off x="7341405" y="5232197"/>
            <a:ext cx="2284856" cy="369332"/>
          </a:xfrm>
          <a:prstGeom prst="rect">
            <a:avLst/>
          </a:prstGeom>
          <a:noFill/>
        </p:spPr>
        <p:txBody>
          <a:bodyPr wrap="none" rtlCol="0">
            <a:spAutoFit/>
          </a:bodyPr>
          <a:lstStyle/>
          <a:p>
            <a:r>
              <a:rPr lang="en-US" b="1" dirty="0"/>
              <a:t>Response Modulation</a:t>
            </a:r>
          </a:p>
        </p:txBody>
      </p:sp>
      <p:sp>
        <p:nvSpPr>
          <p:cNvPr id="4" name="Slide Number Placeholder 3">
            <a:extLst>
              <a:ext uri="{FF2B5EF4-FFF2-40B4-BE49-F238E27FC236}">
                <a16:creationId xmlns:a16="http://schemas.microsoft.com/office/drawing/2014/main" id="{EEFEBB92-9823-4AB2-969D-1049DBF86957}"/>
              </a:ext>
            </a:extLst>
          </p:cNvPr>
          <p:cNvSpPr>
            <a:spLocks noGrp="1"/>
          </p:cNvSpPr>
          <p:nvPr>
            <p:ph type="sldNum" sz="quarter" idx="12"/>
          </p:nvPr>
        </p:nvSpPr>
        <p:spPr/>
        <p:txBody>
          <a:bodyPr/>
          <a:lstStyle/>
          <a:p>
            <a:fld id="{58782805-61A3-4A9B-8D39-1A61657B2E27}" type="slidenum">
              <a:rPr lang="en-US" smtClean="0"/>
              <a:t>83</a:t>
            </a:fld>
            <a:endParaRPr lang="en-US"/>
          </a:p>
        </p:txBody>
      </p:sp>
      <p:sp>
        <p:nvSpPr>
          <p:cNvPr id="28" name="Arrow: Down 27">
            <a:extLst>
              <a:ext uri="{FF2B5EF4-FFF2-40B4-BE49-F238E27FC236}">
                <a16:creationId xmlns:a16="http://schemas.microsoft.com/office/drawing/2014/main" id="{03BFC42E-9122-4E8F-85A0-2BDCC0E325BA}"/>
              </a:ext>
            </a:extLst>
          </p:cNvPr>
          <p:cNvSpPr/>
          <p:nvPr/>
        </p:nvSpPr>
        <p:spPr>
          <a:xfrm rot="12221083">
            <a:off x="3752123" y="4557915"/>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876EF578-14B6-4576-ACFD-5C5B6C77BEA0}"/>
              </a:ext>
            </a:extLst>
          </p:cNvPr>
          <p:cNvSpPr/>
          <p:nvPr/>
        </p:nvSpPr>
        <p:spPr>
          <a:xfrm rot="9064245">
            <a:off x="7991548" y="4568052"/>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01494177-B8DD-4EC5-9E10-9DB13309F8F7}"/>
              </a:ext>
            </a:extLst>
          </p:cNvPr>
          <p:cNvSpPr/>
          <p:nvPr/>
        </p:nvSpPr>
        <p:spPr>
          <a:xfrm>
            <a:off x="5875948" y="1243911"/>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78D9B65D-C192-4A76-8944-42382B60D90A}"/>
              </a:ext>
            </a:extLst>
          </p:cNvPr>
          <p:cNvSpPr/>
          <p:nvPr/>
        </p:nvSpPr>
        <p:spPr>
          <a:xfrm rot="2885201">
            <a:off x="8512681" y="1395931"/>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74CFE48D-BD9E-4DD3-93CB-DE2ACFCA32CB}"/>
              </a:ext>
            </a:extLst>
          </p:cNvPr>
          <p:cNvSpPr/>
          <p:nvPr/>
        </p:nvSpPr>
        <p:spPr>
          <a:xfrm rot="18835356">
            <a:off x="3315725" y="1395542"/>
            <a:ext cx="42976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01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10"/>
                                        </p:tgtEl>
                                      </p:cBhvr>
                                    </p:animEffect>
                                    <p:set>
                                      <p:cBhvr>
                                        <p:cTn id="10" dur="1" fill="hold">
                                          <p:stCondLst>
                                            <p:cond delay="999"/>
                                          </p:stCondLst>
                                        </p:cTn>
                                        <p:tgtEl>
                                          <p:spTgt spid="1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11"/>
                                        </p:tgtEl>
                                      </p:cBhvr>
                                    </p:animEffect>
                                    <p:set>
                                      <p:cBhvr>
                                        <p:cTn id="13" dur="1" fill="hold">
                                          <p:stCondLst>
                                            <p:cond delay="999"/>
                                          </p:stCondLst>
                                        </p:cTn>
                                        <p:tgtEl>
                                          <p:spTgt spid="1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13"/>
                                        </p:tgtEl>
                                      </p:cBhvr>
                                    </p:animEffect>
                                    <p:set>
                                      <p:cBhvr>
                                        <p:cTn id="19" dur="1" fill="hold">
                                          <p:stCondLst>
                                            <p:cond delay="999"/>
                                          </p:stCondLst>
                                        </p:cTn>
                                        <p:tgtEl>
                                          <p:spTgt spid="1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14"/>
                                        </p:tgtEl>
                                      </p:cBhvr>
                                    </p:animEffect>
                                    <p:set>
                                      <p:cBhvr>
                                        <p:cTn id="22" dur="1" fill="hold">
                                          <p:stCondLst>
                                            <p:cond delay="999"/>
                                          </p:stCondLst>
                                        </p:cTn>
                                        <p:tgtEl>
                                          <p:spTgt spid="14"/>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1000"/>
                                        <p:tgtEl>
                                          <p:spTgt spid="15"/>
                                        </p:tgtEl>
                                      </p:cBhvr>
                                    </p:animEffect>
                                    <p:set>
                                      <p:cBhvr>
                                        <p:cTn id="25" dur="1" fill="hold">
                                          <p:stCondLst>
                                            <p:cond delay="999"/>
                                          </p:stCondLst>
                                        </p:cTn>
                                        <p:tgtEl>
                                          <p:spTgt spid="15"/>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1000"/>
                                        <p:tgtEl>
                                          <p:spTgt spid="16"/>
                                        </p:tgtEl>
                                      </p:cBhvr>
                                    </p:animEffect>
                                    <p:set>
                                      <p:cBhvr>
                                        <p:cTn id="28" dur="1" fill="hold">
                                          <p:stCondLst>
                                            <p:cond delay="999"/>
                                          </p:stCondLst>
                                        </p:cTn>
                                        <p:tgtEl>
                                          <p:spTgt spid="16"/>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1000"/>
                                        <p:tgtEl>
                                          <p:spTgt spid="17"/>
                                        </p:tgtEl>
                                      </p:cBhvr>
                                    </p:animEffect>
                                    <p:set>
                                      <p:cBhvr>
                                        <p:cTn id="31" dur="1" fill="hold">
                                          <p:stCondLst>
                                            <p:cond delay="999"/>
                                          </p:stCondLst>
                                        </p:cTn>
                                        <p:tgtEl>
                                          <p:spTgt spid="17"/>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1000"/>
                                        <p:tgtEl>
                                          <p:spTgt spid="18"/>
                                        </p:tgtEl>
                                      </p:cBhvr>
                                    </p:animEffect>
                                    <p:set>
                                      <p:cBhvr>
                                        <p:cTn id="34" dur="1" fill="hold">
                                          <p:stCondLst>
                                            <p:cond delay="999"/>
                                          </p:stCondLst>
                                        </p:cTn>
                                        <p:tgtEl>
                                          <p:spTgt spid="18"/>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1000"/>
                                        <p:tgtEl>
                                          <p:spTgt spid="28"/>
                                        </p:tgtEl>
                                      </p:cBhvr>
                                    </p:animEffect>
                                    <p:set>
                                      <p:cBhvr>
                                        <p:cTn id="37" dur="1" fill="hold">
                                          <p:stCondLst>
                                            <p:cond delay="999"/>
                                          </p:stCondLst>
                                        </p:cTn>
                                        <p:tgtEl>
                                          <p:spTgt spid="28"/>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1000"/>
                                        <p:tgtEl>
                                          <p:spTgt spid="29"/>
                                        </p:tgtEl>
                                      </p:cBhvr>
                                    </p:animEffect>
                                    <p:set>
                                      <p:cBhvr>
                                        <p:cTn id="40" dur="1" fill="hold">
                                          <p:stCondLst>
                                            <p:cond delay="999"/>
                                          </p:stCondLst>
                                        </p:cTn>
                                        <p:tgtEl>
                                          <p:spTgt spid="29"/>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1000"/>
                                        <p:tgtEl>
                                          <p:spTgt spid="30"/>
                                        </p:tgtEl>
                                      </p:cBhvr>
                                    </p:animEffect>
                                    <p:set>
                                      <p:cBhvr>
                                        <p:cTn id="43" dur="1" fill="hold">
                                          <p:stCondLst>
                                            <p:cond delay="999"/>
                                          </p:stCondLst>
                                        </p:cTn>
                                        <p:tgtEl>
                                          <p:spTgt spid="30"/>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1000"/>
                                        <p:tgtEl>
                                          <p:spTgt spid="31"/>
                                        </p:tgtEl>
                                      </p:cBhvr>
                                    </p:animEffect>
                                    <p:set>
                                      <p:cBhvr>
                                        <p:cTn id="46" dur="1" fill="hold">
                                          <p:stCondLst>
                                            <p:cond delay="999"/>
                                          </p:stCondLst>
                                        </p:cTn>
                                        <p:tgtEl>
                                          <p:spTgt spid="31"/>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1000"/>
                                        <p:tgtEl>
                                          <p:spTgt spid="32"/>
                                        </p:tgtEl>
                                      </p:cBhvr>
                                    </p:animEffect>
                                    <p:set>
                                      <p:cBhvr>
                                        <p:cTn id="49" dur="1" fill="hold">
                                          <p:stCondLst>
                                            <p:cond delay="999"/>
                                          </p:stCondLst>
                                        </p:cTn>
                                        <p:tgtEl>
                                          <p:spTgt spid="32"/>
                                        </p:tgtEl>
                                        <p:attrNameLst>
                                          <p:attrName>style.visibility</p:attrName>
                                        </p:attrNameLst>
                                      </p:cBhvr>
                                      <p:to>
                                        <p:strVal val="hidden"/>
                                      </p:to>
                                    </p:set>
                                  </p:childTnLst>
                                </p:cTn>
                              </p:par>
                              <p:par>
                                <p:cTn id="50" presetID="6" presetClass="emph" presetSubtype="0" fill="hold" nodeType="withEffect">
                                  <p:stCondLst>
                                    <p:cond delay="0"/>
                                  </p:stCondLst>
                                  <p:childTnLst>
                                    <p:animScale>
                                      <p:cBhvr>
                                        <p:cTn id="51"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3" grpId="0"/>
      <p:bldP spid="14" grpId="0"/>
      <p:bldP spid="15" grpId="0"/>
      <p:bldP spid="16" grpId="0"/>
      <p:bldP spid="17" grpId="0"/>
      <p:bldP spid="18" grpId="0"/>
      <p:bldP spid="28" grpId="0" animBg="1"/>
      <p:bldP spid="29" grpId="0" animBg="1"/>
      <p:bldP spid="30" grpId="0" animBg="1"/>
      <p:bldP spid="31" grpId="0" animBg="1"/>
      <p:bldP spid="3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dirty="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cxnSp>
        <p:nvCxnSpPr>
          <p:cNvPr id="29" name="Straight Connector 28">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dirty="0">
                <a:solidFill>
                  <a:schemeClr val="tx1"/>
                </a:solidFill>
              </a:rPr>
              <a:t>SAN Lab</a:t>
            </a:r>
          </a:p>
          <a:p>
            <a:pPr marL="0" indent="0" algn="ctr">
              <a:lnSpc>
                <a:spcPct val="100000"/>
              </a:lnSpc>
              <a:spcBef>
                <a:spcPts val="0"/>
              </a:spcBef>
              <a:spcAft>
                <a:spcPts val="0"/>
              </a:spcAft>
              <a:buNone/>
            </a:pPr>
            <a:r>
              <a:rPr lang="en-US" sz="1600" dirty="0" err="1">
                <a:solidFill>
                  <a:schemeClr val="tx1"/>
                </a:solidFill>
              </a:rPr>
              <a:t>Adhya</a:t>
            </a:r>
            <a:r>
              <a:rPr lang="en-US" sz="1600" dirty="0">
                <a:solidFill>
                  <a:schemeClr val="tx1"/>
                </a:solidFill>
              </a:rPr>
              <a:t> Gowda</a:t>
            </a:r>
          </a:p>
          <a:p>
            <a:pPr marL="0" indent="0" algn="ctr">
              <a:lnSpc>
                <a:spcPct val="100000"/>
              </a:lnSpc>
              <a:spcBef>
                <a:spcPts val="0"/>
              </a:spcBef>
              <a:spcAft>
                <a:spcPts val="0"/>
              </a:spcAft>
              <a:buNone/>
            </a:pPr>
            <a:r>
              <a:rPr lang="en-US" sz="1600" dirty="0" err="1">
                <a:solidFill>
                  <a:schemeClr val="tx1"/>
                </a:solidFill>
              </a:rPr>
              <a:t>Bijal</a:t>
            </a:r>
            <a:r>
              <a:rPr lang="en-US" sz="1600" dirty="0">
                <a:solidFill>
                  <a:schemeClr val="tx1"/>
                </a:solidFill>
              </a:rPr>
              <a:t> Patel</a:t>
            </a:r>
          </a:p>
          <a:p>
            <a:pPr marL="0" indent="0" algn="ctr">
              <a:lnSpc>
                <a:spcPct val="100000"/>
              </a:lnSpc>
              <a:spcBef>
                <a:spcPts val="0"/>
              </a:spcBef>
              <a:spcAft>
                <a:spcPts val="0"/>
              </a:spcAft>
              <a:buNone/>
            </a:pPr>
            <a:r>
              <a:rPr lang="en-US" sz="1600" dirty="0">
                <a:solidFill>
                  <a:schemeClr val="tx1"/>
                </a:solidFill>
              </a:rPr>
              <a:t>Chelsea Helion </a:t>
            </a:r>
          </a:p>
          <a:p>
            <a:pPr marL="0" indent="0" algn="ctr">
              <a:lnSpc>
                <a:spcPct val="100000"/>
              </a:lnSpc>
              <a:spcBef>
                <a:spcPts val="0"/>
              </a:spcBef>
              <a:spcAft>
                <a:spcPts val="0"/>
              </a:spcAft>
              <a:buNone/>
            </a:pPr>
            <a:r>
              <a:rPr lang="en-US" sz="1600" dirty="0">
                <a:solidFill>
                  <a:schemeClr val="tx1"/>
                </a:solidFill>
              </a:rPr>
              <a:t>Esha </a:t>
            </a:r>
            <a:r>
              <a:rPr lang="en-US" sz="1600" dirty="0" err="1">
                <a:solidFill>
                  <a:schemeClr val="tx1"/>
                </a:solidFill>
              </a:rPr>
              <a:t>Kadakia</a:t>
            </a:r>
            <a:r>
              <a:rPr lang="en-US" sz="1600" dirty="0">
                <a:solidFill>
                  <a:schemeClr val="tx1"/>
                </a:solidFill>
              </a:rPr>
              <a:t> </a:t>
            </a:r>
          </a:p>
          <a:p>
            <a:pPr marL="0" indent="0" algn="ctr">
              <a:lnSpc>
                <a:spcPct val="100000"/>
              </a:lnSpc>
              <a:spcBef>
                <a:spcPts val="0"/>
              </a:spcBef>
              <a:spcAft>
                <a:spcPts val="0"/>
              </a:spcAft>
              <a:buNone/>
            </a:pPr>
            <a:r>
              <a:rPr lang="en-US" sz="1600" dirty="0">
                <a:solidFill>
                  <a:schemeClr val="tx1"/>
                </a:solidFill>
              </a:rPr>
              <a:t>Joanne </a:t>
            </a:r>
            <a:r>
              <a:rPr lang="en-US" sz="1600" dirty="0" err="1">
                <a:solidFill>
                  <a:schemeClr val="tx1"/>
                </a:solidFill>
              </a:rPr>
              <a:t>Stasiak</a:t>
            </a:r>
            <a:r>
              <a:rPr lang="en-US" sz="1600" dirty="0">
                <a:solidFill>
                  <a:schemeClr val="tx1"/>
                </a:solidFill>
              </a:rPr>
              <a:t> </a:t>
            </a:r>
          </a:p>
          <a:p>
            <a:pPr marL="0" indent="0" algn="ctr">
              <a:lnSpc>
                <a:spcPct val="100000"/>
              </a:lnSpc>
              <a:spcBef>
                <a:spcPts val="0"/>
              </a:spcBef>
              <a:spcAft>
                <a:spcPts val="0"/>
              </a:spcAft>
              <a:buNone/>
            </a:pPr>
            <a:endParaRPr lang="en-US" sz="2400" dirty="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p:txBody>
          <a:bodyPr/>
          <a:lstStyle/>
          <a:p>
            <a:fld id="{58782805-61A3-4A9B-8D39-1A61657B2E27}" type="slidenum">
              <a:rPr lang="en-US" smtClean="0"/>
              <a:t>84</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118269" y="2080157"/>
            <a:ext cx="2075696" cy="4585871"/>
          </a:xfrm>
          <a:prstGeom prst="rect">
            <a:avLst/>
          </a:prstGeom>
          <a:noFill/>
        </p:spPr>
        <p:txBody>
          <a:bodyPr wrap="none" rtlCol="0">
            <a:spAutoFit/>
          </a:bodyPr>
          <a:lstStyle/>
          <a:p>
            <a:pPr algn="ctr"/>
            <a:r>
              <a:rPr lang="en-US" sz="3600" dirty="0"/>
              <a:t>AML Lab</a:t>
            </a:r>
          </a:p>
          <a:p>
            <a:pPr algn="ctr"/>
            <a:r>
              <a:rPr lang="en-US" sz="1600" dirty="0"/>
              <a:t>Bushra </a:t>
            </a:r>
            <a:r>
              <a:rPr lang="en-US" sz="1600" dirty="0" err="1"/>
              <a:t>Tanriverdi</a:t>
            </a:r>
            <a:endParaRPr lang="en-US" sz="1600" dirty="0"/>
          </a:p>
          <a:p>
            <a:pPr algn="ctr"/>
            <a:r>
              <a:rPr lang="en-US" sz="1600" dirty="0"/>
              <a:t>Dave Gregory</a:t>
            </a:r>
          </a:p>
          <a:p>
            <a:pPr algn="ctr"/>
            <a:r>
              <a:rPr lang="en-US" sz="1600" dirty="0" err="1"/>
              <a:t>Deepu</a:t>
            </a:r>
            <a:r>
              <a:rPr lang="en-US" sz="1600" dirty="0"/>
              <a:t> </a:t>
            </a:r>
            <a:r>
              <a:rPr lang="en-US" sz="1600" dirty="0" err="1"/>
              <a:t>Murty</a:t>
            </a:r>
            <a:endParaRPr lang="en-US" sz="1600" dirty="0"/>
          </a:p>
          <a:p>
            <a:pPr algn="ctr"/>
            <a:r>
              <a:rPr lang="en-US" sz="1600" dirty="0"/>
              <a:t>Devlin </a:t>
            </a:r>
            <a:r>
              <a:rPr lang="en-US" sz="1600" dirty="0" err="1"/>
              <a:t>Eckardt</a:t>
            </a:r>
            <a:endParaRPr lang="en-US" sz="1600" dirty="0"/>
          </a:p>
          <a:p>
            <a:pPr algn="ctr"/>
            <a:r>
              <a:rPr lang="en-US" sz="1600" dirty="0"/>
              <a:t>Emily Cowan</a:t>
            </a:r>
          </a:p>
          <a:p>
            <a:pPr algn="ctr"/>
            <a:r>
              <a:rPr lang="en-US" sz="1600" dirty="0"/>
              <a:t>Elizabeth </a:t>
            </a:r>
            <a:r>
              <a:rPr lang="en-US" sz="1600" dirty="0" err="1"/>
              <a:t>Eberts</a:t>
            </a:r>
            <a:endParaRPr lang="en-US" sz="1600" dirty="0"/>
          </a:p>
          <a:p>
            <a:pPr algn="ctr"/>
            <a:r>
              <a:rPr lang="en-US" sz="1600" dirty="0"/>
              <a:t>Jane Rothrock</a:t>
            </a:r>
          </a:p>
          <a:p>
            <a:pPr algn="ctr"/>
            <a:r>
              <a:rPr lang="en-US" sz="1600" dirty="0"/>
              <a:t>Joy Gonzalez</a:t>
            </a:r>
          </a:p>
          <a:p>
            <a:pPr algn="ctr"/>
            <a:r>
              <a:rPr lang="en-US" sz="1600" dirty="0"/>
              <a:t>Kaitlyn O’Neill</a:t>
            </a:r>
          </a:p>
          <a:p>
            <a:pPr algn="ctr"/>
            <a:r>
              <a:rPr lang="en-US" sz="1600" dirty="0"/>
              <a:t>Karen Shen</a:t>
            </a:r>
          </a:p>
          <a:p>
            <a:pPr algn="ctr"/>
            <a:r>
              <a:rPr lang="en-US" sz="1600" dirty="0"/>
              <a:t>Katelyn </a:t>
            </a:r>
            <a:r>
              <a:rPr lang="en-US" sz="1600" dirty="0" err="1"/>
              <a:t>Cliver</a:t>
            </a:r>
            <a:endParaRPr lang="en-US" sz="1600" dirty="0"/>
          </a:p>
          <a:p>
            <a:pPr algn="ctr"/>
            <a:r>
              <a:rPr lang="en-US" sz="1600" dirty="0"/>
              <a:t>Kathryn Lockwood</a:t>
            </a:r>
          </a:p>
          <a:p>
            <a:pPr algn="ctr"/>
            <a:r>
              <a:rPr lang="en-US" sz="1600" dirty="0"/>
              <a:t>Matthew Fain</a:t>
            </a:r>
          </a:p>
          <a:p>
            <a:pPr algn="ctr"/>
            <a:r>
              <a:rPr lang="en-US" sz="1600" dirty="0"/>
              <a:t>Nicole Gonzalez </a:t>
            </a:r>
          </a:p>
          <a:p>
            <a:pPr algn="ctr"/>
            <a:r>
              <a:rPr lang="en-US" sz="1600" dirty="0"/>
              <a:t>Sam Reisman</a:t>
            </a:r>
          </a:p>
          <a:p>
            <a:pPr algn="ctr"/>
            <a:r>
              <a:rPr lang="en-US" sz="1600" dirty="0" err="1"/>
              <a:t>Vandanna</a:t>
            </a:r>
            <a:r>
              <a:rPr lang="en-US" sz="1600" dirty="0"/>
              <a:t> </a:t>
            </a:r>
            <a:r>
              <a:rPr lang="en-US" sz="1600" dirty="0" err="1"/>
              <a:t>Haripersaud</a:t>
            </a:r>
            <a:endParaRPr lang="en-US" sz="1600" dirty="0"/>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dirty="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4583429"/>
            <a:ext cx="4261826" cy="2274570"/>
          </a:xfrm>
          <a:prstGeom prst="rect">
            <a:avLst/>
          </a:prstGeom>
        </p:spPr>
      </p:pic>
    </p:spTree>
    <p:extLst>
      <p:ext uri="{BB962C8B-B14F-4D97-AF65-F5344CB8AC3E}">
        <p14:creationId xmlns:p14="http://schemas.microsoft.com/office/powerpoint/2010/main" val="641278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ABEEA-96A6-4471-B779-15FE8FC17968}"/>
              </a:ext>
            </a:extLst>
          </p:cNvPr>
          <p:cNvSpPr>
            <a:spLocks noGrp="1"/>
          </p:cNvSpPr>
          <p:nvPr>
            <p:ph type="sldNum" sz="quarter" idx="12"/>
          </p:nvPr>
        </p:nvSpPr>
        <p:spPr/>
        <p:txBody>
          <a:bodyPr/>
          <a:lstStyle/>
          <a:p>
            <a:fld id="{58782805-61A3-4A9B-8D39-1A61657B2E27}" type="slidenum">
              <a:rPr lang="en-US" smtClean="0"/>
              <a:t>85</a:t>
            </a:fld>
            <a:endParaRPr lang="en-US"/>
          </a:p>
        </p:txBody>
      </p:sp>
      <p:sp>
        <p:nvSpPr>
          <p:cNvPr id="3" name="TextBox 2">
            <a:extLst>
              <a:ext uri="{FF2B5EF4-FFF2-40B4-BE49-F238E27FC236}">
                <a16:creationId xmlns:a16="http://schemas.microsoft.com/office/drawing/2014/main" id="{67AD40AC-B285-4BE6-B2DF-0A77A748C8D2}"/>
              </a:ext>
            </a:extLst>
          </p:cNvPr>
          <p:cNvSpPr txBox="1"/>
          <p:nvPr/>
        </p:nvSpPr>
        <p:spPr>
          <a:xfrm>
            <a:off x="3061900" y="2705725"/>
            <a:ext cx="6068200" cy="1446550"/>
          </a:xfrm>
          <a:prstGeom prst="rect">
            <a:avLst/>
          </a:prstGeom>
          <a:noFill/>
        </p:spPr>
        <p:txBody>
          <a:bodyPr wrap="none" rtlCol="0">
            <a:spAutoFit/>
          </a:bodyPr>
          <a:lstStyle/>
          <a:p>
            <a:r>
              <a:rPr lang="en-US" sz="8800" dirty="0"/>
              <a:t>QUESTIONS?</a:t>
            </a:r>
          </a:p>
        </p:txBody>
      </p:sp>
    </p:spTree>
    <p:extLst>
      <p:ext uri="{BB962C8B-B14F-4D97-AF65-F5344CB8AC3E}">
        <p14:creationId xmlns:p14="http://schemas.microsoft.com/office/powerpoint/2010/main" val="3109347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E9B558-843A-4512-A41F-2A2F2C15DBDE}"/>
              </a:ext>
            </a:extLst>
          </p:cNvPr>
          <p:cNvSpPr>
            <a:spLocks noGrp="1"/>
          </p:cNvSpPr>
          <p:nvPr>
            <p:ph type="sldNum" sz="quarter" idx="12"/>
          </p:nvPr>
        </p:nvSpPr>
        <p:spPr/>
        <p:txBody>
          <a:bodyPr/>
          <a:lstStyle/>
          <a:p>
            <a:fld id="{58782805-61A3-4A9B-8D39-1A61657B2E27}" type="slidenum">
              <a:rPr lang="en-US" smtClean="0"/>
              <a:t>86</a:t>
            </a:fld>
            <a:endParaRPr lang="en-US"/>
          </a:p>
        </p:txBody>
      </p:sp>
      <p:sp>
        <p:nvSpPr>
          <p:cNvPr id="6" name="TextBox 5">
            <a:extLst>
              <a:ext uri="{FF2B5EF4-FFF2-40B4-BE49-F238E27FC236}">
                <a16:creationId xmlns:a16="http://schemas.microsoft.com/office/drawing/2014/main" id="{64C602E2-9E73-4FCA-83AF-E384F2F38965}"/>
              </a:ext>
            </a:extLst>
          </p:cNvPr>
          <p:cNvSpPr txBox="1"/>
          <p:nvPr/>
        </p:nvSpPr>
        <p:spPr>
          <a:xfrm>
            <a:off x="582920" y="1166842"/>
            <a:ext cx="11026160" cy="4524315"/>
          </a:xfrm>
          <a:prstGeom prst="rect">
            <a:avLst/>
          </a:prstGeom>
          <a:noFill/>
        </p:spPr>
        <p:txBody>
          <a:bodyPr wrap="none" rtlCol="0">
            <a:spAutoFit/>
          </a:bodyPr>
          <a:lstStyle/>
          <a:p>
            <a:pPr algn="ctr"/>
            <a:r>
              <a:rPr lang="en-US" sz="9600" dirty="0"/>
              <a:t>If you see this slide</a:t>
            </a:r>
          </a:p>
          <a:p>
            <a:pPr algn="ctr"/>
            <a:endParaRPr lang="en-US" sz="9600" dirty="0"/>
          </a:p>
          <a:p>
            <a:pPr algn="ctr"/>
            <a:r>
              <a:rPr lang="en-US" sz="9600" dirty="0"/>
              <a:t>You’ve gone too far!!!</a:t>
            </a:r>
          </a:p>
        </p:txBody>
      </p:sp>
    </p:spTree>
    <p:extLst>
      <p:ext uri="{BB962C8B-B14F-4D97-AF65-F5344CB8AC3E}">
        <p14:creationId xmlns:p14="http://schemas.microsoft.com/office/powerpoint/2010/main" val="31565725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1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6">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text&#10;&#10;Description automatically generated">
            <a:extLst>
              <a:ext uri="{FF2B5EF4-FFF2-40B4-BE49-F238E27FC236}">
                <a16:creationId xmlns:a16="http://schemas.microsoft.com/office/drawing/2014/main" id="{D3BEBE0F-EF1A-492F-AB37-30E437CA6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262" y="792472"/>
            <a:ext cx="9091475" cy="5273056"/>
          </a:xfrm>
          <a:prstGeom prst="rect">
            <a:avLst/>
          </a:prstGeom>
        </p:spPr>
      </p:pic>
      <p:sp>
        <p:nvSpPr>
          <p:cNvPr id="4" name="Slide Number Placeholder 3">
            <a:extLst>
              <a:ext uri="{FF2B5EF4-FFF2-40B4-BE49-F238E27FC236}">
                <a16:creationId xmlns:a16="http://schemas.microsoft.com/office/drawing/2014/main" id="{B91E56C9-06E6-4205-9EF6-CA33946A494A}"/>
              </a:ext>
            </a:extLst>
          </p:cNvPr>
          <p:cNvSpPr>
            <a:spLocks noGrp="1"/>
          </p:cNvSpPr>
          <p:nvPr>
            <p:ph type="sldNum" sz="quarter" idx="12"/>
          </p:nvPr>
        </p:nvSpPr>
        <p:spPr>
          <a:xfrm>
            <a:off x="9900458" y="6459785"/>
            <a:ext cx="1312025" cy="365125"/>
          </a:xfrm>
        </p:spPr>
        <p:txBody>
          <a:bodyPr>
            <a:normAutofit/>
          </a:bodyPr>
          <a:lstStyle/>
          <a:p>
            <a:pPr>
              <a:spcAft>
                <a:spcPts val="600"/>
              </a:spcAft>
            </a:pPr>
            <a:fld id="{58782805-61A3-4A9B-8D39-1A61657B2E27}" type="slidenum">
              <a:rPr lang="en-US" smtClean="0"/>
              <a:pPr>
                <a:spcAft>
                  <a:spcPts val="600"/>
                </a:spcAft>
              </a:pPr>
              <a:t>87</a:t>
            </a:fld>
            <a:endParaRPr lang="en-US"/>
          </a:p>
        </p:txBody>
      </p:sp>
    </p:spTree>
    <p:extLst>
      <p:ext uri="{BB962C8B-B14F-4D97-AF65-F5344CB8AC3E}">
        <p14:creationId xmlns:p14="http://schemas.microsoft.com/office/powerpoint/2010/main" val="5550167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6" name="Picture 8" descr="PHOTOS: Terror Behind The Walls at Eastern State Penitentiary">
            <a:extLst>
              <a:ext uri="{FF2B5EF4-FFF2-40B4-BE49-F238E27FC236}">
                <a16:creationId xmlns:a16="http://schemas.microsoft.com/office/drawing/2014/main" id="{504E42B4-6995-4E49-ADD8-B1DBE78FD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2" r="4198"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neak Peek: Terror Behind the Walls 2014 | AL DÍA News">
            <a:extLst>
              <a:ext uri="{FF2B5EF4-FFF2-40B4-BE49-F238E27FC236}">
                <a16:creationId xmlns:a16="http://schemas.microsoft.com/office/drawing/2014/main" id="{2BC5BCE7-399B-4EA3-8655-D07B9848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9" r="3617" b="2"/>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S: Terror Behind the Walls in Philly is extra trippy for 2019 ...">
            <a:extLst>
              <a:ext uri="{FF2B5EF4-FFF2-40B4-BE49-F238E27FC236}">
                <a16:creationId xmlns:a16="http://schemas.microsoft.com/office/drawing/2014/main" id="{11A1E626-9018-4FE2-A81E-3CD5BB7501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264" b="4"/>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hould Kids Go to Terror Behind the Walls? - MK Memo - October ...">
            <a:extLst>
              <a:ext uri="{FF2B5EF4-FFF2-40B4-BE49-F238E27FC236}">
                <a16:creationId xmlns:a16="http://schemas.microsoft.com/office/drawing/2014/main" id="{52739E76-E052-415C-8D65-4148655D1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12" r="3" b="28780"/>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aser, scene, bird&#10;&#10;Description automatically generated">
            <a:extLst>
              <a:ext uri="{FF2B5EF4-FFF2-40B4-BE49-F238E27FC236}">
                <a16:creationId xmlns:a16="http://schemas.microsoft.com/office/drawing/2014/main" id="{DDAAE0D5-ABA1-4BF4-808F-D173DE5705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0382" r="10719" b="-1"/>
          <a:stretch/>
        </p:blipFill>
        <p:spPr>
          <a:xfrm>
            <a:off x="4094479" y="3469102"/>
            <a:ext cx="4014047" cy="3383280"/>
          </a:xfrm>
          <a:prstGeom prst="rect">
            <a:avLst/>
          </a:prstGeom>
        </p:spPr>
      </p:pic>
      <p:pic>
        <p:nvPicPr>
          <p:cNvPr id="7170" name="Picture 2" descr="PHOTOS: Terror Behind the Walls in Philly is extra trippy for 2019 ...">
            <a:extLst>
              <a:ext uri="{FF2B5EF4-FFF2-40B4-BE49-F238E27FC236}">
                <a16:creationId xmlns:a16="http://schemas.microsoft.com/office/drawing/2014/main" id="{0D510D10-09C7-45BC-8D0F-F6C8AEE6CBC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652" r="-3" b="-3"/>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79D8F91-F3C4-4CDD-A6AB-B48CCF73EDE6}"/>
              </a:ext>
            </a:extLst>
          </p:cNvPr>
          <p:cNvSpPr>
            <a:spLocks noGrp="1"/>
          </p:cNvSpPr>
          <p:nvPr>
            <p:ph type="sldNum" sz="quarter" idx="12"/>
          </p:nvPr>
        </p:nvSpPr>
        <p:spPr/>
        <p:txBody>
          <a:bodyPr/>
          <a:lstStyle/>
          <a:p>
            <a:fld id="{58782805-61A3-4A9B-8D39-1A61657B2E27}" type="slidenum">
              <a:rPr lang="en-US" smtClean="0"/>
              <a:t>88</a:t>
            </a:fld>
            <a:endParaRPr lang="en-US"/>
          </a:p>
        </p:txBody>
      </p:sp>
    </p:spTree>
    <p:extLst>
      <p:ext uri="{BB962C8B-B14F-4D97-AF65-F5344CB8AC3E}">
        <p14:creationId xmlns:p14="http://schemas.microsoft.com/office/powerpoint/2010/main" val="21183559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ED53-F320-4A5F-B868-E10D9393B522}"/>
              </a:ext>
            </a:extLst>
          </p:cNvPr>
          <p:cNvSpPr>
            <a:spLocks noGrp="1"/>
          </p:cNvSpPr>
          <p:nvPr>
            <p:ph type="title"/>
          </p:nvPr>
        </p:nvSpPr>
        <p:spPr/>
        <p:txBody>
          <a:bodyPr>
            <a:normAutofit/>
          </a:bodyPr>
          <a:lstStyle/>
          <a:p>
            <a:r>
              <a:rPr lang="en-US" dirty="0"/>
              <a:t>Pre-Exposure Measures</a:t>
            </a:r>
          </a:p>
        </p:txBody>
      </p:sp>
      <p:sp>
        <p:nvSpPr>
          <p:cNvPr id="3" name="Content Placeholder 2">
            <a:extLst>
              <a:ext uri="{FF2B5EF4-FFF2-40B4-BE49-F238E27FC236}">
                <a16:creationId xmlns:a16="http://schemas.microsoft.com/office/drawing/2014/main" id="{AC2211C0-B222-4E42-B316-15AD38415464}"/>
              </a:ext>
            </a:extLst>
          </p:cNvPr>
          <p:cNvSpPr>
            <a:spLocks noGrp="1"/>
          </p:cNvSpPr>
          <p:nvPr>
            <p:ph idx="1"/>
          </p:nvPr>
        </p:nvSpPr>
        <p:spPr/>
        <p:txBody>
          <a:bodyPr>
            <a:normAutofit/>
          </a:bodyPr>
          <a:lstStyle/>
          <a:p>
            <a:pPr lvl="1"/>
            <a:r>
              <a:rPr lang="en-US" sz="2000" dirty="0"/>
              <a:t>Demographics</a:t>
            </a:r>
          </a:p>
          <a:p>
            <a:pPr lvl="2"/>
            <a:r>
              <a:rPr lang="en-US" sz="1600" dirty="0"/>
              <a:t>E.g., Age, ethnicity, education</a:t>
            </a:r>
          </a:p>
          <a:p>
            <a:pPr lvl="1"/>
            <a:r>
              <a:rPr lang="en-US" sz="2000" dirty="0"/>
              <a:t>Beck Depression Inventory – II</a:t>
            </a:r>
          </a:p>
          <a:p>
            <a:pPr lvl="2"/>
            <a:r>
              <a:rPr lang="en-US" sz="1600" dirty="0"/>
              <a:t>12 Items, </a:t>
            </a:r>
            <a:r>
              <a:rPr lang="el-GR" sz="1600" dirty="0"/>
              <a:t>α</a:t>
            </a:r>
            <a:r>
              <a:rPr lang="en-US" sz="1600" dirty="0"/>
              <a:t> = 0.91, test-retest: r =0.93 </a:t>
            </a:r>
            <a:r>
              <a:rPr lang="en-US" sz="1600" baseline="30000" dirty="0"/>
              <a:t>1</a:t>
            </a:r>
            <a:r>
              <a:rPr lang="en-US" sz="1600" dirty="0"/>
              <a:t> </a:t>
            </a:r>
          </a:p>
          <a:p>
            <a:pPr lvl="1"/>
            <a:r>
              <a:rPr lang="en-US" sz="2000" dirty="0"/>
              <a:t>Emotion Regulation Questionnaire</a:t>
            </a:r>
          </a:p>
          <a:p>
            <a:pPr lvl="2"/>
            <a:r>
              <a:rPr lang="en-US" sz="1600" dirty="0"/>
              <a:t>10 Items, </a:t>
            </a:r>
            <a:r>
              <a:rPr lang="el-GR" sz="1600" dirty="0"/>
              <a:t>α</a:t>
            </a:r>
            <a:r>
              <a:rPr lang="en-US" sz="1600" dirty="0"/>
              <a:t> = 0.80 – 0.90 </a:t>
            </a:r>
            <a:r>
              <a:rPr lang="en-US" sz="1600" baseline="30000" dirty="0"/>
              <a:t>2</a:t>
            </a:r>
            <a:endParaRPr lang="en-US" sz="1600" dirty="0"/>
          </a:p>
          <a:p>
            <a:pPr lvl="1"/>
            <a:r>
              <a:rPr lang="en-US" sz="2000" dirty="0"/>
              <a:t>Intolerance of Uncertainty Scale</a:t>
            </a:r>
          </a:p>
          <a:p>
            <a:pPr lvl="2"/>
            <a:r>
              <a:rPr lang="en-US" sz="1600" dirty="0"/>
              <a:t>27 Items, </a:t>
            </a:r>
            <a:r>
              <a:rPr lang="el-GR" sz="1600" dirty="0"/>
              <a:t>α</a:t>
            </a:r>
            <a:r>
              <a:rPr lang="en-US" sz="1600" dirty="0"/>
              <a:t> = 0.94, test-retest: r =0.74 </a:t>
            </a:r>
            <a:r>
              <a:rPr lang="en-US" sz="1600" baseline="30000" dirty="0"/>
              <a:t>3</a:t>
            </a:r>
            <a:r>
              <a:rPr lang="en-US" sz="1600" dirty="0"/>
              <a:t> </a:t>
            </a:r>
          </a:p>
          <a:p>
            <a:pPr lvl="1"/>
            <a:r>
              <a:rPr lang="en-US" sz="2000" dirty="0"/>
              <a:t>State-Trait Anxiety Inventory</a:t>
            </a:r>
          </a:p>
          <a:p>
            <a:pPr lvl="2"/>
            <a:r>
              <a:rPr lang="en-US" sz="1600" dirty="0"/>
              <a:t>40 Items, </a:t>
            </a:r>
            <a:r>
              <a:rPr lang="el-GR" sz="1600" dirty="0"/>
              <a:t>α</a:t>
            </a:r>
            <a:r>
              <a:rPr lang="en-US" sz="1600" dirty="0"/>
              <a:t> = 0.86 – 0.95, test-retest: r = 0.65- 0.75 </a:t>
            </a:r>
            <a:r>
              <a:rPr lang="en-US" sz="1600" baseline="30000" dirty="0"/>
              <a:t>4</a:t>
            </a:r>
            <a:endParaRPr lang="en-US" sz="1600" dirty="0"/>
          </a:p>
          <a:p>
            <a:pPr lvl="1"/>
            <a:r>
              <a:rPr lang="en-US" sz="2000" dirty="0"/>
              <a:t>Interpersonal Relations Questionnaire</a:t>
            </a:r>
          </a:p>
          <a:p>
            <a:pPr lvl="2"/>
            <a:r>
              <a:rPr lang="en-US" sz="1600" dirty="0"/>
              <a:t>17 Items</a:t>
            </a:r>
          </a:p>
        </p:txBody>
      </p:sp>
      <p:sp>
        <p:nvSpPr>
          <p:cNvPr id="41" name="Slide Number Placeholder 40">
            <a:extLst>
              <a:ext uri="{FF2B5EF4-FFF2-40B4-BE49-F238E27FC236}">
                <a16:creationId xmlns:a16="http://schemas.microsoft.com/office/drawing/2014/main" id="{007C181D-B699-47D6-88D0-2A73A1CBE20E}"/>
              </a:ext>
            </a:extLst>
          </p:cNvPr>
          <p:cNvSpPr>
            <a:spLocks noGrp="1"/>
          </p:cNvSpPr>
          <p:nvPr>
            <p:ph type="sldNum" sz="quarter" idx="12"/>
          </p:nvPr>
        </p:nvSpPr>
        <p:spPr/>
        <p:txBody>
          <a:bodyPr/>
          <a:lstStyle/>
          <a:p>
            <a:fld id="{58782805-61A3-4A9B-8D39-1A61657B2E27}" type="slidenum">
              <a:rPr lang="en-US" smtClean="0"/>
              <a:t>89</a:t>
            </a:fld>
            <a:endParaRPr lang="en-US"/>
          </a:p>
        </p:txBody>
      </p:sp>
      <p:sp>
        <p:nvSpPr>
          <p:cNvPr id="14" name="TextBox 13">
            <a:extLst>
              <a:ext uri="{FF2B5EF4-FFF2-40B4-BE49-F238E27FC236}">
                <a16:creationId xmlns:a16="http://schemas.microsoft.com/office/drawing/2014/main" id="{805EE337-175C-4563-8CD9-B3F6BEB7ACFA}"/>
              </a:ext>
            </a:extLst>
          </p:cNvPr>
          <p:cNvSpPr txBox="1"/>
          <p:nvPr/>
        </p:nvSpPr>
        <p:spPr>
          <a:xfrm>
            <a:off x="-62644" y="6459785"/>
            <a:ext cx="6095964" cy="307777"/>
          </a:xfrm>
          <a:prstGeom prst="rect">
            <a:avLst/>
          </a:prstGeom>
          <a:noFill/>
        </p:spPr>
        <p:txBody>
          <a:bodyPr wrap="none" rtlCol="0">
            <a:spAutoFit/>
          </a:bodyPr>
          <a:lstStyle/>
          <a:p>
            <a:pPr algn="r"/>
            <a:r>
              <a:rPr lang="en-US" sz="1400" baseline="30000" dirty="0">
                <a:solidFill>
                  <a:schemeClr val="bg1"/>
                </a:solidFill>
              </a:rPr>
              <a:t>1</a:t>
            </a:r>
            <a:r>
              <a:rPr lang="en-US" sz="1400" dirty="0">
                <a:solidFill>
                  <a:schemeClr val="bg1"/>
                </a:solidFill>
              </a:rPr>
              <a:t> Beck &amp; Steer (1984);  </a:t>
            </a:r>
            <a:r>
              <a:rPr lang="en-US" sz="1400" baseline="30000" dirty="0">
                <a:solidFill>
                  <a:schemeClr val="bg1"/>
                </a:solidFill>
              </a:rPr>
              <a:t>2</a:t>
            </a:r>
            <a:r>
              <a:rPr lang="en-US" sz="1400" dirty="0">
                <a:solidFill>
                  <a:schemeClr val="bg1"/>
                </a:solidFill>
              </a:rPr>
              <a:t> Gross (2002); </a:t>
            </a:r>
            <a:r>
              <a:rPr lang="en-US" sz="1400" baseline="30000" dirty="0">
                <a:solidFill>
                  <a:schemeClr val="bg1"/>
                </a:solidFill>
              </a:rPr>
              <a:t>3</a:t>
            </a:r>
            <a:r>
              <a:rPr lang="en-US" sz="1400" dirty="0">
                <a:solidFill>
                  <a:schemeClr val="bg1"/>
                </a:solidFill>
              </a:rPr>
              <a:t> Buhr &amp; Dugas (2002);  </a:t>
            </a:r>
            <a:r>
              <a:rPr lang="en-US" sz="1400" baseline="30000" dirty="0">
                <a:solidFill>
                  <a:schemeClr val="bg1"/>
                </a:solidFill>
              </a:rPr>
              <a:t>4</a:t>
            </a:r>
            <a:r>
              <a:rPr lang="en-US" sz="1400" dirty="0">
                <a:solidFill>
                  <a:schemeClr val="bg1"/>
                </a:solidFill>
              </a:rPr>
              <a:t> Spielberg (1989).</a:t>
            </a:r>
          </a:p>
        </p:txBody>
      </p:sp>
      <p:pic>
        <p:nvPicPr>
          <p:cNvPr id="6" name="Picture 5" descr="A picture containing clock&#10;&#10;Description automatically generated">
            <a:extLst>
              <a:ext uri="{FF2B5EF4-FFF2-40B4-BE49-F238E27FC236}">
                <a16:creationId xmlns:a16="http://schemas.microsoft.com/office/drawing/2014/main" id="{F9FD9B05-24F3-4B3E-A7F2-970BD7311BF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33389" y="1235570"/>
            <a:ext cx="5224215" cy="5224215"/>
          </a:xfrm>
          <a:prstGeom prst="rect">
            <a:avLst/>
          </a:prstGeom>
        </p:spPr>
      </p:pic>
    </p:spTree>
    <p:extLst>
      <p:ext uri="{BB962C8B-B14F-4D97-AF65-F5344CB8AC3E}">
        <p14:creationId xmlns:p14="http://schemas.microsoft.com/office/powerpoint/2010/main" val="2859031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black background&#10;&#10;Description automatically generated">
            <a:extLst>
              <a:ext uri="{FF2B5EF4-FFF2-40B4-BE49-F238E27FC236}">
                <a16:creationId xmlns:a16="http://schemas.microsoft.com/office/drawing/2014/main" id="{21D15BE7-FB26-4B2C-9BDD-1C68176D978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75183" y="0"/>
            <a:ext cx="9041634" cy="6100658"/>
          </a:xfrm>
        </p:spPr>
      </p:pic>
      <p:sp>
        <p:nvSpPr>
          <p:cNvPr id="6" name="TextBox 5">
            <a:extLst>
              <a:ext uri="{FF2B5EF4-FFF2-40B4-BE49-F238E27FC236}">
                <a16:creationId xmlns:a16="http://schemas.microsoft.com/office/drawing/2014/main" id="{488B0F39-35D1-478C-889A-E509E5AFC96D}"/>
              </a:ext>
            </a:extLst>
          </p:cNvPr>
          <p:cNvSpPr txBox="1"/>
          <p:nvPr/>
        </p:nvSpPr>
        <p:spPr>
          <a:xfrm>
            <a:off x="5570618" y="268989"/>
            <a:ext cx="6085448" cy="369332"/>
          </a:xfrm>
          <a:prstGeom prst="rect">
            <a:avLst/>
          </a:prstGeom>
          <a:noFill/>
        </p:spPr>
        <p:txBody>
          <a:bodyPr wrap="none" rtlCol="0">
            <a:spAutoFit/>
          </a:bodyPr>
          <a:lstStyle/>
          <a:p>
            <a:r>
              <a:rPr lang="en-US" dirty="0"/>
              <a:t>A Common Modern Emotion Regulation Experimental Design </a:t>
            </a:r>
            <a:r>
              <a:rPr lang="en-US" baseline="30000" dirty="0"/>
              <a:t>1</a:t>
            </a:r>
          </a:p>
        </p:txBody>
      </p:sp>
      <p:sp>
        <p:nvSpPr>
          <p:cNvPr id="7" name="TextBox 6">
            <a:extLst>
              <a:ext uri="{FF2B5EF4-FFF2-40B4-BE49-F238E27FC236}">
                <a16:creationId xmlns:a16="http://schemas.microsoft.com/office/drawing/2014/main" id="{68B0C222-ADC3-47D7-BA82-27F3DE0CC5BE}"/>
              </a:ext>
            </a:extLst>
          </p:cNvPr>
          <p:cNvSpPr txBox="1"/>
          <p:nvPr/>
        </p:nvSpPr>
        <p:spPr>
          <a:xfrm>
            <a:off x="0" y="6459785"/>
            <a:ext cx="1941095" cy="307777"/>
          </a:xfrm>
          <a:prstGeom prst="rect">
            <a:avLst/>
          </a:prstGeom>
          <a:noFill/>
        </p:spPr>
        <p:txBody>
          <a:bodyPr wrap="square" rtlCol="0">
            <a:spAutoFit/>
          </a:bodyPr>
          <a:lstStyle/>
          <a:p>
            <a:r>
              <a:rPr lang="en-US" sz="1400" baseline="30000" dirty="0">
                <a:solidFill>
                  <a:schemeClr val="bg1"/>
                </a:solidFill>
              </a:rPr>
              <a:t>1 </a:t>
            </a:r>
            <a:r>
              <a:rPr lang="en-US" sz="1400" dirty="0" err="1">
                <a:solidFill>
                  <a:schemeClr val="bg1"/>
                </a:solidFill>
              </a:rPr>
              <a:t>Shafir</a:t>
            </a:r>
            <a:r>
              <a:rPr lang="en-US" sz="1400" dirty="0">
                <a:solidFill>
                  <a:schemeClr val="bg1"/>
                </a:solidFill>
              </a:rPr>
              <a:t> et al., (2016).</a:t>
            </a:r>
            <a:endParaRPr lang="en-US" sz="1400" baseline="30000" dirty="0">
              <a:solidFill>
                <a:schemeClr val="bg1"/>
              </a:solidFill>
            </a:endParaRPr>
          </a:p>
        </p:txBody>
      </p:sp>
      <p:sp>
        <p:nvSpPr>
          <p:cNvPr id="8" name="Arrow: Up 7">
            <a:extLst>
              <a:ext uri="{FF2B5EF4-FFF2-40B4-BE49-F238E27FC236}">
                <a16:creationId xmlns:a16="http://schemas.microsoft.com/office/drawing/2014/main" id="{AA157016-EDB6-40EA-8EBB-2BB4AACC9278}"/>
              </a:ext>
            </a:extLst>
          </p:cNvPr>
          <p:cNvSpPr/>
          <p:nvPr/>
        </p:nvSpPr>
        <p:spPr>
          <a:xfrm rot="2132250">
            <a:off x="5960363" y="4637067"/>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280BB2-FFE6-4CBD-AF65-2B4DF1B1BF45}"/>
              </a:ext>
            </a:extLst>
          </p:cNvPr>
          <p:cNvSpPr>
            <a:spLocks noGrp="1"/>
          </p:cNvSpPr>
          <p:nvPr>
            <p:ph type="sldNum" sz="quarter" idx="12"/>
          </p:nvPr>
        </p:nvSpPr>
        <p:spPr/>
        <p:txBody>
          <a:bodyPr/>
          <a:lstStyle/>
          <a:p>
            <a:fld id="{58782805-61A3-4A9B-8D39-1A61657B2E27}" type="slidenum">
              <a:rPr lang="en-US" smtClean="0"/>
              <a:t>9</a:t>
            </a:fld>
            <a:endParaRPr lang="en-US"/>
          </a:p>
        </p:txBody>
      </p:sp>
    </p:spTree>
    <p:extLst>
      <p:ext uri="{BB962C8B-B14F-4D97-AF65-F5344CB8AC3E}">
        <p14:creationId xmlns:p14="http://schemas.microsoft.com/office/powerpoint/2010/main" val="751667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6780-DCEC-429F-999D-C038162CA5B6}"/>
              </a:ext>
            </a:extLst>
          </p:cNvPr>
          <p:cNvSpPr>
            <a:spLocks noGrp="1"/>
          </p:cNvSpPr>
          <p:nvPr>
            <p:ph type="title"/>
          </p:nvPr>
        </p:nvSpPr>
        <p:spPr/>
        <p:txBody>
          <a:bodyPr/>
          <a:lstStyle/>
          <a:p>
            <a:r>
              <a:rPr lang="en-US" dirty="0"/>
              <a:t>Emotion Regulation Strategies</a:t>
            </a:r>
          </a:p>
        </p:txBody>
      </p:sp>
      <p:sp>
        <p:nvSpPr>
          <p:cNvPr id="3" name="Content Placeholder 2">
            <a:extLst>
              <a:ext uri="{FF2B5EF4-FFF2-40B4-BE49-F238E27FC236}">
                <a16:creationId xmlns:a16="http://schemas.microsoft.com/office/drawing/2014/main" id="{9FC91C10-7A6B-4E00-8247-39B4D95D2874}"/>
              </a:ext>
            </a:extLst>
          </p:cNvPr>
          <p:cNvSpPr>
            <a:spLocks noGrp="1"/>
          </p:cNvSpPr>
          <p:nvPr>
            <p:ph idx="1"/>
          </p:nvPr>
        </p:nvSpPr>
        <p:spPr/>
        <p:txBody>
          <a:bodyPr/>
          <a:lstStyle/>
          <a:p>
            <a:pPr>
              <a:lnSpc>
                <a:spcPct val="100000"/>
              </a:lnSpc>
              <a:spcAft>
                <a:spcPts val="600"/>
              </a:spcAft>
              <a:buFont typeface="Wingdings" panose="05000000000000000000" pitchFamily="2" charset="2"/>
              <a:buChar char="§"/>
            </a:pPr>
            <a:r>
              <a:rPr lang="en-US" dirty="0"/>
              <a:t> The efficacy of different regulation strategies varies with situational demands.</a:t>
            </a:r>
          </a:p>
          <a:p>
            <a:pPr lvl="1">
              <a:lnSpc>
                <a:spcPct val="100000"/>
              </a:lnSpc>
              <a:spcBef>
                <a:spcPts val="1200"/>
              </a:spcBef>
              <a:spcAft>
                <a:spcPts val="600"/>
              </a:spcAft>
              <a:buFont typeface="Wingdings" panose="05000000000000000000" pitchFamily="2" charset="2"/>
              <a:buChar char="§"/>
            </a:pPr>
            <a:r>
              <a:rPr lang="en-US" dirty="0"/>
              <a:t>Engagement strategies successfully modulate low-intensity emotional stimuli while disengagement strategies successfully modulate high-intensity emotional stimuli. </a:t>
            </a:r>
            <a:r>
              <a:rPr lang="en-US" baseline="30000" dirty="0"/>
              <a:t>1</a:t>
            </a:r>
          </a:p>
        </p:txBody>
      </p:sp>
      <p:pic>
        <p:nvPicPr>
          <p:cNvPr id="5" name="Picture 4" descr="A close up of a map&#10;&#10;Description automatically generated">
            <a:extLst>
              <a:ext uri="{FF2B5EF4-FFF2-40B4-BE49-F238E27FC236}">
                <a16:creationId xmlns:a16="http://schemas.microsoft.com/office/drawing/2014/main" id="{98EEB63D-0B7B-4B78-8E52-EAFF242E2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110406"/>
            <a:ext cx="6858000" cy="3177212"/>
          </a:xfrm>
          <a:prstGeom prst="rect">
            <a:avLst/>
          </a:prstGeom>
        </p:spPr>
      </p:pic>
      <p:sp>
        <p:nvSpPr>
          <p:cNvPr id="6" name="Oval 5">
            <a:extLst>
              <a:ext uri="{FF2B5EF4-FFF2-40B4-BE49-F238E27FC236}">
                <a16:creationId xmlns:a16="http://schemas.microsoft.com/office/drawing/2014/main" id="{1DA71DCB-650E-4610-A0D6-F5201BE62528}"/>
              </a:ext>
            </a:extLst>
          </p:cNvPr>
          <p:cNvSpPr/>
          <p:nvPr/>
        </p:nvSpPr>
        <p:spPr>
          <a:xfrm>
            <a:off x="2623930" y="4557122"/>
            <a:ext cx="4088861" cy="1872385"/>
          </a:xfrm>
          <a:prstGeom prst="ellipse">
            <a:avLst/>
          </a:prstGeom>
          <a:no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70BC3ED-8D73-499F-9A78-FE9982B7A17D}"/>
              </a:ext>
            </a:extLst>
          </p:cNvPr>
          <p:cNvSpPr/>
          <p:nvPr/>
        </p:nvSpPr>
        <p:spPr>
          <a:xfrm>
            <a:off x="7315200" y="4788568"/>
            <a:ext cx="1900989" cy="1782829"/>
          </a:xfrm>
          <a:prstGeom prst="ellipse">
            <a:avLst/>
          </a:prstGeom>
          <a:no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C92A24-46CB-4885-9FCC-11E1946D391E}"/>
              </a:ext>
            </a:extLst>
          </p:cNvPr>
          <p:cNvSpPr txBox="1"/>
          <p:nvPr/>
        </p:nvSpPr>
        <p:spPr>
          <a:xfrm>
            <a:off x="0" y="6380737"/>
            <a:ext cx="1908536" cy="523220"/>
          </a:xfrm>
          <a:prstGeom prst="rect">
            <a:avLst/>
          </a:prstGeom>
          <a:noFill/>
        </p:spPr>
        <p:txBody>
          <a:bodyPr wrap="none" rtlCol="0">
            <a:spAutoFit/>
          </a:bodyPr>
          <a:lstStyle/>
          <a:p>
            <a:r>
              <a:rPr lang="en-US" sz="1400" baseline="30000" dirty="0">
                <a:solidFill>
                  <a:schemeClr val="bg1"/>
                </a:solidFill>
              </a:rPr>
              <a:t>1</a:t>
            </a:r>
            <a:r>
              <a:rPr lang="en-US" sz="1400" dirty="0">
                <a:solidFill>
                  <a:schemeClr val="bg1"/>
                </a:solidFill>
              </a:rPr>
              <a:t> </a:t>
            </a:r>
            <a:r>
              <a:rPr lang="en-US" sz="1400" dirty="0" err="1">
                <a:solidFill>
                  <a:schemeClr val="bg1"/>
                </a:solidFill>
              </a:rPr>
              <a:t>Sheppes</a:t>
            </a:r>
            <a:r>
              <a:rPr lang="en-US" sz="1400" dirty="0">
                <a:solidFill>
                  <a:schemeClr val="bg1"/>
                </a:solidFill>
              </a:rPr>
              <a:t> et al. (2011).</a:t>
            </a:r>
          </a:p>
          <a:p>
            <a:r>
              <a:rPr lang="en-US" sz="1400" baseline="30000" dirty="0">
                <a:solidFill>
                  <a:schemeClr val="bg1"/>
                </a:solidFill>
              </a:rPr>
              <a:t>2</a:t>
            </a:r>
            <a:r>
              <a:rPr lang="en-US" sz="1400" dirty="0">
                <a:solidFill>
                  <a:schemeClr val="bg1"/>
                </a:solidFill>
              </a:rPr>
              <a:t> Gross (2002).</a:t>
            </a:r>
          </a:p>
        </p:txBody>
      </p:sp>
      <p:sp>
        <p:nvSpPr>
          <p:cNvPr id="9" name="TextBox 8">
            <a:extLst>
              <a:ext uri="{FF2B5EF4-FFF2-40B4-BE49-F238E27FC236}">
                <a16:creationId xmlns:a16="http://schemas.microsoft.com/office/drawing/2014/main" id="{F7086C66-42F7-431A-8EFB-730844219B08}"/>
              </a:ext>
            </a:extLst>
          </p:cNvPr>
          <p:cNvSpPr txBox="1"/>
          <p:nvPr/>
        </p:nvSpPr>
        <p:spPr>
          <a:xfrm>
            <a:off x="2535393" y="3221226"/>
            <a:ext cx="263214" cy="830997"/>
          </a:xfrm>
          <a:prstGeom prst="rect">
            <a:avLst/>
          </a:prstGeom>
          <a:noFill/>
        </p:spPr>
        <p:txBody>
          <a:bodyPr wrap="none" rtlCol="0">
            <a:spAutoFit/>
          </a:bodyPr>
          <a:lstStyle/>
          <a:p>
            <a:r>
              <a:rPr lang="en-US" baseline="30000" dirty="0"/>
              <a:t>2</a:t>
            </a:r>
          </a:p>
          <a:p>
            <a:endParaRPr lang="en-US" dirty="0"/>
          </a:p>
          <a:p>
            <a:endParaRPr lang="en-US" dirty="0"/>
          </a:p>
        </p:txBody>
      </p:sp>
      <p:sp>
        <p:nvSpPr>
          <p:cNvPr id="4" name="Slide Number Placeholder 3">
            <a:extLst>
              <a:ext uri="{FF2B5EF4-FFF2-40B4-BE49-F238E27FC236}">
                <a16:creationId xmlns:a16="http://schemas.microsoft.com/office/drawing/2014/main" id="{DFBD8796-33C7-4726-949B-933171399144}"/>
              </a:ext>
            </a:extLst>
          </p:cNvPr>
          <p:cNvSpPr>
            <a:spLocks noGrp="1"/>
          </p:cNvSpPr>
          <p:nvPr>
            <p:ph type="sldNum" sz="quarter" idx="12"/>
          </p:nvPr>
        </p:nvSpPr>
        <p:spPr/>
        <p:txBody>
          <a:bodyPr/>
          <a:lstStyle/>
          <a:p>
            <a:fld id="{58782805-61A3-4A9B-8D39-1A61657B2E27}" type="slidenum">
              <a:rPr lang="en-US" smtClean="0"/>
              <a:t>90</a:t>
            </a:fld>
            <a:endParaRPr lang="en-US"/>
          </a:p>
        </p:txBody>
      </p:sp>
    </p:spTree>
    <p:extLst>
      <p:ext uri="{BB962C8B-B14F-4D97-AF65-F5344CB8AC3E}">
        <p14:creationId xmlns:p14="http://schemas.microsoft.com/office/powerpoint/2010/main" val="264736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6780-DCEC-429F-999D-C038162CA5B6}"/>
              </a:ext>
            </a:extLst>
          </p:cNvPr>
          <p:cNvSpPr>
            <a:spLocks noGrp="1"/>
          </p:cNvSpPr>
          <p:nvPr>
            <p:ph type="title"/>
          </p:nvPr>
        </p:nvSpPr>
        <p:spPr/>
        <p:txBody>
          <a:bodyPr/>
          <a:lstStyle/>
          <a:p>
            <a:r>
              <a:rPr lang="en-US" dirty="0"/>
              <a:t>Emotion Regulation Strategies</a:t>
            </a:r>
          </a:p>
        </p:txBody>
      </p:sp>
      <p:sp>
        <p:nvSpPr>
          <p:cNvPr id="3" name="Content Placeholder 2">
            <a:extLst>
              <a:ext uri="{FF2B5EF4-FFF2-40B4-BE49-F238E27FC236}">
                <a16:creationId xmlns:a16="http://schemas.microsoft.com/office/drawing/2014/main" id="{9FC91C10-7A6B-4E00-8247-39B4D95D2874}"/>
              </a:ext>
            </a:extLst>
          </p:cNvPr>
          <p:cNvSpPr>
            <a:spLocks noGrp="1"/>
          </p:cNvSpPr>
          <p:nvPr>
            <p:ph idx="1"/>
          </p:nvPr>
        </p:nvSpPr>
        <p:spPr/>
        <p:txBody>
          <a:bodyPr/>
          <a:lstStyle/>
          <a:p>
            <a:pPr>
              <a:lnSpc>
                <a:spcPct val="100000"/>
              </a:lnSpc>
              <a:spcAft>
                <a:spcPts val="600"/>
              </a:spcAft>
              <a:buFont typeface="Wingdings" panose="05000000000000000000" pitchFamily="2" charset="2"/>
              <a:buChar char="§"/>
            </a:pPr>
            <a:r>
              <a:rPr lang="en-US" dirty="0"/>
              <a:t> The efficacy of different regulation strategies varies with situational demands.</a:t>
            </a:r>
          </a:p>
          <a:p>
            <a:pPr lvl="1">
              <a:lnSpc>
                <a:spcPct val="100000"/>
              </a:lnSpc>
              <a:spcBef>
                <a:spcPts val="1200"/>
              </a:spcBef>
              <a:spcAft>
                <a:spcPts val="600"/>
              </a:spcAft>
              <a:buFont typeface="Wingdings" panose="05000000000000000000" pitchFamily="2" charset="2"/>
              <a:buChar char="§"/>
            </a:pPr>
            <a:r>
              <a:rPr lang="en-US" dirty="0"/>
              <a:t>Engagement strategies successfully modulate low-intensity emotional stimuli while disengagement strategies successfully modulate high-intensity emotional stimuli. </a:t>
            </a:r>
            <a:r>
              <a:rPr lang="en-US" baseline="30000" dirty="0"/>
              <a:t>1</a:t>
            </a:r>
          </a:p>
        </p:txBody>
      </p:sp>
      <p:pic>
        <p:nvPicPr>
          <p:cNvPr id="5" name="Picture 4" descr="A close up of a map&#10;&#10;Description automatically generated">
            <a:extLst>
              <a:ext uri="{FF2B5EF4-FFF2-40B4-BE49-F238E27FC236}">
                <a16:creationId xmlns:a16="http://schemas.microsoft.com/office/drawing/2014/main" id="{98EEB63D-0B7B-4B78-8E52-EAFF242E2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110406"/>
            <a:ext cx="6858000" cy="3177212"/>
          </a:xfrm>
          <a:prstGeom prst="rect">
            <a:avLst/>
          </a:prstGeom>
        </p:spPr>
      </p:pic>
      <p:sp>
        <p:nvSpPr>
          <p:cNvPr id="9" name="TextBox 8">
            <a:extLst>
              <a:ext uri="{FF2B5EF4-FFF2-40B4-BE49-F238E27FC236}">
                <a16:creationId xmlns:a16="http://schemas.microsoft.com/office/drawing/2014/main" id="{F7086C66-42F7-431A-8EFB-730844219B08}"/>
              </a:ext>
            </a:extLst>
          </p:cNvPr>
          <p:cNvSpPr txBox="1"/>
          <p:nvPr/>
        </p:nvSpPr>
        <p:spPr>
          <a:xfrm>
            <a:off x="2535393" y="3221226"/>
            <a:ext cx="263214" cy="830997"/>
          </a:xfrm>
          <a:prstGeom prst="rect">
            <a:avLst/>
          </a:prstGeom>
          <a:noFill/>
        </p:spPr>
        <p:txBody>
          <a:bodyPr wrap="none" rtlCol="0">
            <a:spAutoFit/>
          </a:bodyPr>
          <a:lstStyle/>
          <a:p>
            <a:r>
              <a:rPr lang="en-US" baseline="30000" dirty="0"/>
              <a:t>2</a:t>
            </a:r>
          </a:p>
          <a:p>
            <a:endParaRPr lang="en-US" dirty="0"/>
          </a:p>
          <a:p>
            <a:endParaRPr lang="en-US" dirty="0"/>
          </a:p>
        </p:txBody>
      </p:sp>
      <p:sp>
        <p:nvSpPr>
          <p:cNvPr id="4" name="Oval 3">
            <a:extLst>
              <a:ext uri="{FF2B5EF4-FFF2-40B4-BE49-F238E27FC236}">
                <a16:creationId xmlns:a16="http://schemas.microsoft.com/office/drawing/2014/main" id="{039C7DFB-DDA7-4043-89C6-F2FEF57F9DB4}"/>
              </a:ext>
            </a:extLst>
          </p:cNvPr>
          <p:cNvSpPr/>
          <p:nvPr/>
        </p:nvSpPr>
        <p:spPr>
          <a:xfrm>
            <a:off x="4631634" y="4731027"/>
            <a:ext cx="834887" cy="7752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7814426-2E77-441F-B4DE-FB88E3B544F1}"/>
              </a:ext>
            </a:extLst>
          </p:cNvPr>
          <p:cNvSpPr/>
          <p:nvPr/>
        </p:nvSpPr>
        <p:spPr>
          <a:xfrm>
            <a:off x="5446973" y="4699012"/>
            <a:ext cx="834887" cy="7752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A9FDD49-2365-4AB8-8F9A-04F23869ADE8}"/>
              </a:ext>
            </a:extLst>
          </p:cNvPr>
          <p:cNvSpPr>
            <a:spLocks noGrp="1"/>
          </p:cNvSpPr>
          <p:nvPr>
            <p:ph type="sldNum" sz="quarter" idx="12"/>
          </p:nvPr>
        </p:nvSpPr>
        <p:spPr/>
        <p:txBody>
          <a:bodyPr/>
          <a:lstStyle/>
          <a:p>
            <a:fld id="{58782805-61A3-4A9B-8D39-1A61657B2E27}" type="slidenum">
              <a:rPr lang="en-US" smtClean="0"/>
              <a:t>91</a:t>
            </a:fld>
            <a:endParaRPr lang="en-US"/>
          </a:p>
        </p:txBody>
      </p:sp>
      <p:sp>
        <p:nvSpPr>
          <p:cNvPr id="11" name="TextBox 10">
            <a:extLst>
              <a:ext uri="{FF2B5EF4-FFF2-40B4-BE49-F238E27FC236}">
                <a16:creationId xmlns:a16="http://schemas.microsoft.com/office/drawing/2014/main" id="{3FA64476-151F-4DEF-9E9D-ECC41F040CC8}"/>
              </a:ext>
            </a:extLst>
          </p:cNvPr>
          <p:cNvSpPr txBox="1"/>
          <p:nvPr/>
        </p:nvSpPr>
        <p:spPr>
          <a:xfrm>
            <a:off x="0" y="6380737"/>
            <a:ext cx="1908536" cy="523220"/>
          </a:xfrm>
          <a:prstGeom prst="rect">
            <a:avLst/>
          </a:prstGeom>
          <a:noFill/>
        </p:spPr>
        <p:txBody>
          <a:bodyPr wrap="none" rtlCol="0">
            <a:spAutoFit/>
          </a:bodyPr>
          <a:lstStyle/>
          <a:p>
            <a:r>
              <a:rPr lang="en-US" sz="1400" baseline="30000" dirty="0">
                <a:solidFill>
                  <a:schemeClr val="bg1"/>
                </a:solidFill>
              </a:rPr>
              <a:t>1</a:t>
            </a:r>
            <a:r>
              <a:rPr lang="en-US" sz="1400" dirty="0">
                <a:solidFill>
                  <a:schemeClr val="bg1"/>
                </a:solidFill>
              </a:rPr>
              <a:t> </a:t>
            </a:r>
            <a:r>
              <a:rPr lang="en-US" sz="1400" dirty="0" err="1">
                <a:solidFill>
                  <a:schemeClr val="bg1"/>
                </a:solidFill>
              </a:rPr>
              <a:t>Sheppes</a:t>
            </a:r>
            <a:r>
              <a:rPr lang="en-US" sz="1400" dirty="0">
                <a:solidFill>
                  <a:schemeClr val="bg1"/>
                </a:solidFill>
              </a:rPr>
              <a:t> et al. (2011).</a:t>
            </a:r>
          </a:p>
          <a:p>
            <a:r>
              <a:rPr lang="en-US" sz="1400" baseline="30000" dirty="0">
                <a:solidFill>
                  <a:schemeClr val="bg1"/>
                </a:solidFill>
              </a:rPr>
              <a:t>2</a:t>
            </a:r>
            <a:r>
              <a:rPr lang="en-US" sz="1400" dirty="0">
                <a:solidFill>
                  <a:schemeClr val="bg1"/>
                </a:solidFill>
              </a:rPr>
              <a:t> Gross (2002).</a:t>
            </a:r>
          </a:p>
        </p:txBody>
      </p:sp>
    </p:spTree>
    <p:extLst>
      <p:ext uri="{BB962C8B-B14F-4D97-AF65-F5344CB8AC3E}">
        <p14:creationId xmlns:p14="http://schemas.microsoft.com/office/powerpoint/2010/main" val="29509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6780-DCEC-429F-999D-C038162CA5B6}"/>
              </a:ext>
            </a:extLst>
          </p:cNvPr>
          <p:cNvSpPr>
            <a:spLocks noGrp="1"/>
          </p:cNvSpPr>
          <p:nvPr>
            <p:ph type="title"/>
          </p:nvPr>
        </p:nvSpPr>
        <p:spPr/>
        <p:txBody>
          <a:bodyPr/>
          <a:lstStyle/>
          <a:p>
            <a:r>
              <a:rPr lang="en-US" dirty="0"/>
              <a:t>Emotion Regulation</a:t>
            </a:r>
          </a:p>
        </p:txBody>
      </p:sp>
      <p:sp>
        <p:nvSpPr>
          <p:cNvPr id="3" name="Content Placeholder 2">
            <a:extLst>
              <a:ext uri="{FF2B5EF4-FFF2-40B4-BE49-F238E27FC236}">
                <a16:creationId xmlns:a16="http://schemas.microsoft.com/office/drawing/2014/main" id="{9FC91C10-7A6B-4E00-8247-39B4D95D2874}"/>
              </a:ext>
            </a:extLst>
          </p:cNvPr>
          <p:cNvSpPr>
            <a:spLocks noGrp="1"/>
          </p:cNvSpPr>
          <p:nvPr>
            <p:ph idx="1"/>
          </p:nvPr>
        </p:nvSpPr>
        <p:spPr>
          <a:xfrm>
            <a:off x="1066800" y="1869797"/>
            <a:ext cx="10058400" cy="4023360"/>
          </a:xfrm>
        </p:spPr>
        <p:txBody>
          <a:bodyPr/>
          <a:lstStyle/>
          <a:p>
            <a:pPr>
              <a:lnSpc>
                <a:spcPct val="100000"/>
              </a:lnSpc>
              <a:spcAft>
                <a:spcPts val="600"/>
              </a:spcAft>
              <a:buFont typeface="Wingdings" panose="05000000000000000000" pitchFamily="2" charset="2"/>
              <a:buChar char="§"/>
            </a:pPr>
            <a:r>
              <a:rPr lang="en-US" dirty="0"/>
              <a:t>The efficacy of different regulation strategies varies with the cognitive resources available.</a:t>
            </a:r>
            <a:br>
              <a:rPr lang="en-US" dirty="0"/>
            </a:br>
            <a:endParaRPr lang="en-US" dirty="0"/>
          </a:p>
          <a:p>
            <a:pPr lvl="1">
              <a:lnSpc>
                <a:spcPct val="100000"/>
              </a:lnSpc>
              <a:spcBef>
                <a:spcPts val="1200"/>
              </a:spcBef>
              <a:spcAft>
                <a:spcPts val="600"/>
              </a:spcAft>
              <a:buFont typeface="Wingdings" panose="05000000000000000000" pitchFamily="2" charset="2"/>
              <a:buChar char="§"/>
            </a:pPr>
            <a:r>
              <a:rPr lang="en-US" sz="2000" b="1" dirty="0"/>
              <a:t>Selection, Optimization, &amp; Compensation Framework for Emotional Regulation  (SOC-ER)</a:t>
            </a:r>
            <a:r>
              <a:rPr lang="en-US" sz="2000" b="1" baseline="30000" dirty="0"/>
              <a:t>1</a:t>
            </a:r>
          </a:p>
          <a:p>
            <a:pPr marL="544068" lvl="1" indent="-342900">
              <a:lnSpc>
                <a:spcPct val="100000"/>
              </a:lnSpc>
              <a:spcBef>
                <a:spcPts val="1200"/>
              </a:spcBef>
              <a:spcAft>
                <a:spcPts val="600"/>
              </a:spcAft>
              <a:buFont typeface="+mj-lt"/>
              <a:buAutoNum type="arabicPeriod"/>
            </a:pPr>
            <a:r>
              <a:rPr lang="en-US" sz="2000" dirty="0"/>
              <a:t>Choosing to use strategies that are reasonable given available resources</a:t>
            </a:r>
          </a:p>
          <a:p>
            <a:pPr marL="544068" lvl="1" indent="-342900">
              <a:lnSpc>
                <a:spcPct val="100000"/>
              </a:lnSpc>
              <a:spcBef>
                <a:spcPts val="1200"/>
              </a:spcBef>
              <a:spcAft>
                <a:spcPts val="600"/>
              </a:spcAft>
              <a:buFont typeface="+mj-lt"/>
              <a:buAutoNum type="arabicPeriod"/>
            </a:pPr>
            <a:r>
              <a:rPr lang="en-US" sz="2000" dirty="0"/>
              <a:t>Putting time and effort into practicing these strategies</a:t>
            </a:r>
          </a:p>
          <a:p>
            <a:pPr marL="544068" lvl="1" indent="-342900">
              <a:lnSpc>
                <a:spcPct val="100000"/>
              </a:lnSpc>
              <a:spcBef>
                <a:spcPts val="1200"/>
              </a:spcBef>
              <a:spcAft>
                <a:spcPts val="600"/>
              </a:spcAft>
              <a:buFont typeface="+mj-lt"/>
              <a:buAutoNum type="arabicPeriod"/>
            </a:pPr>
            <a:r>
              <a:rPr lang="en-US" sz="2000" dirty="0"/>
              <a:t>Pivoting to different strategies when the current strategy is unsuccessful. </a:t>
            </a:r>
          </a:p>
          <a:p>
            <a:pPr lvl="1">
              <a:buFont typeface="Wingdings" panose="05000000000000000000" pitchFamily="2" charset="2"/>
              <a:buChar char="§"/>
            </a:pPr>
            <a:endParaRPr lang="en-US" dirty="0"/>
          </a:p>
        </p:txBody>
      </p:sp>
      <p:sp>
        <p:nvSpPr>
          <p:cNvPr id="10" name="TextBox 9">
            <a:extLst>
              <a:ext uri="{FF2B5EF4-FFF2-40B4-BE49-F238E27FC236}">
                <a16:creationId xmlns:a16="http://schemas.microsoft.com/office/drawing/2014/main" id="{4826E266-73A5-4D69-AFD0-30BF652424A1}"/>
              </a:ext>
            </a:extLst>
          </p:cNvPr>
          <p:cNvSpPr txBox="1"/>
          <p:nvPr/>
        </p:nvSpPr>
        <p:spPr>
          <a:xfrm>
            <a:off x="10496664" y="6334780"/>
            <a:ext cx="1695336" cy="307777"/>
          </a:xfrm>
          <a:prstGeom prst="rect">
            <a:avLst/>
          </a:prstGeom>
          <a:noFill/>
        </p:spPr>
        <p:txBody>
          <a:bodyPr wrap="none" rtlCol="0">
            <a:spAutoFit/>
          </a:bodyPr>
          <a:lstStyle/>
          <a:p>
            <a:pPr algn="r"/>
            <a:r>
              <a:rPr lang="en-US" sz="1400" baseline="30000" dirty="0"/>
              <a:t>1</a:t>
            </a:r>
            <a:r>
              <a:rPr lang="en-US" sz="1400" dirty="0"/>
              <a:t> Opitz et al. (2012).</a:t>
            </a:r>
          </a:p>
        </p:txBody>
      </p:sp>
      <p:sp>
        <p:nvSpPr>
          <p:cNvPr id="4" name="Slide Number Placeholder 3">
            <a:extLst>
              <a:ext uri="{FF2B5EF4-FFF2-40B4-BE49-F238E27FC236}">
                <a16:creationId xmlns:a16="http://schemas.microsoft.com/office/drawing/2014/main" id="{A79151B7-7754-4EA7-ACC6-38793F18D10B}"/>
              </a:ext>
            </a:extLst>
          </p:cNvPr>
          <p:cNvSpPr>
            <a:spLocks noGrp="1"/>
          </p:cNvSpPr>
          <p:nvPr>
            <p:ph type="sldNum" sz="quarter" idx="12"/>
          </p:nvPr>
        </p:nvSpPr>
        <p:spPr/>
        <p:txBody>
          <a:bodyPr/>
          <a:lstStyle/>
          <a:p>
            <a:fld id="{58782805-61A3-4A9B-8D39-1A61657B2E27}" type="slidenum">
              <a:rPr lang="en-US" smtClean="0"/>
              <a:t>92</a:t>
            </a:fld>
            <a:endParaRPr lang="en-US"/>
          </a:p>
        </p:txBody>
      </p:sp>
    </p:spTree>
    <p:extLst>
      <p:ext uri="{BB962C8B-B14F-4D97-AF65-F5344CB8AC3E}">
        <p14:creationId xmlns:p14="http://schemas.microsoft.com/office/powerpoint/2010/main" val="4191530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6780-DCEC-429F-999D-C038162CA5B6}"/>
              </a:ext>
            </a:extLst>
          </p:cNvPr>
          <p:cNvSpPr>
            <a:spLocks noGrp="1"/>
          </p:cNvSpPr>
          <p:nvPr>
            <p:ph type="title"/>
          </p:nvPr>
        </p:nvSpPr>
        <p:spPr/>
        <p:txBody>
          <a:bodyPr/>
          <a:lstStyle/>
          <a:p>
            <a:r>
              <a:rPr lang="en-US" dirty="0"/>
              <a:t>Emotion Regulation</a:t>
            </a:r>
          </a:p>
        </p:txBody>
      </p:sp>
      <p:sp>
        <p:nvSpPr>
          <p:cNvPr id="3" name="Content Placeholder 2">
            <a:extLst>
              <a:ext uri="{FF2B5EF4-FFF2-40B4-BE49-F238E27FC236}">
                <a16:creationId xmlns:a16="http://schemas.microsoft.com/office/drawing/2014/main" id="{9FC91C10-7A6B-4E00-8247-39B4D95D2874}"/>
              </a:ext>
            </a:extLst>
          </p:cNvPr>
          <p:cNvSpPr>
            <a:spLocks noGrp="1"/>
          </p:cNvSpPr>
          <p:nvPr>
            <p:ph idx="1"/>
          </p:nvPr>
        </p:nvSpPr>
        <p:spPr>
          <a:xfrm>
            <a:off x="1066800" y="1869797"/>
            <a:ext cx="10058400" cy="4023360"/>
          </a:xfrm>
        </p:spPr>
        <p:txBody>
          <a:bodyPr/>
          <a:lstStyle/>
          <a:p>
            <a:pPr>
              <a:lnSpc>
                <a:spcPct val="100000"/>
              </a:lnSpc>
              <a:spcAft>
                <a:spcPts val="600"/>
              </a:spcAft>
              <a:buFont typeface="Wingdings" panose="05000000000000000000" pitchFamily="2" charset="2"/>
              <a:buChar char="§"/>
            </a:pPr>
            <a:r>
              <a:rPr lang="en-US" dirty="0"/>
              <a:t>The efficacy of different regulation strategies varies with the cognitive resources available.</a:t>
            </a:r>
          </a:p>
          <a:p>
            <a:pPr lvl="1">
              <a:lnSpc>
                <a:spcPct val="100000"/>
              </a:lnSpc>
              <a:spcBef>
                <a:spcPts val="1200"/>
              </a:spcBef>
              <a:spcAft>
                <a:spcPts val="600"/>
              </a:spcAft>
              <a:buFont typeface="Wingdings" panose="05000000000000000000" pitchFamily="2" charset="2"/>
              <a:buChar char="§"/>
            </a:pPr>
            <a:r>
              <a:rPr lang="en-US" dirty="0"/>
              <a:t>Disengagement strategies successfully modulate emotional stimuli when working memory capabilities are low, in contrast to engagement strategies. </a:t>
            </a:r>
            <a:r>
              <a:rPr lang="en-US" baseline="30000" dirty="0"/>
              <a:t>1</a:t>
            </a:r>
          </a:p>
          <a:p>
            <a:pPr>
              <a:lnSpc>
                <a:spcPct val="100000"/>
              </a:lnSpc>
              <a:spcAft>
                <a:spcPts val="600"/>
              </a:spcAft>
              <a:buFont typeface="Wingdings" panose="05000000000000000000" pitchFamily="2" charset="2"/>
              <a:buChar char="§"/>
            </a:pPr>
            <a:endParaRPr lang="en-US" dirty="0"/>
          </a:p>
          <a:p>
            <a:pPr lvl="1">
              <a:buFont typeface="Wingdings" panose="05000000000000000000" pitchFamily="2" charset="2"/>
              <a:buChar char="§"/>
            </a:pPr>
            <a:endParaRPr lang="en-US" dirty="0"/>
          </a:p>
        </p:txBody>
      </p:sp>
      <p:pic>
        <p:nvPicPr>
          <p:cNvPr id="5" name="Picture 4" descr="A close up of text on a black background&#10;&#10;Description automatically generated">
            <a:extLst>
              <a:ext uri="{FF2B5EF4-FFF2-40B4-BE49-F238E27FC236}">
                <a16:creationId xmlns:a16="http://schemas.microsoft.com/office/drawing/2014/main" id="{D378B290-8DB6-4947-9070-9E04FC8AE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57" y="3010852"/>
            <a:ext cx="3090318" cy="3007407"/>
          </a:xfrm>
          <a:prstGeom prst="rect">
            <a:avLst/>
          </a:prstGeom>
        </p:spPr>
      </p:pic>
      <p:sp>
        <p:nvSpPr>
          <p:cNvPr id="6" name="TextBox 5">
            <a:extLst>
              <a:ext uri="{FF2B5EF4-FFF2-40B4-BE49-F238E27FC236}">
                <a16:creationId xmlns:a16="http://schemas.microsoft.com/office/drawing/2014/main" id="{09C19BD0-AEC4-4ECB-9FA8-91448A5BE74E}"/>
              </a:ext>
            </a:extLst>
          </p:cNvPr>
          <p:cNvSpPr txBox="1"/>
          <p:nvPr/>
        </p:nvSpPr>
        <p:spPr>
          <a:xfrm>
            <a:off x="5364197" y="5739268"/>
            <a:ext cx="1463606" cy="307777"/>
          </a:xfrm>
          <a:prstGeom prst="rect">
            <a:avLst/>
          </a:prstGeom>
          <a:solidFill>
            <a:schemeClr val="bg1"/>
          </a:solidFill>
        </p:spPr>
        <p:txBody>
          <a:bodyPr wrap="none" rtlCol="0">
            <a:spAutoFit/>
          </a:bodyPr>
          <a:lstStyle/>
          <a:p>
            <a:r>
              <a:rPr lang="en-US" sz="1400" dirty="0"/>
              <a:t>Working Memory</a:t>
            </a:r>
          </a:p>
        </p:txBody>
      </p:sp>
      <p:sp>
        <p:nvSpPr>
          <p:cNvPr id="8" name="Rectangle 7">
            <a:extLst>
              <a:ext uri="{FF2B5EF4-FFF2-40B4-BE49-F238E27FC236}">
                <a16:creationId xmlns:a16="http://schemas.microsoft.com/office/drawing/2014/main" id="{AA18D493-B734-46A0-81CA-A7926121EE98}"/>
              </a:ext>
            </a:extLst>
          </p:cNvPr>
          <p:cNvSpPr/>
          <p:nvPr/>
        </p:nvSpPr>
        <p:spPr>
          <a:xfrm>
            <a:off x="4415057" y="3919223"/>
            <a:ext cx="229132" cy="10635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F1006BB-F24A-44BB-848A-D4C0BC284D6B}"/>
              </a:ext>
            </a:extLst>
          </p:cNvPr>
          <p:cNvSpPr txBox="1"/>
          <p:nvPr/>
        </p:nvSpPr>
        <p:spPr>
          <a:xfrm rot="16200000">
            <a:off x="3914711" y="4297085"/>
            <a:ext cx="1229824" cy="307777"/>
          </a:xfrm>
          <a:prstGeom prst="rect">
            <a:avLst/>
          </a:prstGeom>
          <a:noFill/>
        </p:spPr>
        <p:txBody>
          <a:bodyPr wrap="none" rtlCol="0">
            <a:spAutoFit/>
          </a:bodyPr>
          <a:lstStyle/>
          <a:p>
            <a:r>
              <a:rPr lang="en-US" sz="1400" dirty="0"/>
              <a:t>Social Support</a:t>
            </a:r>
          </a:p>
        </p:txBody>
      </p:sp>
      <p:sp>
        <p:nvSpPr>
          <p:cNvPr id="9" name="TextBox 8">
            <a:extLst>
              <a:ext uri="{FF2B5EF4-FFF2-40B4-BE49-F238E27FC236}">
                <a16:creationId xmlns:a16="http://schemas.microsoft.com/office/drawing/2014/main" id="{21E1B114-B0C3-4711-B5EF-ED946FD5425D}"/>
              </a:ext>
            </a:extLst>
          </p:cNvPr>
          <p:cNvSpPr txBox="1"/>
          <p:nvPr/>
        </p:nvSpPr>
        <p:spPr>
          <a:xfrm>
            <a:off x="4118932" y="3290804"/>
            <a:ext cx="256802" cy="261610"/>
          </a:xfrm>
          <a:prstGeom prst="rect">
            <a:avLst/>
          </a:prstGeom>
          <a:noFill/>
        </p:spPr>
        <p:txBody>
          <a:bodyPr wrap="none" rtlCol="0">
            <a:spAutoFit/>
          </a:bodyPr>
          <a:lstStyle/>
          <a:p>
            <a:r>
              <a:rPr lang="en-US" sz="1100" dirty="0"/>
              <a:t>2</a:t>
            </a:r>
            <a:endParaRPr lang="en-US" dirty="0"/>
          </a:p>
        </p:txBody>
      </p:sp>
      <p:sp>
        <p:nvSpPr>
          <p:cNvPr id="10" name="TextBox 9">
            <a:extLst>
              <a:ext uri="{FF2B5EF4-FFF2-40B4-BE49-F238E27FC236}">
                <a16:creationId xmlns:a16="http://schemas.microsoft.com/office/drawing/2014/main" id="{4826E266-73A5-4D69-AFD0-30BF652424A1}"/>
              </a:ext>
            </a:extLst>
          </p:cNvPr>
          <p:cNvSpPr txBox="1"/>
          <p:nvPr/>
        </p:nvSpPr>
        <p:spPr>
          <a:xfrm>
            <a:off x="10527121" y="6334780"/>
            <a:ext cx="1664879" cy="523220"/>
          </a:xfrm>
          <a:prstGeom prst="rect">
            <a:avLst/>
          </a:prstGeom>
          <a:noFill/>
        </p:spPr>
        <p:txBody>
          <a:bodyPr wrap="none" rtlCol="0">
            <a:spAutoFit/>
          </a:bodyPr>
          <a:lstStyle/>
          <a:p>
            <a:pPr algn="r"/>
            <a:r>
              <a:rPr lang="en-US" sz="1400" baseline="30000" dirty="0"/>
              <a:t>1</a:t>
            </a:r>
            <a:r>
              <a:rPr lang="en-US" sz="1400" dirty="0"/>
              <a:t> </a:t>
            </a:r>
            <a:r>
              <a:rPr lang="en-US" sz="1400" dirty="0" err="1"/>
              <a:t>Ilan</a:t>
            </a:r>
            <a:r>
              <a:rPr lang="en-US" sz="1400" dirty="0"/>
              <a:t> et al. (2019).</a:t>
            </a:r>
          </a:p>
          <a:p>
            <a:pPr algn="r"/>
            <a:r>
              <a:rPr lang="en-US" sz="1400" baseline="30000" dirty="0"/>
              <a:t>2</a:t>
            </a:r>
            <a:r>
              <a:rPr lang="en-US" sz="1400" dirty="0"/>
              <a:t> Opitz et al. (2012).</a:t>
            </a:r>
          </a:p>
        </p:txBody>
      </p:sp>
      <p:sp>
        <p:nvSpPr>
          <p:cNvPr id="11" name="Rectangle 10">
            <a:extLst>
              <a:ext uri="{FF2B5EF4-FFF2-40B4-BE49-F238E27FC236}">
                <a16:creationId xmlns:a16="http://schemas.microsoft.com/office/drawing/2014/main" id="{5A085FA8-BEB6-49A5-95EB-794BC791FC92}"/>
              </a:ext>
            </a:extLst>
          </p:cNvPr>
          <p:cNvSpPr/>
          <p:nvPr/>
        </p:nvSpPr>
        <p:spPr>
          <a:xfrm>
            <a:off x="4683512" y="4790661"/>
            <a:ext cx="2313636" cy="919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D6192C1-A7E6-4FD8-A4F1-C066D096D302}"/>
              </a:ext>
            </a:extLst>
          </p:cNvPr>
          <p:cNvCxnSpPr/>
          <p:nvPr/>
        </p:nvCxnSpPr>
        <p:spPr>
          <a:xfrm flipH="1">
            <a:off x="6997148" y="3290804"/>
            <a:ext cx="139148" cy="136070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BF0BA4A-2A99-41A3-AAB9-8CF69A061228}"/>
              </a:ext>
            </a:extLst>
          </p:cNvPr>
          <p:cNvSpPr>
            <a:spLocks noGrp="1"/>
          </p:cNvSpPr>
          <p:nvPr>
            <p:ph type="sldNum" sz="quarter" idx="12"/>
          </p:nvPr>
        </p:nvSpPr>
        <p:spPr/>
        <p:txBody>
          <a:bodyPr/>
          <a:lstStyle/>
          <a:p>
            <a:fld id="{58782805-61A3-4A9B-8D39-1A61657B2E27}" type="slidenum">
              <a:rPr lang="en-US" smtClean="0"/>
              <a:t>93</a:t>
            </a:fld>
            <a:endParaRPr lang="en-US"/>
          </a:p>
        </p:txBody>
      </p:sp>
    </p:spTree>
    <p:extLst>
      <p:ext uri="{BB962C8B-B14F-4D97-AF65-F5344CB8AC3E}">
        <p14:creationId xmlns:p14="http://schemas.microsoft.com/office/powerpoint/2010/main" val="75368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9" grpId="0"/>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6780-DCEC-429F-999D-C038162CA5B6}"/>
              </a:ext>
            </a:extLst>
          </p:cNvPr>
          <p:cNvSpPr>
            <a:spLocks noGrp="1"/>
          </p:cNvSpPr>
          <p:nvPr>
            <p:ph type="title"/>
          </p:nvPr>
        </p:nvSpPr>
        <p:spPr/>
        <p:txBody>
          <a:bodyPr/>
          <a:lstStyle/>
          <a:p>
            <a:r>
              <a:rPr lang="en-US" dirty="0"/>
              <a:t>Emotion Regulation</a:t>
            </a:r>
          </a:p>
        </p:txBody>
      </p:sp>
      <p:sp>
        <p:nvSpPr>
          <p:cNvPr id="3" name="Content Placeholder 2">
            <a:extLst>
              <a:ext uri="{FF2B5EF4-FFF2-40B4-BE49-F238E27FC236}">
                <a16:creationId xmlns:a16="http://schemas.microsoft.com/office/drawing/2014/main" id="{9FC91C10-7A6B-4E00-8247-39B4D95D2874}"/>
              </a:ext>
            </a:extLst>
          </p:cNvPr>
          <p:cNvSpPr>
            <a:spLocks noGrp="1"/>
          </p:cNvSpPr>
          <p:nvPr>
            <p:ph idx="1"/>
          </p:nvPr>
        </p:nvSpPr>
        <p:spPr>
          <a:xfrm>
            <a:off x="1066800" y="1869797"/>
            <a:ext cx="10058400" cy="4023360"/>
          </a:xfrm>
        </p:spPr>
        <p:txBody>
          <a:bodyPr/>
          <a:lstStyle/>
          <a:p>
            <a:pPr>
              <a:lnSpc>
                <a:spcPct val="100000"/>
              </a:lnSpc>
              <a:spcAft>
                <a:spcPts val="600"/>
              </a:spcAft>
              <a:buFont typeface="Wingdings" panose="05000000000000000000" pitchFamily="2" charset="2"/>
              <a:buChar char="§"/>
            </a:pPr>
            <a:r>
              <a:rPr lang="en-US" dirty="0"/>
              <a:t>The efficacy of different regulation strategies varies with the cognitive resources available.</a:t>
            </a:r>
          </a:p>
          <a:p>
            <a:pPr lvl="1">
              <a:lnSpc>
                <a:spcPct val="100000"/>
              </a:lnSpc>
              <a:spcBef>
                <a:spcPts val="1200"/>
              </a:spcBef>
              <a:spcAft>
                <a:spcPts val="600"/>
              </a:spcAft>
              <a:buFont typeface="Wingdings" panose="05000000000000000000" pitchFamily="2" charset="2"/>
              <a:buChar char="§"/>
            </a:pPr>
            <a:r>
              <a:rPr lang="en-US" dirty="0"/>
              <a:t>Disengagement strategies successfully modulate emotional stimuli when working memory capabilities are low, in contrast to engagement strategies. </a:t>
            </a:r>
            <a:r>
              <a:rPr lang="en-US" baseline="30000" dirty="0"/>
              <a:t>1</a:t>
            </a:r>
          </a:p>
          <a:p>
            <a:pPr>
              <a:lnSpc>
                <a:spcPct val="100000"/>
              </a:lnSpc>
              <a:spcAft>
                <a:spcPts val="600"/>
              </a:spcAft>
              <a:buFont typeface="Wingdings" panose="05000000000000000000" pitchFamily="2" charset="2"/>
              <a:buChar char="§"/>
            </a:pPr>
            <a:endParaRPr lang="en-US" dirty="0"/>
          </a:p>
          <a:p>
            <a:pPr lvl="1">
              <a:buFont typeface="Wingdings" panose="05000000000000000000" pitchFamily="2" charset="2"/>
              <a:buChar char="§"/>
            </a:pPr>
            <a:endParaRPr lang="en-US" dirty="0"/>
          </a:p>
        </p:txBody>
      </p:sp>
      <p:pic>
        <p:nvPicPr>
          <p:cNvPr id="5" name="Picture 4" descr="A close up of text on a black background&#10;&#10;Description automatically generated">
            <a:extLst>
              <a:ext uri="{FF2B5EF4-FFF2-40B4-BE49-F238E27FC236}">
                <a16:creationId xmlns:a16="http://schemas.microsoft.com/office/drawing/2014/main" id="{D378B290-8DB6-4947-9070-9E04FC8AE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57" y="3010852"/>
            <a:ext cx="3090318" cy="3007407"/>
          </a:xfrm>
          <a:prstGeom prst="rect">
            <a:avLst/>
          </a:prstGeom>
        </p:spPr>
      </p:pic>
      <p:sp>
        <p:nvSpPr>
          <p:cNvPr id="6" name="TextBox 5">
            <a:extLst>
              <a:ext uri="{FF2B5EF4-FFF2-40B4-BE49-F238E27FC236}">
                <a16:creationId xmlns:a16="http://schemas.microsoft.com/office/drawing/2014/main" id="{09C19BD0-AEC4-4ECB-9FA8-91448A5BE74E}"/>
              </a:ext>
            </a:extLst>
          </p:cNvPr>
          <p:cNvSpPr txBox="1"/>
          <p:nvPr/>
        </p:nvSpPr>
        <p:spPr>
          <a:xfrm>
            <a:off x="5364197" y="5739268"/>
            <a:ext cx="1463606" cy="307777"/>
          </a:xfrm>
          <a:prstGeom prst="rect">
            <a:avLst/>
          </a:prstGeom>
          <a:solidFill>
            <a:schemeClr val="bg1"/>
          </a:solidFill>
        </p:spPr>
        <p:txBody>
          <a:bodyPr wrap="none" rtlCol="0">
            <a:spAutoFit/>
          </a:bodyPr>
          <a:lstStyle/>
          <a:p>
            <a:r>
              <a:rPr lang="en-US" sz="1400" dirty="0"/>
              <a:t>Working Memory</a:t>
            </a:r>
          </a:p>
        </p:txBody>
      </p:sp>
      <p:sp>
        <p:nvSpPr>
          <p:cNvPr id="8" name="Rectangle 7">
            <a:extLst>
              <a:ext uri="{FF2B5EF4-FFF2-40B4-BE49-F238E27FC236}">
                <a16:creationId xmlns:a16="http://schemas.microsoft.com/office/drawing/2014/main" id="{AA18D493-B734-46A0-81CA-A7926121EE98}"/>
              </a:ext>
            </a:extLst>
          </p:cNvPr>
          <p:cNvSpPr/>
          <p:nvPr/>
        </p:nvSpPr>
        <p:spPr>
          <a:xfrm>
            <a:off x="4415057" y="3919223"/>
            <a:ext cx="229132" cy="10635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F1006BB-F24A-44BB-848A-D4C0BC284D6B}"/>
              </a:ext>
            </a:extLst>
          </p:cNvPr>
          <p:cNvSpPr txBox="1"/>
          <p:nvPr/>
        </p:nvSpPr>
        <p:spPr>
          <a:xfrm rot="16200000">
            <a:off x="3914711" y="4297085"/>
            <a:ext cx="1229824" cy="307777"/>
          </a:xfrm>
          <a:prstGeom prst="rect">
            <a:avLst/>
          </a:prstGeom>
          <a:noFill/>
        </p:spPr>
        <p:txBody>
          <a:bodyPr wrap="none" rtlCol="0">
            <a:spAutoFit/>
          </a:bodyPr>
          <a:lstStyle/>
          <a:p>
            <a:r>
              <a:rPr lang="en-US" sz="1400" dirty="0"/>
              <a:t>Social Support</a:t>
            </a:r>
          </a:p>
        </p:txBody>
      </p:sp>
      <p:sp>
        <p:nvSpPr>
          <p:cNvPr id="9" name="TextBox 8">
            <a:extLst>
              <a:ext uri="{FF2B5EF4-FFF2-40B4-BE49-F238E27FC236}">
                <a16:creationId xmlns:a16="http://schemas.microsoft.com/office/drawing/2014/main" id="{21E1B114-B0C3-4711-B5EF-ED946FD5425D}"/>
              </a:ext>
            </a:extLst>
          </p:cNvPr>
          <p:cNvSpPr txBox="1"/>
          <p:nvPr/>
        </p:nvSpPr>
        <p:spPr>
          <a:xfrm>
            <a:off x="4118932" y="3290804"/>
            <a:ext cx="256802" cy="261610"/>
          </a:xfrm>
          <a:prstGeom prst="rect">
            <a:avLst/>
          </a:prstGeom>
          <a:noFill/>
        </p:spPr>
        <p:txBody>
          <a:bodyPr wrap="none" rtlCol="0">
            <a:spAutoFit/>
          </a:bodyPr>
          <a:lstStyle/>
          <a:p>
            <a:r>
              <a:rPr lang="en-US" sz="1100" dirty="0"/>
              <a:t>2</a:t>
            </a:r>
            <a:endParaRPr lang="en-US" dirty="0"/>
          </a:p>
        </p:txBody>
      </p:sp>
      <p:sp>
        <p:nvSpPr>
          <p:cNvPr id="10" name="TextBox 9">
            <a:extLst>
              <a:ext uri="{FF2B5EF4-FFF2-40B4-BE49-F238E27FC236}">
                <a16:creationId xmlns:a16="http://schemas.microsoft.com/office/drawing/2014/main" id="{4826E266-73A5-4D69-AFD0-30BF652424A1}"/>
              </a:ext>
            </a:extLst>
          </p:cNvPr>
          <p:cNvSpPr txBox="1"/>
          <p:nvPr/>
        </p:nvSpPr>
        <p:spPr>
          <a:xfrm>
            <a:off x="10527121" y="6334780"/>
            <a:ext cx="1664879" cy="523220"/>
          </a:xfrm>
          <a:prstGeom prst="rect">
            <a:avLst/>
          </a:prstGeom>
          <a:noFill/>
        </p:spPr>
        <p:txBody>
          <a:bodyPr wrap="none" rtlCol="0">
            <a:spAutoFit/>
          </a:bodyPr>
          <a:lstStyle/>
          <a:p>
            <a:pPr algn="r"/>
            <a:r>
              <a:rPr lang="en-US" sz="1400" baseline="30000" dirty="0"/>
              <a:t>1</a:t>
            </a:r>
            <a:r>
              <a:rPr lang="en-US" sz="1400" dirty="0"/>
              <a:t> </a:t>
            </a:r>
            <a:r>
              <a:rPr lang="en-US" sz="1400" dirty="0" err="1"/>
              <a:t>Ilan</a:t>
            </a:r>
            <a:r>
              <a:rPr lang="en-US" sz="1400" dirty="0"/>
              <a:t> et al. (2019).</a:t>
            </a:r>
          </a:p>
          <a:p>
            <a:pPr algn="r"/>
            <a:r>
              <a:rPr lang="en-US" sz="1400" baseline="30000" dirty="0"/>
              <a:t>2</a:t>
            </a:r>
            <a:r>
              <a:rPr lang="en-US" sz="1400" dirty="0"/>
              <a:t> Opitz et al. (2012).</a:t>
            </a:r>
          </a:p>
        </p:txBody>
      </p:sp>
      <p:sp>
        <p:nvSpPr>
          <p:cNvPr id="11" name="Rectangle 10">
            <a:extLst>
              <a:ext uri="{FF2B5EF4-FFF2-40B4-BE49-F238E27FC236}">
                <a16:creationId xmlns:a16="http://schemas.microsoft.com/office/drawing/2014/main" id="{5A085FA8-BEB6-49A5-95EB-794BC791FC92}"/>
              </a:ext>
            </a:extLst>
          </p:cNvPr>
          <p:cNvSpPr/>
          <p:nvPr/>
        </p:nvSpPr>
        <p:spPr>
          <a:xfrm>
            <a:off x="4683512" y="3836061"/>
            <a:ext cx="1412488" cy="1874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9BBF05F-E5E9-4C04-9527-7082969DFA5A}"/>
              </a:ext>
            </a:extLst>
          </p:cNvPr>
          <p:cNvCxnSpPr/>
          <p:nvPr/>
        </p:nvCxnSpPr>
        <p:spPr>
          <a:xfrm flipV="1">
            <a:off x="6096000" y="3290804"/>
            <a:ext cx="1020417" cy="54525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9C74F99-2471-4FBC-A4A2-C908FDA6F1EF}"/>
              </a:ext>
            </a:extLst>
          </p:cNvPr>
          <p:cNvSpPr>
            <a:spLocks noGrp="1"/>
          </p:cNvSpPr>
          <p:nvPr>
            <p:ph type="sldNum" sz="quarter" idx="12"/>
          </p:nvPr>
        </p:nvSpPr>
        <p:spPr/>
        <p:txBody>
          <a:bodyPr/>
          <a:lstStyle/>
          <a:p>
            <a:fld id="{58782805-61A3-4A9B-8D39-1A61657B2E27}" type="slidenum">
              <a:rPr lang="en-US" smtClean="0"/>
              <a:t>94</a:t>
            </a:fld>
            <a:endParaRPr lang="en-US"/>
          </a:p>
        </p:txBody>
      </p:sp>
    </p:spTree>
    <p:extLst>
      <p:ext uri="{BB962C8B-B14F-4D97-AF65-F5344CB8AC3E}">
        <p14:creationId xmlns:p14="http://schemas.microsoft.com/office/powerpoint/2010/main" val="12796237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5F8C-429F-438F-8EB6-27F885FA4D53}"/>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06D30E28-D0E8-4ADB-8EA6-392AAB6E8BD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00DD632-0991-43D0-B1CB-7EE784276940}"/>
              </a:ext>
            </a:extLst>
          </p:cNvPr>
          <p:cNvSpPr>
            <a:spLocks noGrp="1"/>
          </p:cNvSpPr>
          <p:nvPr>
            <p:ph type="sldNum" sz="quarter" idx="12"/>
          </p:nvPr>
        </p:nvSpPr>
        <p:spPr/>
        <p:txBody>
          <a:bodyPr/>
          <a:lstStyle/>
          <a:p>
            <a:fld id="{58782805-61A3-4A9B-8D39-1A61657B2E27}" type="slidenum">
              <a:rPr lang="en-US" smtClean="0"/>
              <a:t>95</a:t>
            </a:fld>
            <a:endParaRPr lang="en-US"/>
          </a:p>
        </p:txBody>
      </p:sp>
    </p:spTree>
    <p:extLst>
      <p:ext uri="{BB962C8B-B14F-4D97-AF65-F5344CB8AC3E}">
        <p14:creationId xmlns:p14="http://schemas.microsoft.com/office/powerpoint/2010/main" val="16697343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9ED53-F320-4A5F-B868-E10D9393B522}"/>
              </a:ext>
            </a:extLst>
          </p:cNvPr>
          <p:cNvSpPr>
            <a:spLocks noGrp="1"/>
          </p:cNvSpPr>
          <p:nvPr>
            <p:ph type="title"/>
          </p:nvPr>
        </p:nvSpPr>
        <p:spPr>
          <a:xfrm>
            <a:off x="6411685" y="634946"/>
            <a:ext cx="5127171" cy="1450757"/>
          </a:xfrm>
        </p:spPr>
        <p:txBody>
          <a:bodyPr>
            <a:normAutofit/>
          </a:bodyPr>
          <a:lstStyle/>
          <a:p>
            <a:r>
              <a:rPr lang="en-US" dirty="0"/>
              <a:t>Measures</a:t>
            </a:r>
          </a:p>
        </p:txBody>
      </p:sp>
      <p:pic>
        <p:nvPicPr>
          <p:cNvPr id="5" name="Picture 4" descr="A screenshot of a social media post&#10;&#10;Description automatically generated">
            <a:extLst>
              <a:ext uri="{FF2B5EF4-FFF2-40B4-BE49-F238E27FC236}">
                <a16:creationId xmlns:a16="http://schemas.microsoft.com/office/drawing/2014/main" id="{4FB96368-5F30-4627-9BBB-5D41DE93D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95" y="6469"/>
            <a:ext cx="5253925" cy="6330030"/>
          </a:xfrm>
          <a:prstGeom prst="rect">
            <a:avLst/>
          </a:prstGeom>
        </p:spPr>
      </p:pic>
      <p:cxnSp>
        <p:nvCxnSpPr>
          <p:cNvPr id="18"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211C0-B222-4E42-B316-15AD38415464}"/>
              </a:ext>
            </a:extLst>
          </p:cNvPr>
          <p:cNvSpPr>
            <a:spLocks noGrp="1"/>
          </p:cNvSpPr>
          <p:nvPr>
            <p:ph idx="1"/>
          </p:nvPr>
        </p:nvSpPr>
        <p:spPr>
          <a:xfrm>
            <a:off x="6411684" y="2085703"/>
            <a:ext cx="5127172" cy="3670180"/>
          </a:xfrm>
        </p:spPr>
        <p:txBody>
          <a:bodyPr>
            <a:normAutofit fontScale="92500" lnSpcReduction="10000"/>
          </a:bodyPr>
          <a:lstStyle/>
          <a:p>
            <a:endParaRPr lang="en-US" dirty="0"/>
          </a:p>
          <a:p>
            <a:pPr lvl="1"/>
            <a:r>
              <a:rPr lang="en-US" dirty="0"/>
              <a:t>Demographics</a:t>
            </a:r>
          </a:p>
          <a:p>
            <a:pPr lvl="2"/>
            <a:r>
              <a:rPr lang="en-US" dirty="0"/>
              <a:t>E.g., Age, ethnicity, education</a:t>
            </a:r>
          </a:p>
          <a:p>
            <a:pPr lvl="1"/>
            <a:r>
              <a:rPr lang="en-US" dirty="0"/>
              <a:t>Beck Depression Inventory – II</a:t>
            </a:r>
          </a:p>
          <a:p>
            <a:pPr lvl="2"/>
            <a:r>
              <a:rPr lang="en-US" dirty="0"/>
              <a:t>12 Items, </a:t>
            </a:r>
            <a:r>
              <a:rPr lang="el-GR" dirty="0"/>
              <a:t>α</a:t>
            </a:r>
            <a:r>
              <a:rPr lang="en-US" dirty="0"/>
              <a:t> = 0.91, test-retest: r =0.93 </a:t>
            </a:r>
            <a:r>
              <a:rPr lang="en-US" baseline="30000" dirty="0"/>
              <a:t>1</a:t>
            </a:r>
            <a:r>
              <a:rPr lang="en-US" dirty="0"/>
              <a:t> </a:t>
            </a:r>
          </a:p>
          <a:p>
            <a:pPr lvl="1"/>
            <a:r>
              <a:rPr lang="en-US" dirty="0"/>
              <a:t>Emotion Regulation Questionnaire</a:t>
            </a:r>
          </a:p>
          <a:p>
            <a:pPr lvl="2"/>
            <a:r>
              <a:rPr lang="en-US" dirty="0"/>
              <a:t>10 Items, </a:t>
            </a:r>
            <a:r>
              <a:rPr lang="el-GR" dirty="0"/>
              <a:t>α</a:t>
            </a:r>
            <a:r>
              <a:rPr lang="en-US" dirty="0"/>
              <a:t> = 0.80 – 0.90 </a:t>
            </a:r>
            <a:r>
              <a:rPr lang="en-US" baseline="30000" dirty="0"/>
              <a:t>2</a:t>
            </a:r>
            <a:endParaRPr lang="en-US" dirty="0"/>
          </a:p>
          <a:p>
            <a:pPr lvl="1"/>
            <a:r>
              <a:rPr lang="en-US" dirty="0"/>
              <a:t>Intolerance of Uncertainty Scale</a:t>
            </a:r>
          </a:p>
          <a:p>
            <a:pPr lvl="2"/>
            <a:r>
              <a:rPr lang="en-US" dirty="0"/>
              <a:t>27 Items, </a:t>
            </a:r>
            <a:r>
              <a:rPr lang="el-GR" dirty="0"/>
              <a:t>α</a:t>
            </a:r>
            <a:r>
              <a:rPr lang="en-US" dirty="0"/>
              <a:t> = 0.94, test-retest: r =0.74 </a:t>
            </a:r>
            <a:r>
              <a:rPr lang="en-US" baseline="30000" dirty="0"/>
              <a:t>3</a:t>
            </a:r>
            <a:r>
              <a:rPr lang="en-US" dirty="0"/>
              <a:t> </a:t>
            </a:r>
          </a:p>
          <a:p>
            <a:pPr lvl="1"/>
            <a:r>
              <a:rPr lang="en-US" dirty="0"/>
              <a:t>State-Trait Anxiety Inventory</a:t>
            </a:r>
          </a:p>
          <a:p>
            <a:pPr lvl="2"/>
            <a:r>
              <a:rPr lang="en-US" dirty="0"/>
              <a:t>40 Items, </a:t>
            </a:r>
            <a:r>
              <a:rPr lang="el-GR" dirty="0"/>
              <a:t>α</a:t>
            </a:r>
            <a:r>
              <a:rPr lang="en-US" dirty="0"/>
              <a:t> = 0.86 – 0.95, test-retest: r = 0.65- 0.75 </a:t>
            </a:r>
            <a:r>
              <a:rPr lang="en-US" baseline="30000" dirty="0"/>
              <a:t>4</a:t>
            </a:r>
            <a:endParaRPr lang="en-US" dirty="0"/>
          </a:p>
          <a:p>
            <a:pPr lvl="1"/>
            <a:r>
              <a:rPr lang="en-US" dirty="0"/>
              <a:t>Interpersonal Relations Questionnaire</a:t>
            </a:r>
          </a:p>
          <a:p>
            <a:pPr lvl="2"/>
            <a:r>
              <a:rPr lang="en-US" dirty="0"/>
              <a:t>17 Items</a:t>
            </a:r>
          </a:p>
        </p:txBody>
      </p:sp>
      <p:sp>
        <p:nvSpPr>
          <p:cNvPr id="19" name="Rectangle 13">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Rounded Corners 12">
            <a:extLst>
              <a:ext uri="{FF2B5EF4-FFF2-40B4-BE49-F238E27FC236}">
                <a16:creationId xmlns:a16="http://schemas.microsoft.com/office/drawing/2014/main" id="{BEB85EAA-90CC-4239-980B-3A546C66B3C7}"/>
              </a:ext>
            </a:extLst>
          </p:cNvPr>
          <p:cNvSpPr/>
          <p:nvPr/>
        </p:nvSpPr>
        <p:spPr>
          <a:xfrm>
            <a:off x="974558" y="204537"/>
            <a:ext cx="2779295" cy="17084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1DA5873-E9DB-49F5-A5D8-CAB8BC9A58D4}"/>
              </a:ext>
            </a:extLst>
          </p:cNvPr>
          <p:cNvSpPr/>
          <p:nvPr/>
        </p:nvSpPr>
        <p:spPr>
          <a:xfrm>
            <a:off x="886327" y="2263489"/>
            <a:ext cx="3938336" cy="17084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189CC89-C3CA-4C6F-A4D1-D1D4674DC291}"/>
              </a:ext>
            </a:extLst>
          </p:cNvPr>
          <p:cNvSpPr/>
          <p:nvPr/>
        </p:nvSpPr>
        <p:spPr>
          <a:xfrm>
            <a:off x="933652" y="4336616"/>
            <a:ext cx="3938336" cy="17084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32EE3BB-AF52-4A98-A619-A5E01DC712AD}"/>
              </a:ext>
            </a:extLst>
          </p:cNvPr>
          <p:cNvSpPr txBox="1"/>
          <p:nvPr/>
        </p:nvSpPr>
        <p:spPr>
          <a:xfrm>
            <a:off x="-62644" y="6459785"/>
            <a:ext cx="6095964" cy="307777"/>
          </a:xfrm>
          <a:prstGeom prst="rect">
            <a:avLst/>
          </a:prstGeom>
          <a:noFill/>
        </p:spPr>
        <p:txBody>
          <a:bodyPr wrap="none" rtlCol="0">
            <a:spAutoFit/>
          </a:bodyPr>
          <a:lstStyle/>
          <a:p>
            <a:pPr algn="r"/>
            <a:r>
              <a:rPr lang="en-US" sz="1400" baseline="30000" dirty="0">
                <a:solidFill>
                  <a:schemeClr val="bg1"/>
                </a:solidFill>
              </a:rPr>
              <a:t>1</a:t>
            </a:r>
            <a:r>
              <a:rPr lang="en-US" sz="1400" dirty="0">
                <a:solidFill>
                  <a:schemeClr val="bg1"/>
                </a:solidFill>
              </a:rPr>
              <a:t> Beck &amp; Steer (1984);  </a:t>
            </a:r>
            <a:r>
              <a:rPr lang="en-US" sz="1400" baseline="30000" dirty="0">
                <a:solidFill>
                  <a:schemeClr val="bg1"/>
                </a:solidFill>
              </a:rPr>
              <a:t>2</a:t>
            </a:r>
            <a:r>
              <a:rPr lang="en-US" sz="1400" dirty="0">
                <a:solidFill>
                  <a:schemeClr val="bg1"/>
                </a:solidFill>
              </a:rPr>
              <a:t> Gross (2002); </a:t>
            </a:r>
            <a:r>
              <a:rPr lang="en-US" sz="1400" baseline="30000" dirty="0">
                <a:solidFill>
                  <a:schemeClr val="bg1"/>
                </a:solidFill>
              </a:rPr>
              <a:t>3</a:t>
            </a:r>
            <a:r>
              <a:rPr lang="en-US" sz="1400" dirty="0">
                <a:solidFill>
                  <a:schemeClr val="bg1"/>
                </a:solidFill>
              </a:rPr>
              <a:t> Buhr &amp; Dugas (2002);  </a:t>
            </a:r>
            <a:r>
              <a:rPr lang="en-US" sz="1400" baseline="30000" dirty="0">
                <a:solidFill>
                  <a:schemeClr val="bg1"/>
                </a:solidFill>
              </a:rPr>
              <a:t>4</a:t>
            </a:r>
            <a:r>
              <a:rPr lang="en-US" sz="1400" dirty="0">
                <a:solidFill>
                  <a:schemeClr val="bg1"/>
                </a:solidFill>
              </a:rPr>
              <a:t> Spielberg (1989).</a:t>
            </a:r>
          </a:p>
        </p:txBody>
      </p:sp>
      <p:sp>
        <p:nvSpPr>
          <p:cNvPr id="41" name="Slide Number Placeholder 40">
            <a:extLst>
              <a:ext uri="{FF2B5EF4-FFF2-40B4-BE49-F238E27FC236}">
                <a16:creationId xmlns:a16="http://schemas.microsoft.com/office/drawing/2014/main" id="{007C181D-B699-47D6-88D0-2A73A1CBE20E}"/>
              </a:ext>
            </a:extLst>
          </p:cNvPr>
          <p:cNvSpPr>
            <a:spLocks noGrp="1"/>
          </p:cNvSpPr>
          <p:nvPr>
            <p:ph type="sldNum" sz="quarter" idx="12"/>
          </p:nvPr>
        </p:nvSpPr>
        <p:spPr/>
        <p:txBody>
          <a:bodyPr/>
          <a:lstStyle/>
          <a:p>
            <a:fld id="{58782805-61A3-4A9B-8D39-1A61657B2E27}" type="slidenum">
              <a:rPr lang="en-US" smtClean="0"/>
              <a:t>96</a:t>
            </a:fld>
            <a:endParaRPr lang="en-US"/>
          </a:p>
        </p:txBody>
      </p:sp>
    </p:spTree>
    <p:extLst>
      <p:ext uri="{BB962C8B-B14F-4D97-AF65-F5344CB8AC3E}">
        <p14:creationId xmlns:p14="http://schemas.microsoft.com/office/powerpoint/2010/main" val="102265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23"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9ED53-F320-4A5F-B868-E10D9393B522}"/>
              </a:ext>
            </a:extLst>
          </p:cNvPr>
          <p:cNvSpPr>
            <a:spLocks noGrp="1"/>
          </p:cNvSpPr>
          <p:nvPr>
            <p:ph type="title"/>
          </p:nvPr>
        </p:nvSpPr>
        <p:spPr>
          <a:xfrm>
            <a:off x="6411685" y="634946"/>
            <a:ext cx="5127171" cy="1450757"/>
          </a:xfrm>
        </p:spPr>
        <p:txBody>
          <a:bodyPr>
            <a:normAutofit/>
          </a:bodyPr>
          <a:lstStyle/>
          <a:p>
            <a:r>
              <a:rPr lang="en-US" dirty="0"/>
              <a:t>Measures</a:t>
            </a:r>
          </a:p>
        </p:txBody>
      </p:sp>
      <p:pic>
        <p:nvPicPr>
          <p:cNvPr id="5" name="Picture 4" descr="A screenshot of a social media post&#10;&#10;Description automatically generated">
            <a:extLst>
              <a:ext uri="{FF2B5EF4-FFF2-40B4-BE49-F238E27FC236}">
                <a16:creationId xmlns:a16="http://schemas.microsoft.com/office/drawing/2014/main" id="{4FB96368-5F30-4627-9BBB-5D41DE93D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95" y="6469"/>
            <a:ext cx="5253925" cy="6330030"/>
          </a:xfrm>
          <a:prstGeom prst="rect">
            <a:avLst/>
          </a:prstGeom>
        </p:spPr>
      </p:pic>
      <p:cxnSp>
        <p:nvCxnSpPr>
          <p:cNvPr id="18"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211C0-B222-4E42-B316-15AD38415464}"/>
              </a:ext>
            </a:extLst>
          </p:cNvPr>
          <p:cNvSpPr>
            <a:spLocks noGrp="1"/>
          </p:cNvSpPr>
          <p:nvPr>
            <p:ph idx="1"/>
          </p:nvPr>
        </p:nvSpPr>
        <p:spPr>
          <a:xfrm>
            <a:off x="6411684" y="2085703"/>
            <a:ext cx="5127172" cy="3670180"/>
          </a:xfrm>
        </p:spPr>
        <p:txBody>
          <a:bodyPr>
            <a:normAutofit fontScale="92500" lnSpcReduction="10000"/>
          </a:bodyPr>
          <a:lstStyle/>
          <a:p>
            <a:endParaRPr lang="en-US" dirty="0"/>
          </a:p>
          <a:p>
            <a:pPr lvl="1"/>
            <a:r>
              <a:rPr lang="en-US" dirty="0"/>
              <a:t>Demographics</a:t>
            </a:r>
          </a:p>
          <a:p>
            <a:pPr lvl="2"/>
            <a:r>
              <a:rPr lang="en-US" dirty="0"/>
              <a:t>E.g., Age, ethnicity, education</a:t>
            </a:r>
          </a:p>
          <a:p>
            <a:pPr lvl="1"/>
            <a:r>
              <a:rPr lang="en-US" dirty="0"/>
              <a:t>Beck Depression Inventory – II</a:t>
            </a:r>
          </a:p>
          <a:p>
            <a:pPr lvl="2"/>
            <a:r>
              <a:rPr lang="en-US" dirty="0"/>
              <a:t>12 Items, </a:t>
            </a:r>
            <a:r>
              <a:rPr lang="el-GR" dirty="0"/>
              <a:t>α</a:t>
            </a:r>
            <a:r>
              <a:rPr lang="en-US" dirty="0"/>
              <a:t> = 0.91, test-retest: r =0.93 </a:t>
            </a:r>
            <a:r>
              <a:rPr lang="en-US" baseline="30000" dirty="0"/>
              <a:t>1</a:t>
            </a:r>
            <a:r>
              <a:rPr lang="en-US" dirty="0"/>
              <a:t> </a:t>
            </a:r>
          </a:p>
          <a:p>
            <a:pPr lvl="1"/>
            <a:r>
              <a:rPr lang="en-US" dirty="0"/>
              <a:t>Emotion Regulation Questionnaire</a:t>
            </a:r>
          </a:p>
          <a:p>
            <a:pPr lvl="2"/>
            <a:r>
              <a:rPr lang="en-US" dirty="0"/>
              <a:t>10 Items, </a:t>
            </a:r>
            <a:r>
              <a:rPr lang="el-GR" dirty="0"/>
              <a:t>α</a:t>
            </a:r>
            <a:r>
              <a:rPr lang="en-US" dirty="0"/>
              <a:t> = 0.80 – 0.90 </a:t>
            </a:r>
            <a:r>
              <a:rPr lang="en-US" baseline="30000" dirty="0"/>
              <a:t>2</a:t>
            </a:r>
            <a:endParaRPr lang="en-US" dirty="0"/>
          </a:p>
          <a:p>
            <a:pPr lvl="1"/>
            <a:r>
              <a:rPr lang="en-US" dirty="0"/>
              <a:t>Intolerance of Uncertainty Scale</a:t>
            </a:r>
          </a:p>
          <a:p>
            <a:pPr lvl="2"/>
            <a:r>
              <a:rPr lang="en-US" dirty="0"/>
              <a:t>27 Items, </a:t>
            </a:r>
            <a:r>
              <a:rPr lang="el-GR" dirty="0"/>
              <a:t>α</a:t>
            </a:r>
            <a:r>
              <a:rPr lang="en-US" dirty="0"/>
              <a:t> = 0.94, test-retest: r =0.74 </a:t>
            </a:r>
            <a:r>
              <a:rPr lang="en-US" baseline="30000" dirty="0"/>
              <a:t>3</a:t>
            </a:r>
            <a:r>
              <a:rPr lang="en-US" dirty="0"/>
              <a:t> </a:t>
            </a:r>
          </a:p>
          <a:p>
            <a:pPr lvl="1"/>
            <a:r>
              <a:rPr lang="en-US" dirty="0"/>
              <a:t>State-Trait Anxiety Inventory</a:t>
            </a:r>
          </a:p>
          <a:p>
            <a:pPr lvl="2"/>
            <a:r>
              <a:rPr lang="en-US" dirty="0"/>
              <a:t>40 Items, </a:t>
            </a:r>
            <a:r>
              <a:rPr lang="el-GR" dirty="0"/>
              <a:t>α</a:t>
            </a:r>
            <a:r>
              <a:rPr lang="en-US" dirty="0"/>
              <a:t> = 0.86 – 0.95, test-retest: r = 0.65- 0.75 </a:t>
            </a:r>
            <a:r>
              <a:rPr lang="en-US" baseline="30000" dirty="0"/>
              <a:t>4</a:t>
            </a:r>
            <a:endParaRPr lang="en-US" dirty="0"/>
          </a:p>
          <a:p>
            <a:pPr lvl="1"/>
            <a:r>
              <a:rPr lang="en-US" dirty="0"/>
              <a:t>Interpersonal Relations Questionnaire</a:t>
            </a:r>
          </a:p>
          <a:p>
            <a:pPr lvl="2"/>
            <a:r>
              <a:rPr lang="en-US" dirty="0"/>
              <a:t>17 Items</a:t>
            </a:r>
          </a:p>
        </p:txBody>
      </p:sp>
      <p:sp>
        <p:nvSpPr>
          <p:cNvPr id="19" name="Rectangle 13">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Rounded Corners 12">
            <a:extLst>
              <a:ext uri="{FF2B5EF4-FFF2-40B4-BE49-F238E27FC236}">
                <a16:creationId xmlns:a16="http://schemas.microsoft.com/office/drawing/2014/main" id="{BEB85EAA-90CC-4239-980B-3A546C66B3C7}"/>
              </a:ext>
            </a:extLst>
          </p:cNvPr>
          <p:cNvSpPr/>
          <p:nvPr/>
        </p:nvSpPr>
        <p:spPr>
          <a:xfrm>
            <a:off x="974558" y="204537"/>
            <a:ext cx="2779295" cy="17084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1DA5873-E9DB-49F5-A5D8-CAB8BC9A58D4}"/>
              </a:ext>
            </a:extLst>
          </p:cNvPr>
          <p:cNvSpPr/>
          <p:nvPr/>
        </p:nvSpPr>
        <p:spPr>
          <a:xfrm>
            <a:off x="886327" y="2263489"/>
            <a:ext cx="3938336" cy="17084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189CC89-C3CA-4C6F-A4D1-D1D4674DC291}"/>
              </a:ext>
            </a:extLst>
          </p:cNvPr>
          <p:cNvSpPr/>
          <p:nvPr/>
        </p:nvSpPr>
        <p:spPr>
          <a:xfrm>
            <a:off x="933652" y="4336616"/>
            <a:ext cx="3938336" cy="17084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screenshot of a cell phone&#10;&#10;Description automatically generated">
            <a:extLst>
              <a:ext uri="{FF2B5EF4-FFF2-40B4-BE49-F238E27FC236}">
                <a16:creationId xmlns:a16="http://schemas.microsoft.com/office/drawing/2014/main" id="{747F0375-83B8-4DCA-9DF6-E211E5818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94" y="25827"/>
            <a:ext cx="5253925" cy="6314958"/>
          </a:xfrm>
          <a:prstGeom prst="rect">
            <a:avLst/>
          </a:prstGeom>
        </p:spPr>
      </p:pic>
      <p:sp>
        <p:nvSpPr>
          <p:cNvPr id="25" name="Rectangle: Rounded Corners 24">
            <a:extLst>
              <a:ext uri="{FF2B5EF4-FFF2-40B4-BE49-F238E27FC236}">
                <a16:creationId xmlns:a16="http://schemas.microsoft.com/office/drawing/2014/main" id="{679F1765-4C05-4916-A018-82234E58296A}"/>
              </a:ext>
            </a:extLst>
          </p:cNvPr>
          <p:cNvSpPr/>
          <p:nvPr/>
        </p:nvSpPr>
        <p:spPr>
          <a:xfrm>
            <a:off x="933652" y="204537"/>
            <a:ext cx="4824888" cy="4304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401FFE-AE01-4565-8549-C0569D692F1F}"/>
              </a:ext>
            </a:extLst>
          </p:cNvPr>
          <p:cNvSpPr/>
          <p:nvPr/>
        </p:nvSpPr>
        <p:spPr>
          <a:xfrm>
            <a:off x="974558" y="1906445"/>
            <a:ext cx="4824888" cy="4304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CC006C6-8A11-4015-8526-5D435830E8C1}"/>
              </a:ext>
            </a:extLst>
          </p:cNvPr>
          <p:cNvSpPr>
            <a:spLocks noGrp="1"/>
          </p:cNvSpPr>
          <p:nvPr>
            <p:ph type="sldNum" sz="quarter" idx="12"/>
          </p:nvPr>
        </p:nvSpPr>
        <p:spPr/>
        <p:txBody>
          <a:bodyPr/>
          <a:lstStyle/>
          <a:p>
            <a:fld id="{58782805-61A3-4A9B-8D39-1A61657B2E27}" type="slidenum">
              <a:rPr lang="en-US" smtClean="0"/>
              <a:t>97</a:t>
            </a:fld>
            <a:endParaRPr lang="en-US"/>
          </a:p>
        </p:txBody>
      </p:sp>
      <p:sp>
        <p:nvSpPr>
          <p:cNvPr id="20" name="TextBox 19">
            <a:extLst>
              <a:ext uri="{FF2B5EF4-FFF2-40B4-BE49-F238E27FC236}">
                <a16:creationId xmlns:a16="http://schemas.microsoft.com/office/drawing/2014/main" id="{B2FC5C03-F694-4AD4-8DE7-85B23245CECA}"/>
              </a:ext>
            </a:extLst>
          </p:cNvPr>
          <p:cNvSpPr txBox="1"/>
          <p:nvPr/>
        </p:nvSpPr>
        <p:spPr>
          <a:xfrm>
            <a:off x="-62644" y="6459785"/>
            <a:ext cx="6095964" cy="307777"/>
          </a:xfrm>
          <a:prstGeom prst="rect">
            <a:avLst/>
          </a:prstGeom>
          <a:noFill/>
        </p:spPr>
        <p:txBody>
          <a:bodyPr wrap="none" rtlCol="0">
            <a:spAutoFit/>
          </a:bodyPr>
          <a:lstStyle/>
          <a:p>
            <a:pPr algn="r"/>
            <a:r>
              <a:rPr lang="en-US" sz="1400" baseline="30000" dirty="0">
                <a:solidFill>
                  <a:schemeClr val="bg1"/>
                </a:solidFill>
              </a:rPr>
              <a:t>1</a:t>
            </a:r>
            <a:r>
              <a:rPr lang="en-US" sz="1400" dirty="0">
                <a:solidFill>
                  <a:schemeClr val="bg1"/>
                </a:solidFill>
              </a:rPr>
              <a:t> Beck &amp; Steer (1984);  </a:t>
            </a:r>
            <a:r>
              <a:rPr lang="en-US" sz="1400" baseline="30000" dirty="0">
                <a:solidFill>
                  <a:schemeClr val="bg1"/>
                </a:solidFill>
              </a:rPr>
              <a:t>2</a:t>
            </a:r>
            <a:r>
              <a:rPr lang="en-US" sz="1400" dirty="0">
                <a:solidFill>
                  <a:schemeClr val="bg1"/>
                </a:solidFill>
              </a:rPr>
              <a:t> Gross (2002); </a:t>
            </a:r>
            <a:r>
              <a:rPr lang="en-US" sz="1400" baseline="30000" dirty="0">
                <a:solidFill>
                  <a:schemeClr val="bg1"/>
                </a:solidFill>
              </a:rPr>
              <a:t>3</a:t>
            </a:r>
            <a:r>
              <a:rPr lang="en-US" sz="1400" dirty="0">
                <a:solidFill>
                  <a:schemeClr val="bg1"/>
                </a:solidFill>
              </a:rPr>
              <a:t> Buhr &amp; Dugas (2002);  </a:t>
            </a:r>
            <a:r>
              <a:rPr lang="en-US" sz="1400" baseline="30000" dirty="0">
                <a:solidFill>
                  <a:schemeClr val="bg1"/>
                </a:solidFill>
              </a:rPr>
              <a:t>4</a:t>
            </a:r>
            <a:r>
              <a:rPr lang="en-US" sz="1400" dirty="0">
                <a:solidFill>
                  <a:schemeClr val="bg1"/>
                </a:solidFill>
              </a:rPr>
              <a:t> Spielberg (1989).</a:t>
            </a:r>
          </a:p>
        </p:txBody>
      </p:sp>
    </p:spTree>
    <p:extLst>
      <p:ext uri="{BB962C8B-B14F-4D97-AF65-F5344CB8AC3E}">
        <p14:creationId xmlns:p14="http://schemas.microsoft.com/office/powerpoint/2010/main" val="312963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9ED53-F320-4A5F-B868-E10D9393B522}"/>
              </a:ext>
            </a:extLst>
          </p:cNvPr>
          <p:cNvSpPr>
            <a:spLocks noGrp="1"/>
          </p:cNvSpPr>
          <p:nvPr>
            <p:ph type="title"/>
          </p:nvPr>
        </p:nvSpPr>
        <p:spPr>
          <a:xfrm>
            <a:off x="6411685" y="634946"/>
            <a:ext cx="5127171" cy="1450757"/>
          </a:xfrm>
        </p:spPr>
        <p:txBody>
          <a:bodyPr>
            <a:normAutofit/>
          </a:bodyPr>
          <a:lstStyle/>
          <a:p>
            <a:r>
              <a:rPr lang="en-US" dirty="0"/>
              <a:t>Measures</a:t>
            </a:r>
          </a:p>
        </p:txBody>
      </p:sp>
      <p:pic>
        <p:nvPicPr>
          <p:cNvPr id="5" name="Picture 4" descr="A screenshot of a social media post&#10;&#10;Description automatically generated">
            <a:extLst>
              <a:ext uri="{FF2B5EF4-FFF2-40B4-BE49-F238E27FC236}">
                <a16:creationId xmlns:a16="http://schemas.microsoft.com/office/drawing/2014/main" id="{4FB96368-5F30-4627-9BBB-5D41DE93D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95" y="6469"/>
            <a:ext cx="5253925" cy="6330030"/>
          </a:xfrm>
          <a:prstGeom prst="rect">
            <a:avLst/>
          </a:prstGeom>
        </p:spPr>
      </p:pic>
      <p:cxnSp>
        <p:nvCxnSpPr>
          <p:cNvPr id="18"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211C0-B222-4E42-B316-15AD38415464}"/>
              </a:ext>
            </a:extLst>
          </p:cNvPr>
          <p:cNvSpPr>
            <a:spLocks noGrp="1"/>
          </p:cNvSpPr>
          <p:nvPr>
            <p:ph idx="1"/>
          </p:nvPr>
        </p:nvSpPr>
        <p:spPr>
          <a:xfrm>
            <a:off x="6411684" y="2085703"/>
            <a:ext cx="5127172" cy="3670180"/>
          </a:xfrm>
        </p:spPr>
        <p:txBody>
          <a:bodyPr>
            <a:normAutofit fontScale="92500" lnSpcReduction="10000"/>
          </a:bodyPr>
          <a:lstStyle/>
          <a:p>
            <a:endParaRPr lang="en-US" dirty="0"/>
          </a:p>
          <a:p>
            <a:pPr lvl="1"/>
            <a:r>
              <a:rPr lang="en-US" dirty="0"/>
              <a:t>Demographics</a:t>
            </a:r>
          </a:p>
          <a:p>
            <a:pPr lvl="2"/>
            <a:r>
              <a:rPr lang="en-US" dirty="0"/>
              <a:t>E.g., Age, ethnicity, education</a:t>
            </a:r>
          </a:p>
          <a:p>
            <a:pPr lvl="1"/>
            <a:r>
              <a:rPr lang="en-US" dirty="0"/>
              <a:t>Beck Depression Inventory – II</a:t>
            </a:r>
          </a:p>
          <a:p>
            <a:pPr lvl="2"/>
            <a:r>
              <a:rPr lang="en-US" dirty="0"/>
              <a:t>12 Items, </a:t>
            </a:r>
            <a:r>
              <a:rPr lang="el-GR" dirty="0"/>
              <a:t>α</a:t>
            </a:r>
            <a:r>
              <a:rPr lang="en-US" dirty="0"/>
              <a:t> = 0.91, test-retest: r =0.93 </a:t>
            </a:r>
            <a:r>
              <a:rPr lang="en-US" baseline="30000" dirty="0"/>
              <a:t>1</a:t>
            </a:r>
            <a:r>
              <a:rPr lang="en-US" dirty="0"/>
              <a:t> </a:t>
            </a:r>
          </a:p>
          <a:p>
            <a:pPr lvl="1"/>
            <a:r>
              <a:rPr lang="en-US" dirty="0"/>
              <a:t>Emotion Regulation Questionnaire</a:t>
            </a:r>
          </a:p>
          <a:p>
            <a:pPr lvl="2"/>
            <a:r>
              <a:rPr lang="en-US" dirty="0"/>
              <a:t>10 Items, </a:t>
            </a:r>
            <a:r>
              <a:rPr lang="el-GR" dirty="0"/>
              <a:t>α</a:t>
            </a:r>
            <a:r>
              <a:rPr lang="en-US" dirty="0"/>
              <a:t> = 0.80 – 0.90 </a:t>
            </a:r>
            <a:r>
              <a:rPr lang="en-US" baseline="30000" dirty="0"/>
              <a:t>2</a:t>
            </a:r>
            <a:endParaRPr lang="en-US" dirty="0"/>
          </a:p>
          <a:p>
            <a:pPr lvl="1"/>
            <a:r>
              <a:rPr lang="en-US" dirty="0"/>
              <a:t>Intolerance of Uncertainty Scale</a:t>
            </a:r>
          </a:p>
          <a:p>
            <a:pPr lvl="2"/>
            <a:r>
              <a:rPr lang="en-US" dirty="0"/>
              <a:t>27 Items, </a:t>
            </a:r>
            <a:r>
              <a:rPr lang="el-GR" dirty="0"/>
              <a:t>α</a:t>
            </a:r>
            <a:r>
              <a:rPr lang="en-US" dirty="0"/>
              <a:t> = 0.94, test-retest: r =0.74 </a:t>
            </a:r>
            <a:r>
              <a:rPr lang="en-US" baseline="30000" dirty="0"/>
              <a:t>3</a:t>
            </a:r>
            <a:r>
              <a:rPr lang="en-US" dirty="0"/>
              <a:t> </a:t>
            </a:r>
          </a:p>
          <a:p>
            <a:pPr lvl="1"/>
            <a:r>
              <a:rPr lang="en-US" dirty="0"/>
              <a:t>State-Trait Anxiety Inventory</a:t>
            </a:r>
          </a:p>
          <a:p>
            <a:pPr lvl="2"/>
            <a:r>
              <a:rPr lang="en-US" dirty="0"/>
              <a:t>40 Items, </a:t>
            </a:r>
            <a:r>
              <a:rPr lang="el-GR" dirty="0"/>
              <a:t>α</a:t>
            </a:r>
            <a:r>
              <a:rPr lang="en-US" dirty="0"/>
              <a:t> = 0.86 – 0.95, test-retest: r = 0.65- 0.75 </a:t>
            </a:r>
            <a:r>
              <a:rPr lang="en-US" baseline="30000" dirty="0"/>
              <a:t>4</a:t>
            </a:r>
            <a:endParaRPr lang="en-US" dirty="0"/>
          </a:p>
          <a:p>
            <a:pPr lvl="1"/>
            <a:r>
              <a:rPr lang="en-US" dirty="0"/>
              <a:t>Interpersonal Relations Questionnaire</a:t>
            </a:r>
          </a:p>
          <a:p>
            <a:pPr lvl="2"/>
            <a:r>
              <a:rPr lang="en-US" dirty="0"/>
              <a:t>17 Items</a:t>
            </a:r>
          </a:p>
        </p:txBody>
      </p:sp>
      <p:sp>
        <p:nvSpPr>
          <p:cNvPr id="19" name="Rectangle 13">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Rounded Corners 12">
            <a:extLst>
              <a:ext uri="{FF2B5EF4-FFF2-40B4-BE49-F238E27FC236}">
                <a16:creationId xmlns:a16="http://schemas.microsoft.com/office/drawing/2014/main" id="{BEB85EAA-90CC-4239-980B-3A546C66B3C7}"/>
              </a:ext>
            </a:extLst>
          </p:cNvPr>
          <p:cNvSpPr/>
          <p:nvPr/>
        </p:nvSpPr>
        <p:spPr>
          <a:xfrm>
            <a:off x="974558" y="204537"/>
            <a:ext cx="2779295" cy="17084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1DA5873-E9DB-49F5-A5D8-CAB8BC9A58D4}"/>
              </a:ext>
            </a:extLst>
          </p:cNvPr>
          <p:cNvSpPr/>
          <p:nvPr/>
        </p:nvSpPr>
        <p:spPr>
          <a:xfrm>
            <a:off x="886327" y="2263489"/>
            <a:ext cx="3938336" cy="17084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189CC89-C3CA-4C6F-A4D1-D1D4674DC291}"/>
              </a:ext>
            </a:extLst>
          </p:cNvPr>
          <p:cNvSpPr/>
          <p:nvPr/>
        </p:nvSpPr>
        <p:spPr>
          <a:xfrm>
            <a:off x="933652" y="4336616"/>
            <a:ext cx="3938336" cy="17084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screenshot of a cell phone&#10;&#10;Description automatically generated">
            <a:extLst>
              <a:ext uri="{FF2B5EF4-FFF2-40B4-BE49-F238E27FC236}">
                <a16:creationId xmlns:a16="http://schemas.microsoft.com/office/drawing/2014/main" id="{747F0375-83B8-4DCA-9DF6-E211E5818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94" y="25827"/>
            <a:ext cx="5253925" cy="6314958"/>
          </a:xfrm>
          <a:prstGeom prst="rect">
            <a:avLst/>
          </a:prstGeom>
        </p:spPr>
      </p:pic>
      <p:sp>
        <p:nvSpPr>
          <p:cNvPr id="25" name="Rectangle: Rounded Corners 24">
            <a:extLst>
              <a:ext uri="{FF2B5EF4-FFF2-40B4-BE49-F238E27FC236}">
                <a16:creationId xmlns:a16="http://schemas.microsoft.com/office/drawing/2014/main" id="{679F1765-4C05-4916-A018-82234E58296A}"/>
              </a:ext>
            </a:extLst>
          </p:cNvPr>
          <p:cNvSpPr/>
          <p:nvPr/>
        </p:nvSpPr>
        <p:spPr>
          <a:xfrm>
            <a:off x="933652" y="204537"/>
            <a:ext cx="4824888" cy="4304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401FFE-AE01-4565-8549-C0569D692F1F}"/>
              </a:ext>
            </a:extLst>
          </p:cNvPr>
          <p:cNvSpPr/>
          <p:nvPr/>
        </p:nvSpPr>
        <p:spPr>
          <a:xfrm>
            <a:off x="974558" y="1906445"/>
            <a:ext cx="4824888" cy="4304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screenshot of a social media post&#10;&#10;Description automatically generated">
            <a:extLst>
              <a:ext uri="{FF2B5EF4-FFF2-40B4-BE49-F238E27FC236}">
                <a16:creationId xmlns:a16="http://schemas.microsoft.com/office/drawing/2014/main" id="{12E575B0-B59D-4D85-A2DE-A1EA90C97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573" y="6469"/>
            <a:ext cx="5250746" cy="6273071"/>
          </a:xfrm>
          <a:prstGeom prst="rect">
            <a:avLst/>
          </a:prstGeom>
        </p:spPr>
      </p:pic>
      <p:sp>
        <p:nvSpPr>
          <p:cNvPr id="30" name="Rectangle: Rounded Corners 29">
            <a:extLst>
              <a:ext uri="{FF2B5EF4-FFF2-40B4-BE49-F238E27FC236}">
                <a16:creationId xmlns:a16="http://schemas.microsoft.com/office/drawing/2014/main" id="{4B24A07D-4A23-4396-8D6D-BAF01E00E109}"/>
              </a:ext>
            </a:extLst>
          </p:cNvPr>
          <p:cNvSpPr/>
          <p:nvPr/>
        </p:nvSpPr>
        <p:spPr>
          <a:xfrm>
            <a:off x="921100" y="142001"/>
            <a:ext cx="3157605" cy="4304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1340999B-6D84-4DB5-8DFD-90DF3380D41A}"/>
              </a:ext>
            </a:extLst>
          </p:cNvPr>
          <p:cNvSpPr/>
          <p:nvPr/>
        </p:nvSpPr>
        <p:spPr>
          <a:xfrm>
            <a:off x="921100" y="3275433"/>
            <a:ext cx="3157605" cy="4304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creenshot of a cell phone&#10;&#10;Description automatically generated">
            <a:extLst>
              <a:ext uri="{FF2B5EF4-FFF2-40B4-BE49-F238E27FC236}">
                <a16:creationId xmlns:a16="http://schemas.microsoft.com/office/drawing/2014/main" id="{1183EB1C-6AFF-4CC1-860D-AE266381FD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573" y="-6469"/>
            <a:ext cx="5250746" cy="6330030"/>
          </a:xfrm>
          <a:prstGeom prst="rect">
            <a:avLst/>
          </a:prstGeom>
        </p:spPr>
      </p:pic>
      <p:sp>
        <p:nvSpPr>
          <p:cNvPr id="34" name="Rectangle: Rounded Corners 33">
            <a:extLst>
              <a:ext uri="{FF2B5EF4-FFF2-40B4-BE49-F238E27FC236}">
                <a16:creationId xmlns:a16="http://schemas.microsoft.com/office/drawing/2014/main" id="{E8B8FF47-C0CC-442C-B613-6980CB8B3324}"/>
              </a:ext>
            </a:extLst>
          </p:cNvPr>
          <p:cNvSpPr/>
          <p:nvPr/>
        </p:nvSpPr>
        <p:spPr>
          <a:xfrm>
            <a:off x="944848" y="137715"/>
            <a:ext cx="3157605" cy="4304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114C157B-E022-456E-BB62-9515DFB234D9}"/>
              </a:ext>
            </a:extLst>
          </p:cNvPr>
          <p:cNvSpPr/>
          <p:nvPr/>
        </p:nvSpPr>
        <p:spPr>
          <a:xfrm>
            <a:off x="946857" y="1691240"/>
            <a:ext cx="3157605" cy="4304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screenshot of a cell phone&#10;&#10;Description automatically generated">
            <a:extLst>
              <a:ext uri="{FF2B5EF4-FFF2-40B4-BE49-F238E27FC236}">
                <a16:creationId xmlns:a16="http://schemas.microsoft.com/office/drawing/2014/main" id="{7921090A-6B7F-4C78-BDA9-0EEA8109C4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145" y="-34188"/>
            <a:ext cx="5257104" cy="6334582"/>
          </a:xfrm>
          <a:prstGeom prst="rect">
            <a:avLst/>
          </a:prstGeom>
        </p:spPr>
      </p:pic>
      <p:sp>
        <p:nvSpPr>
          <p:cNvPr id="38" name="Rectangle: Rounded Corners 37">
            <a:extLst>
              <a:ext uri="{FF2B5EF4-FFF2-40B4-BE49-F238E27FC236}">
                <a16:creationId xmlns:a16="http://schemas.microsoft.com/office/drawing/2014/main" id="{90204D51-24F0-4BE6-B0CC-E017482E6074}"/>
              </a:ext>
            </a:extLst>
          </p:cNvPr>
          <p:cNvSpPr/>
          <p:nvPr/>
        </p:nvSpPr>
        <p:spPr>
          <a:xfrm>
            <a:off x="974558" y="4882930"/>
            <a:ext cx="4048509" cy="4304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887E9978-335B-4A78-8256-B03C61FA6C78}"/>
              </a:ext>
            </a:extLst>
          </p:cNvPr>
          <p:cNvSpPr/>
          <p:nvPr/>
        </p:nvSpPr>
        <p:spPr>
          <a:xfrm>
            <a:off x="985754" y="3267680"/>
            <a:ext cx="3838909" cy="4304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3F7F20E-D5E2-4F6C-81DF-69A1DEA61BE6}"/>
              </a:ext>
            </a:extLst>
          </p:cNvPr>
          <p:cNvSpPr>
            <a:spLocks noGrp="1"/>
          </p:cNvSpPr>
          <p:nvPr>
            <p:ph type="sldNum" sz="quarter" idx="12"/>
          </p:nvPr>
        </p:nvSpPr>
        <p:spPr/>
        <p:txBody>
          <a:bodyPr/>
          <a:lstStyle/>
          <a:p>
            <a:fld id="{58782805-61A3-4A9B-8D39-1A61657B2E27}" type="slidenum">
              <a:rPr lang="en-US" smtClean="0"/>
              <a:t>98</a:t>
            </a:fld>
            <a:endParaRPr lang="en-US"/>
          </a:p>
        </p:txBody>
      </p:sp>
      <p:sp>
        <p:nvSpPr>
          <p:cNvPr id="27" name="TextBox 26">
            <a:extLst>
              <a:ext uri="{FF2B5EF4-FFF2-40B4-BE49-F238E27FC236}">
                <a16:creationId xmlns:a16="http://schemas.microsoft.com/office/drawing/2014/main" id="{F8AA2522-AA0C-494A-A9F4-091867A222D5}"/>
              </a:ext>
            </a:extLst>
          </p:cNvPr>
          <p:cNvSpPr txBox="1"/>
          <p:nvPr/>
        </p:nvSpPr>
        <p:spPr>
          <a:xfrm>
            <a:off x="-62644" y="6459785"/>
            <a:ext cx="6095964" cy="307777"/>
          </a:xfrm>
          <a:prstGeom prst="rect">
            <a:avLst/>
          </a:prstGeom>
          <a:noFill/>
        </p:spPr>
        <p:txBody>
          <a:bodyPr wrap="none" rtlCol="0">
            <a:spAutoFit/>
          </a:bodyPr>
          <a:lstStyle/>
          <a:p>
            <a:pPr algn="r"/>
            <a:r>
              <a:rPr lang="en-US" sz="1400" baseline="30000" dirty="0">
                <a:solidFill>
                  <a:schemeClr val="bg1"/>
                </a:solidFill>
              </a:rPr>
              <a:t>1</a:t>
            </a:r>
            <a:r>
              <a:rPr lang="en-US" sz="1400" dirty="0">
                <a:solidFill>
                  <a:schemeClr val="bg1"/>
                </a:solidFill>
              </a:rPr>
              <a:t> Beck &amp; Steer (1984);  </a:t>
            </a:r>
            <a:r>
              <a:rPr lang="en-US" sz="1400" baseline="30000" dirty="0">
                <a:solidFill>
                  <a:schemeClr val="bg1"/>
                </a:solidFill>
              </a:rPr>
              <a:t>2</a:t>
            </a:r>
            <a:r>
              <a:rPr lang="en-US" sz="1400" dirty="0">
                <a:solidFill>
                  <a:schemeClr val="bg1"/>
                </a:solidFill>
              </a:rPr>
              <a:t> Gross (2002); </a:t>
            </a:r>
            <a:r>
              <a:rPr lang="en-US" sz="1400" baseline="30000" dirty="0">
                <a:solidFill>
                  <a:schemeClr val="bg1"/>
                </a:solidFill>
              </a:rPr>
              <a:t>3</a:t>
            </a:r>
            <a:r>
              <a:rPr lang="en-US" sz="1400" dirty="0">
                <a:solidFill>
                  <a:schemeClr val="bg1"/>
                </a:solidFill>
              </a:rPr>
              <a:t> Buhr &amp; Dugas (2002);  </a:t>
            </a:r>
            <a:r>
              <a:rPr lang="en-US" sz="1400" baseline="30000" dirty="0">
                <a:solidFill>
                  <a:schemeClr val="bg1"/>
                </a:solidFill>
              </a:rPr>
              <a:t>4</a:t>
            </a:r>
            <a:r>
              <a:rPr lang="en-US" sz="1400" dirty="0">
                <a:solidFill>
                  <a:schemeClr val="bg1"/>
                </a:solidFill>
              </a:rPr>
              <a:t> Spielberg (1989).</a:t>
            </a:r>
          </a:p>
        </p:txBody>
      </p:sp>
    </p:spTree>
    <p:extLst>
      <p:ext uri="{BB962C8B-B14F-4D97-AF65-F5344CB8AC3E}">
        <p14:creationId xmlns:p14="http://schemas.microsoft.com/office/powerpoint/2010/main" val="1385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P spid="35" grpId="0" animBg="1"/>
      <p:bldP spid="38" grpId="0" animBg="1"/>
      <p:bldP spid="39"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093388A8-ACDD-45B5-93E8-808C6234A367}"/>
              </a:ext>
            </a:extLst>
          </p:cNvPr>
          <p:cNvGraphicFramePr>
            <a:graphicFrameLocks/>
          </p:cNvGraphicFramePr>
          <p:nvPr>
            <p:extLst>
              <p:ext uri="{D42A27DB-BD31-4B8C-83A1-F6EECF244321}">
                <p14:modId xmlns:p14="http://schemas.microsoft.com/office/powerpoint/2010/main" val="3942856333"/>
              </p:ext>
            </p:extLst>
          </p:nvPr>
        </p:nvGraphicFramePr>
        <p:xfrm>
          <a:off x="943356" y="905933"/>
          <a:ext cx="10337292" cy="503972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497AA7FB-4B46-4D4E-BBA9-2C5B78C98AE4}"/>
              </a:ext>
            </a:extLst>
          </p:cNvPr>
          <p:cNvSpPr txBox="1"/>
          <p:nvPr/>
        </p:nvSpPr>
        <p:spPr>
          <a:xfrm>
            <a:off x="1165227" y="514802"/>
            <a:ext cx="9861546" cy="584775"/>
          </a:xfrm>
          <a:prstGeom prst="rect">
            <a:avLst/>
          </a:prstGeom>
          <a:noFill/>
        </p:spPr>
        <p:txBody>
          <a:bodyPr wrap="none" rtlCol="0">
            <a:spAutoFit/>
          </a:bodyPr>
          <a:lstStyle/>
          <a:p>
            <a:r>
              <a:rPr lang="en-US" sz="3200" b="1" dirty="0"/>
              <a:t>Emotions Endorsed By Valence Group, Adj. By Group Size</a:t>
            </a:r>
          </a:p>
        </p:txBody>
      </p:sp>
      <p:sp>
        <p:nvSpPr>
          <p:cNvPr id="3" name="Slide Number Placeholder 2">
            <a:extLst>
              <a:ext uri="{FF2B5EF4-FFF2-40B4-BE49-F238E27FC236}">
                <a16:creationId xmlns:a16="http://schemas.microsoft.com/office/drawing/2014/main" id="{AAEADE1F-18FD-4FC7-8B8C-A4893FAEC239}"/>
              </a:ext>
            </a:extLst>
          </p:cNvPr>
          <p:cNvSpPr>
            <a:spLocks noGrp="1"/>
          </p:cNvSpPr>
          <p:nvPr>
            <p:ph type="sldNum" sz="quarter" idx="12"/>
          </p:nvPr>
        </p:nvSpPr>
        <p:spPr/>
        <p:txBody>
          <a:bodyPr/>
          <a:lstStyle/>
          <a:p>
            <a:fld id="{58782805-61A3-4A9B-8D39-1A61657B2E27}" type="slidenum">
              <a:rPr lang="en-US" smtClean="0"/>
              <a:t>99</a:t>
            </a:fld>
            <a:endParaRPr lang="en-US"/>
          </a:p>
        </p:txBody>
      </p:sp>
    </p:spTree>
    <p:extLst>
      <p:ext uri="{BB962C8B-B14F-4D97-AF65-F5344CB8AC3E}">
        <p14:creationId xmlns:p14="http://schemas.microsoft.com/office/powerpoint/2010/main" val="142262102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1057</TotalTime>
  <Words>10519</Words>
  <Application>Microsoft Office PowerPoint</Application>
  <PresentationFormat>Widescreen</PresentationFormat>
  <Paragraphs>1527</Paragraphs>
  <Slides>106</Slides>
  <Notes>104</Notes>
  <HiddenSlides>19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Calibri</vt:lpstr>
      <vt:lpstr>Calibri Light</vt:lpstr>
      <vt:lpstr>Wingdings</vt:lpstr>
      <vt:lpstr>Retrospect</vt:lpstr>
      <vt:lpstr>Emotion Regulatory Strategies Beyond the Lab: Findings from “Terror Behind the Walls” </vt:lpstr>
      <vt:lpstr>PowerPoint Presentation</vt:lpstr>
      <vt:lpstr>Emotion Regulation</vt:lpstr>
      <vt:lpstr>Emotion Regulation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Primary Question</vt:lpstr>
      <vt:lpstr>PowerPoint Presentation</vt:lpstr>
      <vt:lpstr>Strengths of Terror Behind the Walls</vt:lpstr>
      <vt:lpstr>Hypotheses</vt:lpstr>
      <vt:lpstr>Methods: Pre-Exposure</vt:lpstr>
      <vt:lpstr>Methods: Pre-Exposure</vt:lpstr>
      <vt:lpstr>Methods: Pre-Exposure</vt:lpstr>
      <vt:lpstr>Methods: Pre-Exposure</vt:lpstr>
      <vt:lpstr>Methods: Pre-Exposure and Exposure</vt:lpstr>
      <vt:lpstr>Methods: Pre-Exposure and Exposure</vt:lpstr>
      <vt:lpstr>Methods: Post- Exposure</vt:lpstr>
      <vt:lpstr>Measures</vt:lpstr>
      <vt:lpstr>Measures</vt:lpstr>
      <vt:lpstr>Measures</vt:lpstr>
      <vt:lpstr>Measures</vt:lpstr>
      <vt:lpstr>PowerPoint Presentation</vt:lpstr>
      <vt:lpstr>PowerPoint Presentation</vt:lpstr>
      <vt:lpstr>PowerPoint Presentation</vt:lpstr>
      <vt:lpstr>PowerPoint Presentation</vt:lpstr>
      <vt:lpstr>PowerPoint Presentation</vt:lpstr>
      <vt:lpstr>PowerPoint Presentation</vt:lpstr>
      <vt:lpstr>Measures</vt:lpstr>
      <vt:lpstr>PowerPoint Presentation</vt:lpstr>
      <vt:lpstr>PowerPoint Presentation</vt:lpstr>
      <vt:lpstr>Hypotheses</vt:lpstr>
      <vt:lpstr>Measures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Hypotheses</vt:lpstr>
      <vt:lpstr>Hypotheses</vt:lpstr>
      <vt:lpstr>Hypotheses</vt:lpstr>
      <vt:lpstr>PowerPoint Presentation</vt:lpstr>
      <vt:lpstr>PowerPoint Presentation</vt:lpstr>
      <vt:lpstr>PowerPoint Presentation</vt:lpstr>
      <vt:lpstr>PowerPoint Presentation</vt:lpstr>
      <vt:lpstr>PowerPoint Presentation</vt:lpstr>
      <vt:lpstr>Hypotheses</vt:lpstr>
      <vt:lpstr>PowerPoint Presentation</vt:lpstr>
      <vt:lpstr>PowerPoint Presentation</vt:lpstr>
      <vt:lpstr>PowerPoint Presentation</vt:lpstr>
      <vt:lpstr>PowerPoint Presentation</vt:lpstr>
      <vt:lpstr>PowerPoint Presentation</vt:lpstr>
      <vt:lpstr>Hypotheses</vt:lpstr>
      <vt:lpstr>PowerPoint Presentation</vt:lpstr>
      <vt:lpstr>Hypotheses</vt:lpstr>
      <vt:lpstr>PowerPoint Presentation</vt:lpstr>
      <vt:lpstr>PowerPoint Presentation</vt:lpstr>
      <vt:lpstr>PowerPoint Presentation</vt:lpstr>
      <vt:lpstr>Hypotheses</vt:lpstr>
      <vt:lpstr>So what’s going on?</vt:lpstr>
      <vt:lpstr>Review</vt:lpstr>
      <vt:lpstr>Limitations</vt:lpstr>
      <vt:lpstr>Limitations</vt:lpstr>
      <vt:lpstr>Future Directions</vt:lpstr>
      <vt:lpstr>Measures</vt:lpstr>
      <vt:lpstr>Emotion Regulation Strategies</vt:lpstr>
      <vt:lpstr>Future Directions</vt:lpstr>
      <vt:lpstr>Future Directions</vt:lpstr>
      <vt:lpstr>Future Directions</vt:lpstr>
      <vt:lpstr>Future Directions</vt:lpstr>
      <vt:lpstr>Future Directions</vt:lpstr>
      <vt:lpstr>PowerPoint Presentation</vt:lpstr>
      <vt:lpstr>PowerPoint Presentation</vt:lpstr>
      <vt:lpstr>PowerPoint Presentation</vt:lpstr>
      <vt:lpstr>Sincere Appreciation to:</vt:lpstr>
      <vt:lpstr>PowerPoint Presentation</vt:lpstr>
      <vt:lpstr>PowerPoint Presentation</vt:lpstr>
      <vt:lpstr>PowerPoint Presentation</vt:lpstr>
      <vt:lpstr>PowerPoint Presentation</vt:lpstr>
      <vt:lpstr>Pre-Exposure Measures</vt:lpstr>
      <vt:lpstr>Emotion Regulation Strategies</vt:lpstr>
      <vt:lpstr>Emotion Regulation Strategies</vt:lpstr>
      <vt:lpstr>Emotion Regulation</vt:lpstr>
      <vt:lpstr>Emotion Regulation</vt:lpstr>
      <vt:lpstr>Emotion Regulation</vt:lpstr>
      <vt:lpstr>Works Cited</vt:lpstr>
      <vt:lpstr>Measures</vt:lpstr>
      <vt:lpstr>Measures</vt:lpstr>
      <vt:lpstr>Measures</vt:lpstr>
      <vt:lpstr>PowerPoint Presentation</vt:lpstr>
      <vt:lpstr>PowerPoint Presentation</vt:lpstr>
      <vt:lpstr>Hypotheses</vt:lpstr>
      <vt:lpstr>PowerPoint Presentation</vt:lpstr>
      <vt:lpstr>PowerPoint Presentation</vt:lpstr>
      <vt:lpstr>So what’s going on?</vt:lpstr>
      <vt:lpstr>Future Directions</vt:lpstr>
      <vt:lpstr>Emotion Regulation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Regulatory Strategies Beyond the Lab: Findings from “Terror Behind the Walls” </dc:title>
  <dc:creator>William Mitchell</dc:creator>
  <cp:lastModifiedBy>William Mitchell</cp:lastModifiedBy>
  <cp:revision>64</cp:revision>
  <dcterms:created xsi:type="dcterms:W3CDTF">2020-04-19T17:05:06Z</dcterms:created>
  <dcterms:modified xsi:type="dcterms:W3CDTF">2020-04-20T19:49:15Z</dcterms:modified>
</cp:coreProperties>
</file>